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143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3C8C8-0F80-4FC5-BF20-2D7453E61002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0E187-295A-4C16-9D98-9377BB7AAE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52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3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57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299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33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80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37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967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50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351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9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CD5A7-23C4-4E3D-928D-9F112DF4E638}" type="datetimeFigureOut">
              <a:rPr lang="de-DE" smtClean="0"/>
              <a:t>10.08.2020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1C10-1A75-41DA-878D-E50B8AD92C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81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8145" y="8676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2400" dirty="0" err="1" smtClean="0"/>
              <a:t>Physical</a:t>
            </a:r>
            <a:r>
              <a:rPr lang="de-DE" sz="2400" dirty="0" smtClean="0"/>
              <a:t> </a:t>
            </a:r>
            <a:r>
              <a:rPr lang="de-DE" sz="2400" dirty="0" err="1" smtClean="0"/>
              <a:t>distancing</a:t>
            </a:r>
            <a:r>
              <a:rPr lang="de-DE" sz="2400" dirty="0" smtClean="0"/>
              <a:t>, </a:t>
            </a:r>
            <a:r>
              <a:rPr lang="de-DE" sz="2400" dirty="0" err="1" smtClean="0"/>
              <a:t>face</a:t>
            </a:r>
            <a:r>
              <a:rPr lang="de-DE" sz="2400" dirty="0" smtClean="0"/>
              <a:t> </a:t>
            </a:r>
            <a:r>
              <a:rPr lang="de-DE" sz="2400" dirty="0" err="1" smtClean="0"/>
              <a:t>masks</a:t>
            </a:r>
            <a:r>
              <a:rPr lang="de-DE" sz="2400" dirty="0" smtClean="0"/>
              <a:t>,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eye</a:t>
            </a:r>
            <a:r>
              <a:rPr lang="de-DE" sz="2400" dirty="0" smtClean="0"/>
              <a:t> </a:t>
            </a:r>
            <a:r>
              <a:rPr lang="de-DE" sz="2400" dirty="0" err="1" smtClean="0"/>
              <a:t>protection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prevent</a:t>
            </a:r>
            <a:r>
              <a:rPr lang="de-DE" sz="2400" dirty="0" smtClean="0"/>
              <a:t> </a:t>
            </a:r>
            <a:r>
              <a:rPr lang="de-DE" sz="2400" dirty="0" err="1" smtClean="0"/>
              <a:t>person</a:t>
            </a:r>
            <a:r>
              <a:rPr lang="de-DE" sz="2400" dirty="0" smtClean="0"/>
              <a:t>-</a:t>
            </a:r>
            <a:r>
              <a:rPr lang="de-DE" sz="2400" dirty="0" err="1" smtClean="0"/>
              <a:t>to</a:t>
            </a:r>
            <a:r>
              <a:rPr lang="de-DE" sz="2400" dirty="0" smtClean="0"/>
              <a:t>-person </a:t>
            </a:r>
            <a:r>
              <a:rPr lang="de-DE" sz="2400" dirty="0" err="1" smtClean="0"/>
              <a:t>transmission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SARS-CoV-2 </a:t>
            </a:r>
            <a:r>
              <a:rPr lang="de-DE" sz="2400" dirty="0" err="1" smtClean="0"/>
              <a:t>and</a:t>
            </a:r>
            <a:r>
              <a:rPr lang="de-DE" sz="2400" dirty="0" smtClean="0"/>
              <a:t> COVID-19: a </a:t>
            </a:r>
            <a:r>
              <a:rPr lang="de-DE" sz="2400" dirty="0" err="1" smtClean="0"/>
              <a:t>systematic</a:t>
            </a:r>
            <a:r>
              <a:rPr lang="de-DE" sz="2400" dirty="0" smtClean="0"/>
              <a:t> </a:t>
            </a:r>
            <a:r>
              <a:rPr lang="de-DE" sz="2400" dirty="0" err="1" smtClean="0"/>
              <a:t>review</a:t>
            </a:r>
            <a:r>
              <a:rPr lang="de-DE" sz="2400" dirty="0" smtClean="0"/>
              <a:t> (Chu</a:t>
            </a:r>
            <a:r>
              <a:rPr lang="de-DE" sz="2400" smtClean="0"/>
              <a:t>, Schünemann </a:t>
            </a:r>
            <a:r>
              <a:rPr lang="de-DE" sz="2400" dirty="0" smtClean="0"/>
              <a:t>et al., Juni 2020, Lancet)</a:t>
            </a:r>
            <a:endParaRPr lang="de-DE" sz="2400" dirty="0"/>
          </a:p>
        </p:txBody>
      </p:sp>
      <p:sp>
        <p:nvSpPr>
          <p:cNvPr id="4" name="Textfeld 3"/>
          <p:cNvSpPr txBox="1"/>
          <p:nvPr/>
        </p:nvSpPr>
        <p:spPr>
          <a:xfrm>
            <a:off x="638145" y="1556792"/>
            <a:ext cx="8064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Systematische </a:t>
            </a:r>
            <a:r>
              <a:rPr lang="de-DE" b="1" dirty="0" smtClean="0"/>
              <a:t>Literaturrecherche im </a:t>
            </a:r>
            <a:r>
              <a:rPr lang="de-DE" b="1" dirty="0"/>
              <a:t>A</a:t>
            </a:r>
            <a:r>
              <a:rPr lang="de-DE" b="1" dirty="0" smtClean="0"/>
              <a:t>uftrag der </a:t>
            </a:r>
            <a:r>
              <a:rPr lang="de-DE" b="1" dirty="0" smtClean="0"/>
              <a:t>WHO unter Beteiligung der </a:t>
            </a:r>
            <a:r>
              <a:rPr lang="de-DE" b="1" dirty="0" err="1" smtClean="0"/>
              <a:t>Cochrane</a:t>
            </a:r>
            <a:r>
              <a:rPr lang="de-DE" b="1" smtClean="0"/>
              <a:t>-Gruppe</a:t>
            </a:r>
            <a:r>
              <a:rPr lang="de-DE" smtClean="0"/>
              <a:t>: </a:t>
            </a:r>
            <a:r>
              <a:rPr lang="de-DE" dirty="0" smtClean="0"/>
              <a:t>alle Sprachen, 2003- Mai 2020, SARS (55 </a:t>
            </a:r>
            <a:r>
              <a:rPr lang="de-DE" dirty="0" err="1" smtClean="0"/>
              <a:t>included</a:t>
            </a:r>
            <a:r>
              <a:rPr lang="de-DE" dirty="0" smtClean="0"/>
              <a:t>), MERS (25), SARS-CoV-2 (7); </a:t>
            </a:r>
          </a:p>
          <a:p>
            <a:r>
              <a:rPr lang="de-DE" dirty="0" smtClean="0"/>
              <a:t>Vorwiegend Studien im Gesundheitswesen, Maßnahmenbündel</a:t>
            </a:r>
          </a:p>
          <a:p>
            <a:endParaRPr lang="de-DE" dirty="0" smtClean="0"/>
          </a:p>
          <a:p>
            <a:r>
              <a:rPr lang="de-DE" sz="1400" b="1" dirty="0" smtClean="0">
                <a:solidFill>
                  <a:schemeClr val="bg1">
                    <a:lumMod val="65000"/>
                  </a:schemeClr>
                </a:solidFill>
              </a:rPr>
              <a:t>Abstand</a:t>
            </a:r>
            <a:r>
              <a:rPr lang="de-DE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400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sz="1400" dirty="0" smtClean="0">
                <a:solidFill>
                  <a:schemeClr val="bg1">
                    <a:lumMod val="65000"/>
                  </a:schemeClr>
                </a:solidFill>
              </a:rPr>
              <a:t> stützt bisherige Erkenntnisse</a:t>
            </a:r>
          </a:p>
          <a:p>
            <a:r>
              <a:rPr lang="de-DE" sz="1400" dirty="0" smtClean="0">
                <a:solidFill>
                  <a:schemeClr val="bg1">
                    <a:lumMod val="65000"/>
                  </a:schemeClr>
                </a:solidFill>
              </a:rPr>
              <a:t> mindestens! 1m, besser 2m, Evidenz:  </a:t>
            </a:r>
            <a:r>
              <a:rPr lang="de-DE" sz="1400" u="sng" dirty="0" smtClean="0">
                <a:solidFill>
                  <a:schemeClr val="bg1">
                    <a:lumMod val="65000"/>
                  </a:schemeClr>
                </a:solidFill>
              </a:rPr>
              <a:t>moderate</a:t>
            </a:r>
          </a:p>
          <a:p>
            <a:r>
              <a:rPr lang="de-DE" sz="1400" u="sng" dirty="0" smtClean="0">
                <a:solidFill>
                  <a:schemeClr val="bg1">
                    <a:lumMod val="65000"/>
                  </a:schemeClr>
                </a:solidFill>
              </a:rPr>
              <a:t>Bisher außerhalb von AGMPs kein Nachweis von infektiösem SARS-CoV-2 in Raumluft</a:t>
            </a:r>
          </a:p>
          <a:p>
            <a:endParaRPr lang="de-DE" dirty="0"/>
          </a:p>
          <a:p>
            <a:r>
              <a:rPr lang="de-DE" b="1" dirty="0" smtClean="0"/>
              <a:t>Gesichtsmasken</a:t>
            </a:r>
            <a:r>
              <a:rPr lang="de-DE" dirty="0" smtClean="0"/>
              <a:t> </a:t>
            </a:r>
            <a:r>
              <a:rPr lang="de-DE" dirty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stützt bisherige Erkenntnisse</a:t>
            </a:r>
          </a:p>
          <a:p>
            <a:pPr marL="342900" indent="-342900">
              <a:buAutoNum type="arabicPeriod"/>
            </a:pPr>
            <a:r>
              <a:rPr lang="de-DE" b="1" dirty="0" smtClean="0"/>
              <a:t>medizinischer </a:t>
            </a:r>
            <a:r>
              <a:rPr lang="de-DE" b="1" dirty="0"/>
              <a:t>MNS</a:t>
            </a:r>
            <a:r>
              <a:rPr lang="de-DE" dirty="0"/>
              <a:t> oder </a:t>
            </a:r>
            <a:r>
              <a:rPr lang="de-DE" b="1" dirty="0"/>
              <a:t>12-16 lagige </a:t>
            </a:r>
            <a:r>
              <a:rPr lang="de-DE" b="1" dirty="0" smtClean="0"/>
              <a:t>Baumwollmasken: Eigenschutz</a:t>
            </a:r>
            <a:endParaRPr lang="de-DE" b="1" dirty="0"/>
          </a:p>
          <a:p>
            <a:r>
              <a:rPr lang="de-DE" dirty="0" smtClean="0"/>
              <a:t>2. Atemschutz (N95) größerer protektiver Effekt als</a:t>
            </a:r>
          </a:p>
          <a:p>
            <a:r>
              <a:rPr lang="de-DE" dirty="0" smtClean="0"/>
              <a:t>medizinischer MNS bzw. 12-16 lagige Baumwollmasken</a:t>
            </a:r>
          </a:p>
          <a:p>
            <a:r>
              <a:rPr lang="de-DE" dirty="0" smtClean="0"/>
              <a:t>3. Aussagen für Setting Allgemeinbevölkerung: 3 Studien zu SARS-CoV-1</a:t>
            </a:r>
          </a:p>
          <a:p>
            <a:r>
              <a:rPr lang="de-DE" dirty="0" smtClean="0"/>
              <a:t> </a:t>
            </a:r>
          </a:p>
          <a:p>
            <a:r>
              <a:rPr lang="de-DE" dirty="0" smtClean="0"/>
              <a:t>Mund-Nasen-Bedeckungen wurden </a:t>
            </a:r>
            <a:r>
              <a:rPr lang="de-DE" dirty="0" smtClean="0"/>
              <a:t>hier nicht untersucht.</a:t>
            </a:r>
            <a:endParaRPr lang="de-DE" dirty="0"/>
          </a:p>
          <a:p>
            <a:endParaRPr lang="de-DE" dirty="0"/>
          </a:p>
          <a:p>
            <a:r>
              <a:rPr lang="de-DE" sz="1600" b="1" dirty="0" smtClean="0">
                <a:solidFill>
                  <a:schemeClr val="bg1">
                    <a:lumMod val="65000"/>
                  </a:schemeClr>
                </a:solidFill>
              </a:rPr>
              <a:t>Augenschutz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de-DE" sz="1600" u="sng" dirty="0" smtClean="0">
                <a:solidFill>
                  <a:schemeClr val="bg1">
                    <a:lumMod val="65000"/>
                  </a:schemeClr>
                </a:solidFill>
              </a:rPr>
              <a:t>nur in </a:t>
            </a:r>
            <a:r>
              <a:rPr lang="de-DE" sz="1600" u="sng" dirty="0" err="1" smtClean="0">
                <a:solidFill>
                  <a:schemeClr val="bg1">
                    <a:lumMod val="65000"/>
                  </a:schemeClr>
                </a:solidFill>
              </a:rPr>
              <a:t>Health</a:t>
            </a:r>
            <a:r>
              <a:rPr lang="de-DE" sz="1600" u="sng" dirty="0" smtClean="0">
                <a:solidFill>
                  <a:schemeClr val="bg1">
                    <a:lumMod val="65000"/>
                  </a:schemeClr>
                </a:solidFill>
              </a:rPr>
              <a:t> care </a:t>
            </a:r>
            <a:r>
              <a:rPr lang="de-DE" sz="1600" u="sng" dirty="0" err="1" smtClean="0">
                <a:solidFill>
                  <a:schemeClr val="bg1">
                    <a:lumMod val="65000"/>
                  </a:schemeClr>
                </a:solidFill>
              </a:rPr>
              <a:t>settings</a:t>
            </a:r>
            <a:r>
              <a:rPr lang="de-DE" sz="1600" u="sng" dirty="0" smtClean="0">
                <a:solidFill>
                  <a:schemeClr val="bg1">
                    <a:lumMod val="65000"/>
                  </a:schemeClr>
                </a:solidFill>
              </a:rPr>
              <a:t> als Teil der PSA 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</a:rPr>
              <a:t>untersucht, dort leichter </a:t>
            </a:r>
            <a:r>
              <a:rPr lang="de-DE" sz="1600" i="1" dirty="0" smtClean="0">
                <a:solidFill>
                  <a:schemeClr val="bg1">
                    <a:lumMod val="65000"/>
                  </a:schemeClr>
                </a:solidFill>
              </a:rPr>
              <a:t>zusätzlicher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</a:rPr>
              <a:t> protektiver Effekt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</a:rPr>
              <a:t>, Evidenz: </a:t>
            </a:r>
            <a:r>
              <a:rPr lang="de-DE" sz="1600" dirty="0" err="1" smtClean="0">
                <a:solidFill>
                  <a:schemeClr val="bg1">
                    <a:lumMod val="65000"/>
                  </a:schemeClr>
                </a:solidFill>
              </a:rPr>
              <a:t>low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6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</a:rPr>
              <a:t>stützt auch bisherige Erkenntnisse!</a:t>
            </a:r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102549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Bildschirmpräsentation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Physical distancing, face masks, and eye protection to prevent person-to-person transmission of SARS-CoV-2 and COVID-19: a systematic review (Chu, Schünemann et al., Juni 2020, Lancet)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distancing, face masks, and eye protection to prevent person-to-person transmission of SARS-CoV-2 and COVID-19: a systematic review (Chu et al., Lancet)</dc:title>
  <dc:creator>Brunke, Melanie</dc:creator>
  <cp:lastModifiedBy>Brunke, Melanie</cp:lastModifiedBy>
  <cp:revision>8</cp:revision>
  <cp:lastPrinted>2020-06-04T08:03:17Z</cp:lastPrinted>
  <dcterms:created xsi:type="dcterms:W3CDTF">2020-06-04T05:09:21Z</dcterms:created>
  <dcterms:modified xsi:type="dcterms:W3CDTF">2020-08-10T10:30:03Z</dcterms:modified>
</cp:coreProperties>
</file>