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0" r:id="rId2"/>
    <p:sldId id="313" r:id="rId3"/>
    <p:sldId id="314" r:id="rId4"/>
    <p:sldId id="315" r:id="rId5"/>
    <p:sldId id="321" r:id="rId6"/>
    <p:sldId id="295" r:id="rId7"/>
    <p:sldId id="300" r:id="rId8"/>
    <p:sldId id="316" r:id="rId9"/>
    <p:sldId id="31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>
        <p:scale>
          <a:sx n="70" d="100"/>
          <a:sy n="70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.org/system/files/media/file/2020/05/aha-covid19-financial-impact-0520-FINAL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t.com/content/3bbb4f7c-890e-11ea-a01c-a28a3e3fbd33" TargetMode="External"/><Relationship Id="rId4" Type="http://schemas.openxmlformats.org/officeDocument/2006/relationships/hyperlink" Target="https://www.nejm.org/doi/full/10.1056/NEJMsb202108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r>
              <a:rPr lang="de-DE" dirty="0" smtClean="0"/>
              <a:t>, 31 Länder am 07.08.</a:t>
            </a:r>
          </a:p>
          <a:p>
            <a:r>
              <a:rPr lang="de-DE" dirty="0" smtClean="0"/>
              <a:t>Aruba (n = 509, 7T 113), nicht mehr dabei (Asien):Kirgisistan, Irak n = 147.389, 7T 20.685 </a:t>
            </a:r>
          </a:p>
          <a:p>
            <a:r>
              <a:rPr lang="de-DE" dirty="0" err="1" smtClean="0"/>
              <a:t>Faröer</a:t>
            </a:r>
            <a:r>
              <a:rPr lang="de-DE" dirty="0" smtClean="0"/>
              <a:t> Insel (n = 291, 7T 66), San Marino (n = 717, 7T 18), Spanien (n = 314362, 7T</a:t>
            </a:r>
            <a:r>
              <a:rPr lang="de-DE" baseline="0" dirty="0" smtClean="0"/>
              <a:t> 25840, 60%)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Länder in der WHO-Euro-Region:</a:t>
            </a:r>
            <a:r>
              <a:rPr lang="de-DE" baseline="0" dirty="0" smtClean="0"/>
              <a:t> </a:t>
            </a:r>
            <a:r>
              <a:rPr lang="de-DE" dirty="0" smtClean="0"/>
              <a:t>https://www.who.int/about/regions/euro/en/</a:t>
            </a:r>
          </a:p>
          <a:p>
            <a:endParaRPr lang="de-DE" dirty="0" smtClean="0"/>
          </a:p>
          <a:p>
            <a:r>
              <a:rPr lang="de-DE" dirty="0" smtClean="0"/>
              <a:t>https://www.channelnewsasia.com/news/world/covid-19-australia-northern-measures-until-2022-aboriginal-13009934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Länder in der WHO-Euro-Region:</a:t>
            </a:r>
            <a:r>
              <a:rPr lang="de-DE" baseline="0" dirty="0" smtClean="0"/>
              <a:t> </a:t>
            </a:r>
            <a:r>
              <a:rPr lang="de-DE" dirty="0" smtClean="0"/>
              <a:t>https://www.who.int/about/regions/euro/en/</a:t>
            </a:r>
          </a:p>
          <a:p>
            <a:endParaRPr lang="de-DE" dirty="0" smtClean="0"/>
          </a:p>
          <a:p>
            <a:r>
              <a:rPr lang="de-DE" dirty="0" smtClean="0"/>
              <a:t>https://www.channelnewsasia.com/news/world/covid-19-australia-northern-measures-until-2022-aboriginal-13009934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Quellen: https://www.thelancet.com/journals/langlo/article/PIIS2214-109X(20)30288-6/fulltext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https://pediatrics.aappublications.org/content/pediatrics/early/2020/07/11/peds.2020-009399.full.pdf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https://www.amnesty.org/en/documents/pol40/2572/2020/en/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↑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hlinkClick r:id="rId3"/>
              </a:rPr>
              <a:t>https://www.aha.org/system/files/media/file/2020/05/aha-covid19-financial-impact-0520-FINAL.pdf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hlinkClick r:id="rId4"/>
              </a:rPr>
              <a:t>https://www.nejm.org/doi/full/10.1056/NEJMsb2021088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hlinkClick r:id="rId5"/>
              </a:rPr>
              <a:t>https://www.ft.com/content/3bbb4f7c-890e-11ea-a01c-a28a3e3fbd33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19.624.044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726.953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(3,7 %)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30942"/>
              </p:ext>
            </p:extLst>
          </p:nvPr>
        </p:nvGraphicFramePr>
        <p:xfrm>
          <a:off x="251520" y="2099399"/>
          <a:ext cx="8649834" cy="3967761"/>
        </p:xfrm>
        <a:graphic>
          <a:graphicData uri="http://schemas.openxmlformats.org/drawingml/2006/table">
            <a:tbl>
              <a:tblPr/>
              <a:tblGrid>
                <a:gridCol w="1800200"/>
                <a:gridCol w="1080120"/>
                <a:gridCol w="1440160"/>
                <a:gridCol w="1440160"/>
                <a:gridCol w="1467616"/>
                <a:gridCol w="646171"/>
                <a:gridCol w="775407"/>
              </a:tblGrid>
              <a:tr h="8255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Veränderung % (7T)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Ew</a:t>
                      </a:r>
                      <a:endParaRPr lang="de-DE" sz="1800" b="1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R (7T)</a:t>
                      </a:r>
                    </a:p>
                    <a:p>
                      <a:pPr algn="ctr" fontAlgn="b"/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</a:rPr>
                        <a:t>Vereinigte Staaten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5.094.394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380.832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-10,03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115,73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0,95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Brasilien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3.057.470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307152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-0,26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145,54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Indien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2.268.675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412930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10,83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30,22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1,08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</a:rPr>
                        <a:t>Russische Föderation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897.599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41335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8,37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28,34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1,09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Südafrika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563.598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46736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-27,35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79,81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0,8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Mexiko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485.836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42023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-13,04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32,94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0,92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Peru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483.133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50033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15,33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153,9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1,09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Kolumbien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397.623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69773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-1,38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138,61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1,01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Chile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375.044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13551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-0,14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71,5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1,01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</a:rPr>
                        <a:t>Iran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2"/>
                          </a:solidFill>
                          <a:effectLst/>
                        </a:rPr>
                        <a:t>328.844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16809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-8,79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20,27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0,92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70818"/>
              </p:ext>
            </p:extLst>
          </p:nvPr>
        </p:nvGraphicFramePr>
        <p:xfrm>
          <a:off x="7105883" y="4373642"/>
          <a:ext cx="2016224" cy="1868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57442"/>
              </p:ext>
            </p:extLst>
          </p:nvPr>
        </p:nvGraphicFramePr>
        <p:xfrm>
          <a:off x="4980991" y="4313739"/>
          <a:ext cx="199256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162,73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156,11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121,12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97,48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52,82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39967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59196"/>
              </p:ext>
            </p:extLst>
          </p:nvPr>
        </p:nvGraphicFramePr>
        <p:xfrm>
          <a:off x="30803" y="4313739"/>
          <a:ext cx="1368152" cy="7226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28417"/>
              </p:ext>
            </p:extLst>
          </p:nvPr>
        </p:nvGraphicFramePr>
        <p:xfrm>
          <a:off x="1530704" y="4335290"/>
          <a:ext cx="3329327" cy="23812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43685"/>
                <a:gridCol w="729459"/>
                <a:gridCol w="973244"/>
                <a:gridCol w="682939"/>
              </a:tblGrid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103,27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102,52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99,55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92,01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88,56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85,02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71,5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Dom.Republik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68,74</a:t>
                      </a:r>
                    </a:p>
                  </a:txBody>
                  <a:tcPr marL="9525" marR="9525" marT="9525" marB="0" anchor="b"/>
                </a:tc>
              </a:tr>
              <a:tr h="176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" y="683577"/>
            <a:ext cx="8058331" cy="33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35 </a:t>
            </a:r>
            <a:r>
              <a:rPr lang="de-DE" sz="1600" b="1" dirty="0" smtClean="0"/>
              <a:t>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10.08.2020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6" y="810677"/>
            <a:ext cx="8149205" cy="576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EU/EEA/UK Subregionen: 7-Tages-Inzidenz &gt;50 pro 100.000 </a:t>
            </a:r>
            <a:r>
              <a:rPr lang="de-DE" sz="2400" dirty="0" err="1" smtClean="0"/>
              <a:t>Ew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1674825" y="6165304"/>
            <a:ext cx="746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09.08.2020</a:t>
            </a:r>
          </a:p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Zeitraum: 02.08. – 08.08. 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73521"/>
              </p:ext>
            </p:extLst>
          </p:nvPr>
        </p:nvGraphicFramePr>
        <p:xfrm>
          <a:off x="304394" y="1196752"/>
          <a:ext cx="8535212" cy="447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803"/>
                <a:gridCol w="2349827"/>
                <a:gridCol w="1917779"/>
                <a:gridCol w="2133803"/>
              </a:tblGrid>
              <a:tr h="215851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Land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Region 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Fälle pro 100.00</a:t>
                      </a:r>
                      <a:r>
                        <a:rPr lang="de-DE" sz="1800" b="1" baseline="0" dirty="0" smtClean="0"/>
                        <a:t>0 Einwohner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Kum</a:t>
                      </a:r>
                      <a:r>
                        <a:rPr lang="de-DE" sz="1800" b="1" dirty="0" smtClean="0"/>
                        <a:t>. Fälle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strike="noStrike" dirty="0" smtClean="0"/>
                        <a:t>Bulgarien</a:t>
                      </a: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Blagoevgrad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202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Varna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252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Luxemburg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418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Rumänien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Arges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111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646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Gorj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75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237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Bacau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363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Ialomita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148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Spanien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Aragon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287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3792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Cataluna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88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6646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Comunidad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de Madrid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6975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Pais Vasco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2197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224" marR="53224" marT="26612" marB="26612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01330" y="642691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Nicht mehr auf Liste: </a:t>
            </a:r>
            <a:r>
              <a:rPr lang="de-DE" dirty="0" err="1" smtClean="0"/>
              <a:t>Mehedinti</a:t>
            </a:r>
            <a:r>
              <a:rPr lang="de-DE" dirty="0" smtClean="0"/>
              <a:t> (Rumänien)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1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EU/EEA/UK Subregionen: 7-Tages-Inzidenz &gt;50 pro 100.000 </a:t>
            </a:r>
            <a:r>
              <a:rPr lang="de-DE" sz="2400" dirty="0" err="1" smtClean="0"/>
              <a:t>Ew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1674825" y="6165304"/>
            <a:ext cx="746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09.08.2020</a:t>
            </a:r>
          </a:p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Zeitraum: 02.08. – 08.08. 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1330" y="642691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Nicht mehr auf Liste: </a:t>
            </a:r>
            <a:r>
              <a:rPr lang="de-DE" dirty="0" err="1" smtClean="0"/>
              <a:t>Mehedinti</a:t>
            </a:r>
            <a:r>
              <a:rPr lang="de-DE" dirty="0" smtClean="0"/>
              <a:t> (Rumänien)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6150"/>
              </p:ext>
            </p:extLst>
          </p:nvPr>
        </p:nvGraphicFramePr>
        <p:xfrm>
          <a:off x="165643" y="980728"/>
          <a:ext cx="45974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790700"/>
                <a:gridCol w="609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Bulgaria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Blagoevgrad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67,84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Bulgaria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Dobrich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64,43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Denmark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Faroe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180,78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87054"/>
              </p:ext>
            </p:extLst>
          </p:nvPr>
        </p:nvGraphicFramePr>
        <p:xfrm>
          <a:off x="201330" y="1700808"/>
          <a:ext cx="45974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790700"/>
                <a:gridCol w="609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Norway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Viken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50,15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Romania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Argeș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548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94,51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Gorj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79,56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Prahova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548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76,33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Dâmbovița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75,73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Vaslui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72,75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Romania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Vrancea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231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72,02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Brașov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388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70,27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București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67,71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u="none" strike="noStrike" dirty="0">
                          <a:effectLst/>
                        </a:rPr>
                        <a:t>Brăila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185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63,9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Galați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63,29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Bihor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60,03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u="none" strike="noStrike" dirty="0">
                          <a:effectLst/>
                        </a:rPr>
                        <a:t>Buzău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55,35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Romania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u="none" strike="noStrike" dirty="0">
                          <a:effectLst/>
                        </a:rPr>
                        <a:t>Bacău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294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50,24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08198"/>
              </p:ext>
            </p:extLst>
          </p:nvPr>
        </p:nvGraphicFramePr>
        <p:xfrm>
          <a:off x="161031" y="5157192"/>
          <a:ext cx="4597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790700"/>
                <a:gridCol w="609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Spain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Aragón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3738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283,06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Spain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Comunidad Foral de Navarra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110,32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Spain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Cataluña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8004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105,78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Spain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Comunidad de Madrid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6975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105,02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Spain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País Vasco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2197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100,88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Sweden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Gotland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62,45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292080" y="13407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13 </a:t>
            </a:r>
            <a:r>
              <a:rPr lang="de-DE" dirty="0" err="1" smtClean="0"/>
              <a:t>regionen</a:t>
            </a:r>
            <a:r>
              <a:rPr lang="de-DE" dirty="0" smtClean="0"/>
              <a:t> in </a:t>
            </a:r>
            <a:r>
              <a:rPr lang="de-DE" dirty="0" err="1" smtClean="0"/>
              <a:t>rumänien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4 berichtet am </a:t>
            </a:r>
            <a:r>
              <a:rPr lang="de-DE" dirty="0" err="1" smtClean="0"/>
              <a:t>montag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51199"/>
              </p:ext>
            </p:extLst>
          </p:nvPr>
        </p:nvGraphicFramePr>
        <p:xfrm>
          <a:off x="0" y="4797152"/>
          <a:ext cx="57277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444500"/>
                <a:gridCol w="1371600"/>
                <a:gridCol w="1790700"/>
                <a:gridCol w="609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11.08.2020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LUX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Luxembourg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Luxembourg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352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57,34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1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Zusammenfassung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8000" b="1" dirty="0" smtClean="0"/>
              <a:t>Epidemiologie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&gt; 50 % der neuen Fälle und &gt; 60 % der neuen Todesfälle in den vergangenen 7 Tagen in Nord- Mittel- und Südamerika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Asien: Indien, Philippinen, Indonesien, Japan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&gt; 1 Mio. Fälle (kumulativ) in Afrika </a:t>
            </a:r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endParaRPr lang="de-DE" sz="6000" dirty="0" smtClean="0"/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8000" b="1" dirty="0" smtClean="0"/>
              <a:t>11. Update ECDC-RRA (Covid-19 in EU/EWR/GB)</a:t>
            </a:r>
            <a:endParaRPr lang="de-DE" sz="8000" dirty="0"/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(Wieder)-Anstieg von COVID-19-Fällen in Europa (tatsächlich und Testung</a:t>
            </a:r>
            <a:r>
              <a:rPr lang="de-DE" sz="7200" dirty="0"/>
              <a:t>↑</a:t>
            </a:r>
            <a:r>
              <a:rPr lang="de-DE" sz="7200" dirty="0" smtClean="0"/>
              <a:t> 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 smtClean="0"/>
              <a:t>Nachhaltige Public </a:t>
            </a:r>
            <a:r>
              <a:rPr lang="de-DE" sz="7200" dirty="0" err="1" smtClean="0"/>
              <a:t>Health</a:t>
            </a:r>
            <a:r>
              <a:rPr lang="de-DE" sz="7200" dirty="0" smtClean="0"/>
              <a:t>-Maßnahmen zum Schutz vulnerabler Gruppen, extensive Teststrategien, Kontaktpersonennachverfolgung (+ Isolierung von Sars-CoV-2-Positiven und Kontaktpersonen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7200" dirty="0"/>
              <a:t>M</a:t>
            </a:r>
            <a:r>
              <a:rPr lang="de-DE" sz="7200" dirty="0" smtClean="0"/>
              <a:t>aßgeschneiderte und anhaltende Risikokommunikation gegen sinkende Compliance: </a:t>
            </a:r>
          </a:p>
          <a:p>
            <a:pPr marL="685800" lvl="1">
              <a:lnSpc>
                <a:spcPct val="12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5100" dirty="0" smtClean="0"/>
              <a:t>Husten- </a:t>
            </a:r>
            <a:r>
              <a:rPr lang="de-DE" sz="5100" dirty="0"/>
              <a:t>und respiratorische Etikette, </a:t>
            </a:r>
            <a:r>
              <a:rPr lang="de-DE" sz="5100" dirty="0" smtClean="0"/>
              <a:t>physische </a:t>
            </a:r>
            <a:r>
              <a:rPr lang="de-DE" sz="5100" dirty="0"/>
              <a:t>Distanzierung, Händehygiene, </a:t>
            </a:r>
            <a:r>
              <a:rPr lang="de-DE" sz="5100" dirty="0" smtClean="0"/>
              <a:t>Gesichtsmasken</a:t>
            </a:r>
            <a:r>
              <a:rPr lang="de-DE" sz="5100" dirty="0"/>
              <a:t>, </a:t>
            </a:r>
            <a:r>
              <a:rPr lang="de-DE" sz="5100" dirty="0" smtClean="0"/>
              <a:t>Reduktion </a:t>
            </a:r>
            <a:r>
              <a:rPr lang="de-DE" sz="5100" dirty="0"/>
              <a:t>der sozialen Kontakte, </a:t>
            </a:r>
            <a:r>
              <a:rPr lang="de-DE" sz="5100" dirty="0" smtClean="0"/>
              <a:t>bei </a:t>
            </a:r>
            <a:r>
              <a:rPr lang="de-DE" sz="5100" dirty="0"/>
              <a:t>Krankheit zu Hause </a:t>
            </a:r>
            <a:r>
              <a:rPr lang="de-DE" sz="5100" dirty="0" smtClean="0"/>
              <a:t>bleiben</a:t>
            </a:r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endParaRPr lang="de-DE" sz="6000" dirty="0"/>
          </a:p>
          <a:p>
            <a:endParaRPr lang="de-DE" sz="2100" b="1" dirty="0" smtClean="0"/>
          </a:p>
          <a:p>
            <a:endParaRPr lang="de-DE" sz="2100" b="1" dirty="0"/>
          </a:p>
          <a:p>
            <a:endParaRPr lang="de-DE" sz="21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09.08.2020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29"/>
            <a:ext cx="9144000" cy="42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Todesfälle in Indien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19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NYT, Stand: 10.08.2020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67" y="908720"/>
            <a:ext cx="6221066" cy="308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03758"/>
              </p:ext>
            </p:extLst>
          </p:nvPr>
        </p:nvGraphicFramePr>
        <p:xfrm>
          <a:off x="608806" y="5301208"/>
          <a:ext cx="7926387" cy="106312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132341"/>
                <a:gridCol w="1132341"/>
                <a:gridCol w="1132341"/>
                <a:gridCol w="1132341"/>
                <a:gridCol w="1132341"/>
                <a:gridCol w="1132341"/>
                <a:gridCol w="1132341"/>
              </a:tblGrid>
              <a:tr h="79153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Todesfälle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Fall-Verstorbenen-Anteil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neue Todesfälle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Todesfälle 7T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Inzidenz Todesfälle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Ìnzidenz</a:t>
                      </a:r>
                      <a:r>
                        <a:rPr lang="de-DE" sz="1600" b="1" u="none" strike="noStrike" dirty="0">
                          <a:effectLst/>
                        </a:rPr>
                        <a:t> Todesfälle 7T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Bevölkerung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1584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45.257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1,99</a:t>
                      </a:r>
                      <a:endParaRPr lang="de-D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>
                          <a:solidFill>
                            <a:schemeClr val="tx2"/>
                          </a:solidFill>
                          <a:effectLst/>
                        </a:rPr>
                        <a:t>871</a:t>
                      </a:r>
                      <a:endParaRPr lang="de-DE" sz="1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6.319</a:t>
                      </a:r>
                      <a:endParaRPr lang="de-D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3,31</a:t>
                      </a:r>
                      <a:endParaRPr lang="de-D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0,46</a:t>
                      </a:r>
                      <a:endParaRPr lang="de-D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1.366.417.756</a:t>
                      </a:r>
                      <a:endParaRPr lang="de-D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38734"/>
              </p:ext>
            </p:extLst>
          </p:nvPr>
        </p:nvGraphicFramePr>
        <p:xfrm>
          <a:off x="1691680" y="4149080"/>
          <a:ext cx="5237820" cy="110409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872970"/>
                <a:gridCol w="872970"/>
                <a:gridCol w="872970"/>
                <a:gridCol w="872970"/>
                <a:gridCol w="872970"/>
                <a:gridCol w="872970"/>
              </a:tblGrid>
              <a:tr h="45601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Fälle</a:t>
                      </a:r>
                      <a:endParaRPr lang="de-DE" sz="1600" b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neue Fälle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Fälle 7T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7T Veränderung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Inzidenz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Inzidenz 7T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304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2268675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53601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412930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solidFill>
                            <a:schemeClr val="tx2"/>
                          </a:solidFill>
                          <a:effectLst/>
                        </a:rPr>
                        <a:t>10,83</a:t>
                      </a:r>
                      <a:endParaRPr lang="de-DE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166,03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30,22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USA: Kapazität Gesundheitssystem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323528" y="1071320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Einnahmen der Krankenhäuser und des Gesundheitssystems sind als Folge der COVID-19-Pandemie stark zurückgegangen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Diesen Einnahmeverlusten steht seit Beginn der Pandemie ein starker Anstieg der Kosten für die </a:t>
            </a:r>
            <a:r>
              <a:rPr lang="de-DE" dirty="0" smtClean="0"/>
              <a:t>Krankenhäuser.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Versicherungsschutz: Die </a:t>
            </a:r>
            <a:r>
              <a:rPr lang="de-DE" dirty="0"/>
              <a:t>Pandemie hat den Krankenversicherungsschutz in den Vereinigten Staaten erheblich untergraben. Ein plötzlicher Anstieg der Arbeitslosigkeit - mehr als 20 Millionen </a:t>
            </a:r>
            <a:r>
              <a:rPr lang="de-DE" dirty="0" smtClean="0"/>
              <a:t>Arbeitnehmer- </a:t>
            </a:r>
            <a:r>
              <a:rPr lang="de-DE" dirty="0"/>
              <a:t>hat dazu geführt, dass viele Amerikaner die vom Arbeitgeber gesponserte Versicherung verloren haben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Tiefe finanzielle Verluste für </a:t>
            </a:r>
            <a:r>
              <a:rPr lang="de-DE" dirty="0" smtClean="0"/>
              <a:t>Anbieter: Finanzielle </a:t>
            </a:r>
            <a:r>
              <a:rPr lang="de-DE" dirty="0"/>
              <a:t>Verluste bedrohen die Lebensfähigkeit einer beträchtlichen Anzahl von Krankenhäusern und Arztpraxen, insbesondere von Anbietern von ländlichen Gebieten und Sicherheitsnetzen sowie von Primärversorgungspraxen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Krise im öffentlichen </a:t>
            </a:r>
            <a:r>
              <a:rPr lang="de-DE" dirty="0" smtClean="0"/>
              <a:t>Gesundheitswesen: In </a:t>
            </a:r>
            <a:r>
              <a:rPr lang="de-DE" dirty="0"/>
              <a:t>den Vereinigten Staaten leben 4 % der Weltbevölkerung, aber am 16. Juli waren etwa 26 % der Covid-19-Fälle und 24 % der Covid-19-Todesfälle in den Vereinigten Staaten zu verzeichnen. Dem System gelang es nicht, die Ausbreitung des </a:t>
            </a:r>
            <a:r>
              <a:rPr lang="de-DE" dirty="0" err="1"/>
              <a:t>Coronavirus</a:t>
            </a:r>
            <a:r>
              <a:rPr lang="de-DE" dirty="0"/>
              <a:t> rasch zu identifizieren und einzudämmen.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Bildschirmpräsentation (4:3)</PresentationFormat>
  <Paragraphs>438</Paragraphs>
  <Slides>9</Slides>
  <Notes>9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488</cp:revision>
  <dcterms:created xsi:type="dcterms:W3CDTF">2020-04-16T05:25:18Z</dcterms:created>
  <dcterms:modified xsi:type="dcterms:W3CDTF">2020-08-12T09:14:22Z</dcterms:modified>
</cp:coreProperties>
</file>