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27" r:id="rId2"/>
    <p:sldId id="642" r:id="rId3"/>
    <p:sldId id="671" r:id="rId4"/>
    <p:sldId id="643" r:id="rId5"/>
    <p:sldId id="713" r:id="rId6"/>
    <p:sldId id="570" r:id="rId7"/>
    <p:sldId id="697" r:id="rId8"/>
    <p:sldId id="703" r:id="rId9"/>
    <p:sldId id="710" r:id="rId10"/>
    <p:sldId id="712" r:id="rId11"/>
    <p:sldId id="734" r:id="rId12"/>
    <p:sldId id="730" r:id="rId13"/>
    <p:sldId id="731" r:id="rId14"/>
    <p:sldId id="732" r:id="rId15"/>
    <p:sldId id="733" r:id="rId16"/>
    <p:sldId id="714" r:id="rId17"/>
    <p:sldId id="709" r:id="rId18"/>
    <p:sldId id="698" r:id="rId19"/>
    <p:sldId id="699" r:id="rId20"/>
    <p:sldId id="700" r:id="rId21"/>
    <p:sldId id="695" r:id="rId22"/>
    <p:sldId id="696" r:id="rId23"/>
    <p:sldId id="706" r:id="rId24"/>
    <p:sldId id="708" r:id="rId25"/>
    <p:sldId id="724" r:id="rId26"/>
    <p:sldId id="725" r:id="rId27"/>
    <p:sldId id="726" r:id="rId28"/>
    <p:sldId id="727" r:id="rId29"/>
    <p:sldId id="728" r:id="rId30"/>
    <p:sldId id="729" r:id="rId31"/>
    <p:sldId id="701" r:id="rId32"/>
    <p:sldId id="702" r:id="rId33"/>
    <p:sldId id="658" r:id="rId34"/>
    <p:sldId id="659" r:id="rId3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90874" autoAdjust="0"/>
  </p:normalViewPr>
  <p:slideViewPr>
    <p:cSldViewPr snapToGrid="0" snapToObjects="1">
      <p:cViewPr>
        <p:scale>
          <a:sx n="80" d="100"/>
          <a:sy n="80" d="100"/>
        </p:scale>
        <p:origin x="-444" y="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sind tatsächlich nur die Fälle </a:t>
            </a:r>
            <a:r>
              <a:rPr lang="de-DE" smtClean="0"/>
              <a:t>mit mind. </a:t>
            </a:r>
            <a:r>
              <a:rPr lang="de-DE" dirty="0" smtClean="0"/>
              <a:t>einem</a:t>
            </a:r>
            <a:r>
              <a:rPr lang="de-DE" baseline="0" dirty="0" smtClean="0"/>
              <a:t> ausländischem Expositionsland in die Berechnung eingeflossen. In den Folgefolien sind es immer die Nennungen bezogen auf die Fallzahlen. Der Fehler ist minimal.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 mit Daten aus Cube vom Dienstag oder Lagebericht vom Dienstag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9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sind tatsächlich nur die Fälle </a:t>
            </a:r>
            <a:r>
              <a:rPr lang="de-DE" smtClean="0"/>
              <a:t>mit mind. </a:t>
            </a:r>
            <a:r>
              <a:rPr lang="de-DE" dirty="0" smtClean="0"/>
              <a:t>einem</a:t>
            </a:r>
            <a:r>
              <a:rPr lang="de-DE" baseline="0" dirty="0" smtClean="0"/>
              <a:t> ausländischem Expositionsland in die Berechnung eingeflossen. In den Folgefolien sind es immer die Nennungen bezogen auf die Fallzahlen. Der Fehler ist minimal.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r>
              <a:rPr lang="de-DE" dirty="0" err="1" smtClean="0"/>
              <a:t>test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 (LB vom Dienstag)</a:t>
            </a:r>
          </a:p>
          <a:p>
            <a:r>
              <a:rPr lang="de-DE" dirty="0" smtClean="0"/>
              <a:t>Datei </a:t>
            </a:r>
            <a:r>
              <a:rPr lang="de-DE" dirty="0" err="1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Fallzahlen Tabelle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ango-tours.de/sommerreisen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12.08.2020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75560"/>
              </p:ext>
            </p:extLst>
          </p:nvPr>
        </p:nvGraphicFramePr>
        <p:xfrm>
          <a:off x="217439" y="2004786"/>
          <a:ext cx="8659861" cy="24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12.08.2020;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218.519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+1.226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+0,56%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9.207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+6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+0,07 %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198.800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38867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11.08.2020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234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+4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139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+7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12.08.2020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0,88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0,70 - 1,08</a:t>
            </a:r>
            <a:r>
              <a:rPr lang="de-DE" sz="1400" b="1" dirty="0">
                <a:solidFill>
                  <a:srgbClr val="FF0000"/>
                </a:solidFill>
              </a:rPr>
              <a:t>)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11.08.2020</a:t>
            </a:r>
            <a:r>
              <a:rPr lang="de-DE" sz="1400" b="1" dirty="0">
                <a:solidFill>
                  <a:srgbClr val="045AA6"/>
                </a:solidFill>
              </a:rPr>
              <a:t>: 	0,97 (95%-Prädiktionsintervall: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0,79 - </a:t>
            </a:r>
            <a:r>
              <a:rPr lang="de-DE" sz="1400" b="1" dirty="0">
                <a:solidFill>
                  <a:srgbClr val="045AA6"/>
                </a:solidFill>
              </a:rPr>
              <a:t>1,16) </a:t>
            </a:r>
            <a:endParaRPr lang="de-DE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12.08.2020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1,04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0,95 </a:t>
            </a:r>
            <a:r>
              <a:rPr lang="de-DE" sz="1400" b="1" dirty="0" smtClean="0">
                <a:solidFill>
                  <a:srgbClr val="FF0000"/>
                </a:solidFill>
              </a:rPr>
              <a:t>- 1,15</a:t>
            </a:r>
            <a:r>
              <a:rPr lang="de-DE" sz="1400" b="1" dirty="0">
                <a:solidFill>
                  <a:srgbClr val="FF0000"/>
                </a:solidFill>
              </a:rPr>
              <a:t>)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11.08.2020</a:t>
            </a:r>
            <a:r>
              <a:rPr lang="de-DE" sz="1400" b="1" dirty="0">
                <a:solidFill>
                  <a:srgbClr val="045AA6"/>
                </a:solidFill>
              </a:rPr>
              <a:t>: 	 </a:t>
            </a:r>
            <a:r>
              <a:rPr lang="de-DE" sz="1400" b="1" dirty="0" smtClean="0">
                <a:solidFill>
                  <a:srgbClr val="045AA6"/>
                </a:solidFill>
              </a:rPr>
              <a:t>1,04 (95</a:t>
            </a:r>
            <a:r>
              <a:rPr lang="de-DE" sz="1400" b="1" dirty="0">
                <a:solidFill>
                  <a:srgbClr val="045AA6"/>
                </a:solidFill>
              </a:rPr>
              <a:t>%-Prädiktionsintervall: 0,94 - </a:t>
            </a:r>
            <a:r>
              <a:rPr lang="de-DE" sz="1400" b="1" dirty="0" smtClean="0">
                <a:solidFill>
                  <a:srgbClr val="045AA6"/>
                </a:solidFill>
              </a:rPr>
              <a:t>1,14</a:t>
            </a:r>
            <a:r>
              <a:rPr lang="de-DE" sz="1400" b="1" dirty="0">
                <a:solidFill>
                  <a:srgbClr val="045AA6"/>
                </a:solidFill>
              </a:rPr>
              <a:t>)</a:t>
            </a:r>
            <a:endParaRPr lang="de-DE" sz="14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98722" y="507362"/>
            <a:ext cx="894527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u="sng" dirty="0"/>
              <a:t>SK Augsburg, Wohnanlage, </a:t>
            </a:r>
            <a:r>
              <a:rPr lang="de-DE" sz="1200" b="1" u="sng" dirty="0">
                <a:solidFill>
                  <a:srgbClr val="FF0000"/>
                </a:solidFill>
              </a:rPr>
              <a:t>Status 05.08.2020 (LGL)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12 Infektionen in Wohnanlage/ Hausverwaltung/ Taufgesellschaft unter befreundeten Familien mit rumänischer Abstammung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2 Personen symptomatisch, Reihentestung von 35 Personen geplant (möglicherweise schon durchgeführt, keine Info)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Ein Fall vor kurzem erst aus Rumänien eingereist</a:t>
            </a:r>
          </a:p>
          <a:p>
            <a:endParaRPr lang="de-DE" sz="1200" b="1" u="sng" dirty="0"/>
          </a:p>
          <a:p>
            <a:r>
              <a:rPr lang="de-DE" sz="1200" b="1" u="sng" dirty="0" smtClean="0"/>
              <a:t>LK </a:t>
            </a:r>
            <a:r>
              <a:rPr lang="de-DE" sz="1200" b="1" u="sng" dirty="0"/>
              <a:t>Recklinghausen, </a:t>
            </a:r>
            <a:r>
              <a:rPr lang="de-DE" sz="1200" b="1" u="sng" dirty="0">
                <a:solidFill>
                  <a:srgbClr val="FF0000"/>
                </a:solidFill>
              </a:rPr>
              <a:t>Status 05.08.2020 (Kreisverwaltung, 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Fallanstieg möglicherweise im Kontext mit einem Altenheim in Castrop-Rauxel, das Heim steht unter Quarantäne</a:t>
            </a:r>
          </a:p>
          <a:p>
            <a:endParaRPr lang="de-DE" sz="1200" b="1" u="sng" dirty="0"/>
          </a:p>
          <a:p>
            <a:r>
              <a:rPr lang="de-DE" sz="1200" b="1" u="sng" dirty="0"/>
              <a:t>SK Münster, </a:t>
            </a:r>
            <a:r>
              <a:rPr lang="de-DE" sz="1200" b="1" u="sng" dirty="0">
                <a:solidFill>
                  <a:srgbClr val="FF0000"/>
                </a:solidFill>
              </a:rPr>
              <a:t>Status 05.08.2020 (Kreis- und Stadtverwaltung, 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Reiserückkehrer erzeugen Fallanstieg</a:t>
            </a:r>
          </a:p>
          <a:p>
            <a:endParaRPr lang="de-DE" sz="1200" b="1" u="sng" dirty="0" smtClean="0"/>
          </a:p>
          <a:p>
            <a:r>
              <a:rPr lang="de-DE" sz="1200" b="1" u="sng" dirty="0" smtClean="0"/>
              <a:t>SK </a:t>
            </a:r>
            <a:r>
              <a:rPr lang="de-DE" sz="1200" b="1" u="sng" dirty="0"/>
              <a:t>Herne, </a:t>
            </a:r>
            <a:r>
              <a:rPr lang="de-DE" sz="1200" b="1" u="sng" dirty="0">
                <a:solidFill>
                  <a:srgbClr val="FF0000"/>
                </a:solidFill>
              </a:rPr>
              <a:t>Status 05.08.2020 (Stadtverwaltung)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49 aktive </a:t>
            </a:r>
            <a:r>
              <a:rPr lang="de-DE" sz="1200" dirty="0"/>
              <a:t>Fälle</a:t>
            </a:r>
            <a:r>
              <a:rPr lang="de-DE" sz="1200" dirty="0" smtClean="0"/>
              <a:t>, laut </a:t>
            </a:r>
            <a:r>
              <a:rPr lang="de-DE" sz="1200" dirty="0"/>
              <a:t>Mitteilung der Stadt sind die neuen Fälle u. a. auf eine 6-köpfige Familie, die als Reiserückkehrer aus dem Kosovo kamen, </a:t>
            </a:r>
            <a:r>
              <a:rPr lang="de-DE" sz="1200" dirty="0" smtClean="0"/>
              <a:t>zurückzuführen</a:t>
            </a:r>
            <a:r>
              <a:rPr lang="de-DE" sz="1200" dirty="0"/>
              <a:t>. Mehrere Fälle sind zudem Personen zuzuordnen, die untereinander in </a:t>
            </a:r>
            <a:r>
              <a:rPr lang="de-DE" sz="1200" dirty="0" smtClean="0"/>
              <a:t>engem </a:t>
            </a:r>
            <a:r>
              <a:rPr lang="de-DE" sz="1200" dirty="0"/>
              <a:t>sozialen Kontakt standen. Dazu kommt eine geringe Zahl an Einzelfällen</a:t>
            </a:r>
            <a:r>
              <a:rPr lang="de-DE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b="1" u="sng" dirty="0"/>
          </a:p>
          <a:p>
            <a:r>
              <a:rPr lang="de-DE" sz="1200" b="1" u="sng" dirty="0"/>
              <a:t>SK Wiesbaden (direkt benachbart zu Rheingau-Taunus-Kreis),</a:t>
            </a:r>
            <a:r>
              <a:rPr lang="de-DE" sz="1100" b="1" u="sng" dirty="0"/>
              <a:t> </a:t>
            </a:r>
            <a:r>
              <a:rPr lang="de-DE" sz="1200" b="1" u="sng" dirty="0">
                <a:solidFill>
                  <a:srgbClr val="FF0000"/>
                </a:solidFill>
              </a:rPr>
              <a:t>Status 05.08.2020 (Stadtverwaltung, 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Private Feier in Wiesbaden mit mind. 100 Teilnehmern, genaue Anzahl an Infektionen unklar, Angaben gehen stark </a:t>
            </a:r>
            <a:r>
              <a:rPr lang="de-DE" sz="1200" dirty="0" smtClean="0"/>
              <a:t>auseinander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KoNa</a:t>
            </a:r>
            <a:r>
              <a:rPr lang="de-DE" sz="1200" dirty="0" smtClean="0"/>
              <a:t> </a:t>
            </a:r>
            <a:r>
              <a:rPr lang="de-DE" sz="1200" dirty="0"/>
              <a:t>schwierig, da einige Gäste bereits ihren Urlaub angetreten </a:t>
            </a:r>
            <a:r>
              <a:rPr lang="de-DE" sz="1200" dirty="0" smtClean="0"/>
              <a:t>haben</a:t>
            </a:r>
          </a:p>
          <a:p>
            <a:endParaRPr lang="de-DE" sz="1200" b="1" u="sng" dirty="0" smtClean="0"/>
          </a:p>
          <a:p>
            <a:r>
              <a:rPr lang="de-DE" sz="1200" b="1" u="sng" dirty="0" smtClean="0"/>
              <a:t>LK Günzburg,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04.08.2020 (LGL)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Internat/Schule, 10 Schüler und 2 Angehörige aus 3 verschiedenen Klassen und mehreren LK pos. Getestet (alle Kontaktpersonen des Indexpatienten)</a:t>
            </a:r>
          </a:p>
          <a:p>
            <a:endParaRPr lang="de-DE" sz="1200" dirty="0"/>
          </a:p>
          <a:p>
            <a:r>
              <a:rPr lang="de-DE" sz="1200" b="1" u="sng" dirty="0" smtClean="0"/>
              <a:t>LK Düren,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11.08.2020 (BMI-BMG-LB)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zurzeit 88 aktive Fälle im LK Düren, die Hälfte davon Reiserückkehrer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22 Erntehelfer auf einem </a:t>
            </a:r>
            <a:r>
              <a:rPr lang="de-DE" sz="1200" dirty="0" err="1" smtClean="0"/>
              <a:t>Obsthof</a:t>
            </a:r>
            <a:r>
              <a:rPr lang="de-DE" sz="1200" dirty="0" smtClean="0"/>
              <a:t> infiziert</a:t>
            </a:r>
          </a:p>
          <a:p>
            <a:endParaRPr lang="de-DE" sz="1200" dirty="0" smtClean="0"/>
          </a:p>
          <a:p>
            <a:r>
              <a:rPr lang="de-DE" sz="1200" b="1" u="sng" dirty="0" smtClean="0"/>
              <a:t>BL übergreifend, Sprachschulrückkehrer Malta, </a:t>
            </a:r>
            <a:r>
              <a:rPr lang="de-DE" sz="1200" b="1" u="sng" dirty="0">
                <a:solidFill>
                  <a:srgbClr val="FF0000"/>
                </a:solidFill>
              </a:rPr>
              <a:t>Status 11.08.2020 </a:t>
            </a:r>
            <a:r>
              <a:rPr lang="de-DE" sz="1200" b="1" u="sng" dirty="0" smtClean="0">
                <a:solidFill>
                  <a:srgbClr val="FF0000"/>
                </a:solidFill>
              </a:rPr>
              <a:t> (LUA, LGL)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mind. 5 Fälle  aus </a:t>
            </a:r>
            <a:r>
              <a:rPr lang="de-DE" sz="1200" dirty="0" smtClean="0"/>
              <a:t> verschiedenen europäischen Ländern und Bundesländern in Zusammenhang </a:t>
            </a:r>
            <a:r>
              <a:rPr lang="de-DE" sz="1200" dirty="0"/>
              <a:t>mit Sprachschulen in Malta </a:t>
            </a:r>
            <a:r>
              <a:rPr lang="de-DE" sz="1200" dirty="0" smtClean="0"/>
              <a:t>gemeldet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 smtClean="0"/>
              <a:t>LK Wesel, </a:t>
            </a:r>
            <a:r>
              <a:rPr lang="de-DE" sz="1200" b="1" u="sng" dirty="0" err="1" smtClean="0"/>
              <a:t>Kintertageseinrichtung</a:t>
            </a:r>
            <a:r>
              <a:rPr lang="de-DE" sz="1200" b="1" u="sng" dirty="0" smtClean="0"/>
              <a:t>, </a:t>
            </a:r>
            <a:r>
              <a:rPr lang="de-DE" sz="1200" b="1" u="sng" dirty="0">
                <a:solidFill>
                  <a:srgbClr val="FF0000"/>
                </a:solidFill>
              </a:rPr>
              <a:t>Status 11.08.2020 </a:t>
            </a:r>
            <a:r>
              <a:rPr lang="de-DE" sz="1200" b="1" u="sng" dirty="0" smtClean="0">
                <a:solidFill>
                  <a:srgbClr val="FF0000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in </a:t>
            </a:r>
            <a:r>
              <a:rPr lang="de-DE" sz="1200" dirty="0"/>
              <a:t>10 von 13 Kommunen </a:t>
            </a:r>
            <a:r>
              <a:rPr lang="de-DE" sz="1200" dirty="0" smtClean="0"/>
              <a:t>insg. </a:t>
            </a:r>
            <a:r>
              <a:rPr lang="de-DE" sz="1200" dirty="0"/>
              <a:t>45 Neuinfektionen, 60 Kinder einer </a:t>
            </a:r>
            <a:r>
              <a:rPr lang="de-DE" sz="1200" dirty="0" smtClean="0"/>
              <a:t>KiTa </a:t>
            </a:r>
            <a:r>
              <a:rPr lang="de-DE" sz="1200" dirty="0"/>
              <a:t>in </a:t>
            </a:r>
            <a:r>
              <a:rPr lang="de-DE" sz="1200" dirty="0" smtClean="0"/>
              <a:t>Kamp-Lintfort </a:t>
            </a:r>
            <a:r>
              <a:rPr lang="de-DE" sz="1200" dirty="0"/>
              <a:t>in häuslicher </a:t>
            </a:r>
            <a:r>
              <a:rPr lang="de-DE" sz="1200" dirty="0" smtClean="0"/>
              <a:t>Quarantäne, 1 Erzieherin pos. getestet</a:t>
            </a:r>
            <a:endParaRPr lang="de-DE" sz="1200" dirty="0"/>
          </a:p>
          <a:p>
            <a:endParaRPr lang="de-DE" sz="1200" b="1" u="sng" dirty="0" smtClean="0">
              <a:solidFill>
                <a:srgbClr val="FF0000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3" y="195531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Seit Beginn der Erfassung am 30.04.2020 sind am Robert Koch-Institut (RKI) insgesamt 14 Mitteilungen zu Kapazitätsengpässen in Landkreisen/ kreisfreien Städten eingegangen.</a:t>
            </a:r>
          </a:p>
          <a:p>
            <a:r>
              <a:rPr lang="de-DE" dirty="0"/>
              <a:t>Derzeit liegen keine Mitteilungen zu Kapazitätsengpässen der Kategorie 2 und Kategorie 3 vor.</a:t>
            </a:r>
          </a:p>
          <a:p>
            <a:r>
              <a:rPr lang="de-DE" dirty="0"/>
              <a:t>Bei Kapazitätsengpässen der Kategorie 2 ist die Durchführung von Infektionsschutzmaßnahmen absehbar (mehr als 2 Werktage in der Zukunft) nicht mehr sichergestellt, bei der Kategorie 3 erfolgt die Durchführung von Infektionsschutzmaßnahmen aufgrund von Kapazitätsengpässen nicht mehr vollständig.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Kapazitäenmonitoring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4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781963"/>
            <a:ext cx="9105780" cy="589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37B56B-5998-4266-B8AF-3144FC79B291}" type="datetime1">
              <a:rPr lang="de-DE" smtClean="0"/>
              <a:t>12.08.2020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185051" y="2049850"/>
            <a:ext cx="6029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6EC7"/>
                </a:solidFill>
              </a:rPr>
              <a:t>In der 31. und 32. Meldewoche wurden 10.613 COVID-19-Fälle </a:t>
            </a:r>
            <a:r>
              <a:rPr lang="de-DE" sz="1600" dirty="0">
                <a:solidFill>
                  <a:srgbClr val="006EC7"/>
                </a:solidFill>
              </a:rPr>
              <a:t>an das RKI übermittelt. Bei </a:t>
            </a:r>
            <a:r>
              <a:rPr lang="de-DE" sz="1600" dirty="0" smtClean="0">
                <a:solidFill>
                  <a:srgbClr val="006EC7"/>
                </a:solidFill>
              </a:rPr>
              <a:t>2,740 Fällen (25,8%) wurde ein </a:t>
            </a:r>
            <a:r>
              <a:rPr lang="de-DE" sz="1600" dirty="0">
                <a:solidFill>
                  <a:srgbClr val="006EC7"/>
                </a:solidFill>
              </a:rPr>
              <a:t>anderes Land als Deutschland als Expositionsland </a:t>
            </a:r>
            <a:r>
              <a:rPr lang="de-DE" sz="1600" dirty="0" smtClean="0">
                <a:solidFill>
                  <a:srgbClr val="006EC7"/>
                </a:solidFill>
              </a:rPr>
              <a:t>berichtet. </a:t>
            </a:r>
          </a:p>
          <a:p>
            <a:r>
              <a:rPr lang="de-DE" sz="1600" dirty="0" smtClean="0">
                <a:solidFill>
                  <a:srgbClr val="006EC7"/>
                </a:solidFill>
              </a:rPr>
              <a:t> Von </a:t>
            </a:r>
            <a:r>
              <a:rPr lang="de-DE" sz="1600" dirty="0">
                <a:solidFill>
                  <a:srgbClr val="006EC7"/>
                </a:solidFill>
              </a:rPr>
              <a:t>der 15. bis zur 25. MW schwankte der Anteil mit einer möglichen Ansteckung außerhalb Deutschlands zwischen </a:t>
            </a:r>
            <a:r>
              <a:rPr lang="de-DE" sz="1600" dirty="0" smtClean="0">
                <a:solidFill>
                  <a:srgbClr val="006EC7"/>
                </a:solidFill>
              </a:rPr>
              <a:t>0,4% </a:t>
            </a:r>
            <a:r>
              <a:rPr lang="de-DE" sz="1600" dirty="0">
                <a:solidFill>
                  <a:srgbClr val="006EC7"/>
                </a:solidFill>
              </a:rPr>
              <a:t>und 1,8</a:t>
            </a:r>
            <a:r>
              <a:rPr lang="de-DE" sz="1600" dirty="0" smtClean="0">
                <a:solidFill>
                  <a:srgbClr val="006EC7"/>
                </a:solidFill>
              </a:rPr>
              <a:t>%.  </a:t>
            </a:r>
            <a:r>
              <a:rPr lang="de-DE" sz="1600" dirty="0">
                <a:solidFill>
                  <a:srgbClr val="006EC7"/>
                </a:solidFill>
              </a:rPr>
              <a:t>In den Wochen 26 bis 30 stieg dieser Anteil von </a:t>
            </a:r>
            <a:r>
              <a:rPr lang="de-DE" sz="1600" dirty="0" smtClean="0">
                <a:solidFill>
                  <a:srgbClr val="006EC7"/>
                </a:solidFill>
              </a:rPr>
              <a:t>3,0% </a:t>
            </a:r>
            <a:r>
              <a:rPr lang="de-DE" sz="1600" dirty="0">
                <a:solidFill>
                  <a:srgbClr val="006EC7"/>
                </a:solidFill>
              </a:rPr>
              <a:t>auf </a:t>
            </a:r>
            <a:r>
              <a:rPr lang="de-DE" sz="1600" dirty="0" smtClean="0">
                <a:solidFill>
                  <a:srgbClr val="006EC7"/>
                </a:solidFill>
              </a:rPr>
              <a:t>30,5% an.</a:t>
            </a:r>
            <a:endParaRPr lang="de-DE" sz="1600" dirty="0">
              <a:solidFill>
                <a:srgbClr val="006EC7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158621"/>
            <a:ext cx="6636310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2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COVID-19-Fälle mit Expositionsort im Ausland, nach Meldewoche, Stand </a:t>
            </a:r>
            <a:r>
              <a:rPr lang="de-DE" dirty="0" smtClean="0"/>
              <a:t>11.08.2020, 0:00 Uhr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59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1446" y="149232"/>
            <a:ext cx="6742214" cy="677108"/>
          </a:xfrm>
        </p:spPr>
        <p:txBody>
          <a:bodyPr/>
          <a:lstStyle/>
          <a:p>
            <a:r>
              <a:rPr lang="de-DE" dirty="0" smtClean="0"/>
              <a:t>Anteil der COVID-19-Fälle mit Exposition im Ausland, nach Altersgruppen, Meldewoche 31 &amp; 32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7B4E71-00BF-446A-B266-9A810B47795F}" type="datetime1">
              <a:rPr lang="de-DE" smtClean="0"/>
              <a:t>12.08.2020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1" y="1447172"/>
            <a:ext cx="8437908" cy="459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4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264" y="120770"/>
            <a:ext cx="6633713" cy="1107996"/>
          </a:xfrm>
        </p:spPr>
        <p:txBody>
          <a:bodyPr/>
          <a:lstStyle/>
          <a:p>
            <a:r>
              <a:rPr lang="de-DE" sz="1800" dirty="0"/>
              <a:t>Am häufigsten genannte Expositionsländer der in den Meldewochen 31-32 übermittelten COVID-19-Fälle, Stand </a:t>
            </a:r>
            <a:r>
              <a:rPr lang="de-DE" sz="1800" dirty="0" smtClean="0"/>
              <a:t>11.08.2020</a:t>
            </a:r>
            <a:r>
              <a:rPr lang="de-DE" sz="1800" dirty="0"/>
              <a:t>, 0:00 Uhr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600" b="0" dirty="0" smtClean="0">
                <a:solidFill>
                  <a:schemeClr val="tx1"/>
                </a:solidFill>
              </a:rPr>
              <a:t>(N=7.349  Nennungen)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A50797-9ACF-4A10-BD56-3634B07A94C6}" type="datetime1">
              <a:rPr lang="de-DE" smtClean="0"/>
              <a:t>12.08.2020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933376"/>
              </p:ext>
            </p:extLst>
          </p:nvPr>
        </p:nvGraphicFramePr>
        <p:xfrm>
          <a:off x="564825" y="1194256"/>
          <a:ext cx="4416809" cy="5185844"/>
        </p:xfrm>
        <a:graphic>
          <a:graphicData uri="http://schemas.openxmlformats.org/drawingml/2006/table">
            <a:tbl>
              <a:tblPr/>
              <a:tblGrid>
                <a:gridCol w="3154978"/>
                <a:gridCol w="1261831"/>
              </a:tblGrid>
              <a:tr h="18215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Expositionsland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Nennungen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Deutschland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Türkei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Kroatien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2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Bulgarien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Bosnien und Herzegowina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Rumänien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Mazedonien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Ukraine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Österreich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0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94902" y="5207530"/>
            <a:ext cx="4386106" cy="1443821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de-DE" sz="1600" dirty="0" smtClean="0"/>
              <a:t>Nennungen einer Exposition in </a:t>
            </a:r>
          </a:p>
          <a:p>
            <a:pPr marL="534988" lvl="1" indent="-173038">
              <a:spcBef>
                <a:spcPts val="200"/>
              </a:spcBef>
            </a:pPr>
            <a:r>
              <a:rPr lang="de-DE" sz="1400" dirty="0" smtClean="0"/>
              <a:t>Balkanstaaten bes. häufig in BW, BY, NW, HE</a:t>
            </a:r>
          </a:p>
          <a:p>
            <a:pPr marL="534988" lvl="1" indent="-173038">
              <a:spcBef>
                <a:spcPts val="200"/>
              </a:spcBef>
            </a:pPr>
            <a:r>
              <a:rPr lang="de-DE" sz="1400" dirty="0" smtClean="0"/>
              <a:t>Türkei bes. häufig in NW und BE</a:t>
            </a:r>
          </a:p>
          <a:p>
            <a:pPr marL="534988" lvl="1" indent="-173038">
              <a:spcBef>
                <a:spcPts val="200"/>
              </a:spcBef>
            </a:pPr>
            <a:r>
              <a:rPr lang="de-DE" sz="1400" dirty="0" smtClean="0"/>
              <a:t>Bulgarien &amp; Rumänien bes. häufig in NW bzw. BW</a:t>
            </a:r>
          </a:p>
          <a:p>
            <a:pPr marL="534988" lvl="1" indent="-173038">
              <a:spcBef>
                <a:spcPts val="200"/>
              </a:spcBef>
            </a:pPr>
            <a:r>
              <a:rPr lang="de-DE" sz="1400" dirty="0"/>
              <a:t>Polen bes. häufig in BE und NW</a:t>
            </a:r>
          </a:p>
          <a:p>
            <a:pPr marL="361950" lvl="1" indent="0">
              <a:spcBef>
                <a:spcPts val="200"/>
              </a:spcBef>
              <a:buNone/>
            </a:pPr>
            <a:endParaRPr lang="de-DE" sz="1400" dirty="0" smtClean="0"/>
          </a:p>
          <a:p>
            <a:pPr marL="534988" lvl="1" indent="-173038">
              <a:spcBef>
                <a:spcPts val="200"/>
              </a:spcBef>
            </a:pPr>
            <a:endParaRPr lang="de-DE" sz="1400" dirty="0" smtClean="0"/>
          </a:p>
          <a:p>
            <a:pPr>
              <a:spcBef>
                <a:spcPts val="200"/>
              </a:spcBef>
            </a:pPr>
            <a:endParaRPr lang="de-DE" sz="1600" dirty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4902" y="110675"/>
            <a:ext cx="7400607" cy="769441"/>
          </a:xfrm>
        </p:spPr>
        <p:txBody>
          <a:bodyPr/>
          <a:lstStyle/>
          <a:p>
            <a:r>
              <a:rPr lang="de-DE" sz="1800" dirty="0" smtClean="0">
                <a:solidFill>
                  <a:srgbClr val="045AA6"/>
                </a:solidFill>
              </a:rPr>
              <a:t>Häufigste Expositionsländer der in den Meldewochen 31 und 32 übermittelten COVID-19-Fälle nach Bundesland, Stand 11.08.2020, 0:00 Uhr</a:t>
            </a:r>
            <a:br>
              <a:rPr lang="de-DE" sz="1800" dirty="0" smtClean="0">
                <a:solidFill>
                  <a:srgbClr val="045AA6"/>
                </a:solidFill>
              </a:rPr>
            </a:br>
            <a:endParaRPr lang="de-DE" sz="14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D097DA-F560-4778-B8AC-E09046329300}" type="datetime1">
              <a:rPr lang="de-DE" smtClean="0"/>
              <a:t>12.08.2020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4526789" y="5281605"/>
            <a:ext cx="4637879" cy="136974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de-DE" sz="2000" dirty="0" smtClean="0"/>
              <a:t>Anteil Fälle mit Exposition im Ausland deutlich über Durchschnitt in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de-DE" sz="1800" dirty="0" smtClean="0"/>
              <a:t>BE, BB, RP, SL </a:t>
            </a:r>
            <a:r>
              <a:rPr lang="de-DE" sz="1800" smtClean="0"/>
              <a:t>und SH</a:t>
            </a:r>
            <a:endParaRPr lang="de-DE" sz="1400" dirty="0" smtClean="0"/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de-DE" sz="2100" dirty="0"/>
              <a:t>Aus der </a:t>
            </a:r>
            <a:r>
              <a:rPr lang="de-DE" sz="2100" dirty="0" err="1" smtClean="0"/>
              <a:t>Epilag</a:t>
            </a:r>
            <a:endParaRPr lang="de-DE" sz="2100" dirty="0" smtClean="0"/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de-DE" sz="1900" dirty="0" smtClean="0"/>
              <a:t>Vermehrt </a:t>
            </a:r>
            <a:r>
              <a:rPr lang="de-DE" sz="1900" dirty="0"/>
              <a:t>Einreisende per Bus von der Insel </a:t>
            </a:r>
            <a:r>
              <a:rPr lang="de-DE" sz="1900" dirty="0" err="1"/>
              <a:t>Pag</a:t>
            </a:r>
            <a:r>
              <a:rPr lang="de-DE" sz="1900" dirty="0"/>
              <a:t>, </a:t>
            </a:r>
            <a:r>
              <a:rPr lang="de-DE" sz="1900" dirty="0" smtClean="0"/>
              <a:t>Kroatien nach Österreich und in die Niederlande</a:t>
            </a:r>
            <a:endParaRPr lang="de-DE" sz="1900" dirty="0"/>
          </a:p>
          <a:p>
            <a:pPr>
              <a:lnSpc>
                <a:spcPct val="120000"/>
              </a:lnSpc>
              <a:spcBef>
                <a:spcPts val="200"/>
              </a:spcBef>
            </a:pPr>
            <a:endParaRPr lang="de-DE" sz="16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9" y="803628"/>
            <a:ext cx="9188378" cy="435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0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15310" y="4296103"/>
            <a:ext cx="84897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Trauerkundgebung in einer muslimischen </a:t>
            </a:r>
            <a:r>
              <a:rPr lang="de-DE" sz="1600" u="sng" dirty="0" smtClean="0"/>
              <a:t>Gemeinde (</a:t>
            </a:r>
            <a:r>
              <a:rPr lang="de-DE" sz="1600" u="sng" dirty="0" smtClean="0">
                <a:solidFill>
                  <a:srgbClr val="FF0000"/>
                </a:solidFill>
              </a:rPr>
              <a:t>Stand 07.08.)</a:t>
            </a:r>
            <a:endParaRPr lang="de-DE" sz="1600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IP kehrte aus der T</a:t>
            </a:r>
            <a:r>
              <a:rPr lang="de-DE" sz="1600" dirty="0" smtClean="0"/>
              <a:t>ürkei </a:t>
            </a:r>
            <a:r>
              <a:rPr lang="de-DE" sz="1600" dirty="0"/>
              <a:t>zurück, pos. Test 31.07. in DE, Besuch der Trauerkundgebung (150-200 Teilnehmer) am 01.08</a:t>
            </a:r>
            <a:r>
              <a:rPr lang="de-DE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10 Infektionen nachgewiesen, auch </a:t>
            </a:r>
            <a:r>
              <a:rPr lang="de-DE" sz="1600" dirty="0"/>
              <a:t>3 </a:t>
            </a:r>
            <a:r>
              <a:rPr lang="de-DE" sz="1600" dirty="0" smtClean="0"/>
              <a:t>Lehrkräfte einer Schule, </a:t>
            </a:r>
            <a:r>
              <a:rPr lang="de-DE" sz="1600" dirty="0"/>
              <a:t>Schule bis zum 12.08. geschlossen, 55 Lehrer das 2. Mal getestet, 205 Schüler in Quarantäne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Teilnehmer </a:t>
            </a:r>
            <a:r>
              <a:rPr lang="de-DE" sz="1600" dirty="0"/>
              <a:t>kamen und kommen weiterhin aus anderen LK nach </a:t>
            </a:r>
            <a:r>
              <a:rPr lang="de-DE" sz="1600" dirty="0" smtClean="0"/>
              <a:t>Ludwigslust-Parchim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Angehörige wollen auch </a:t>
            </a:r>
            <a:r>
              <a:rPr lang="de-DE" sz="1600" dirty="0"/>
              <a:t>für die Beisetzung in die Türkei reisen 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Kommunikation sehr </a:t>
            </a:r>
            <a:r>
              <a:rPr lang="de-DE" sz="1600" dirty="0"/>
              <a:t>schwierig, und durch </a:t>
            </a:r>
            <a:r>
              <a:rPr lang="de-DE" sz="1600" dirty="0" smtClean="0"/>
              <a:t>das betroffen Sein mehrerer </a:t>
            </a:r>
            <a:r>
              <a:rPr lang="de-DE" sz="1600" dirty="0"/>
              <a:t>Landkreise unübersichtlich. 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Exemplarisch, zwei weitere Ausbruchs- und Fallhäufungsgeschehen in unterschiedlichen Settings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57201" y="1393234"/>
            <a:ext cx="5376040" cy="2721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u="sng" dirty="0" smtClean="0"/>
              <a:t>Party-Busreisen (</a:t>
            </a:r>
            <a:r>
              <a:rPr lang="de-DE" sz="1600" u="sng" dirty="0" smtClean="0">
                <a:solidFill>
                  <a:srgbClr val="FF0000"/>
                </a:solidFill>
              </a:rPr>
              <a:t>Stand 06.08.)</a:t>
            </a:r>
          </a:p>
          <a:p>
            <a:r>
              <a:rPr lang="de-DE" sz="1600" dirty="0" smtClean="0"/>
              <a:t>Bislang 13 Fälle aus einer Party-Busreise mit 31 Passagieren, berichtet durch LK Hameln</a:t>
            </a:r>
          </a:p>
          <a:p>
            <a:r>
              <a:rPr lang="de-DE" sz="1600" dirty="0"/>
              <a:t>Das Busunternehmen MANGO Tours (Sitz in Köln) wirbt im Internet mit Partyreisen &amp; Jugendreisen (</a:t>
            </a:r>
            <a:r>
              <a:rPr lang="de-DE" sz="1600" u="sng" dirty="0">
                <a:hlinkClick r:id="rId2"/>
              </a:rPr>
              <a:t>https://www.mango-tours.de/sommerreisen</a:t>
            </a:r>
            <a:r>
              <a:rPr lang="de-DE" sz="1600" dirty="0"/>
              <a:t>). Die Fahrten finden mehrmals in der Woche statt.</a:t>
            </a:r>
          </a:p>
          <a:p>
            <a:r>
              <a:rPr lang="de-DE" sz="1600" dirty="0"/>
              <a:t>Der Bus fuhr am 1.8.2020 in </a:t>
            </a:r>
            <a:r>
              <a:rPr lang="de-DE" sz="1600" dirty="0" err="1"/>
              <a:t>Novalja</a:t>
            </a:r>
            <a:r>
              <a:rPr lang="de-DE" sz="1600" dirty="0"/>
              <a:t> (Kroatien) ab, mit Zwischenhalten nach </a:t>
            </a:r>
            <a:r>
              <a:rPr lang="de-DE" sz="1600" dirty="0" smtClean="0"/>
              <a:t>Frankfurt/Main. </a:t>
            </a:r>
            <a:r>
              <a:rPr lang="de-DE" sz="1600" dirty="0"/>
              <a:t> </a:t>
            </a:r>
          </a:p>
          <a:p>
            <a:r>
              <a:rPr lang="de-DE" sz="1600" dirty="0" smtClean="0"/>
              <a:t>Keine Maskenpflicht</a:t>
            </a:r>
          </a:p>
          <a:p>
            <a:endParaRPr lang="de-DE" sz="1600" dirty="0" smtClean="0"/>
          </a:p>
          <a:p>
            <a:endParaRPr lang="de-DE" dirty="0"/>
          </a:p>
        </p:txBody>
      </p:sp>
      <p:pic>
        <p:nvPicPr>
          <p:cNvPr id="8195" name="Picture 3" descr="C:\Users\hilbiga\Desktop\mangoto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22" y="1314625"/>
            <a:ext cx="3128195" cy="27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3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07777"/>
          </a:xfr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Ausbrüche </a:t>
            </a:r>
            <a:r>
              <a:rPr lang="de-DE" sz="1200" dirty="0" smtClean="0">
                <a:solidFill>
                  <a:schemeClr val="bg1"/>
                </a:solidFill>
              </a:rPr>
              <a:t>(Stand: 05.08.2020, 0:00Uhr)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z="1400" smtClean="0"/>
              <a:t>10.08.2020</a:t>
            </a:r>
            <a:endParaRPr lang="de-DE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z="1400" smtClean="0"/>
              <a:pPr/>
              <a:t>17</a:t>
            </a:fld>
            <a:endParaRPr lang="de-DE" sz="1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1693"/>
              </p:ext>
            </p:extLst>
          </p:nvPr>
        </p:nvGraphicFramePr>
        <p:xfrm>
          <a:off x="564825" y="1232452"/>
          <a:ext cx="7984966" cy="5225492"/>
        </p:xfrm>
        <a:graphic>
          <a:graphicData uri="http://schemas.openxmlformats.org/drawingml/2006/table">
            <a:tbl>
              <a:tblPr/>
              <a:tblGrid>
                <a:gridCol w="4634952"/>
                <a:gridCol w="2019186"/>
                <a:gridCol w="1330828"/>
              </a:tblGrid>
              <a:tr h="14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effectLst/>
                          <a:latin typeface="Arial"/>
                        </a:rPr>
                        <a:t>Setting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AnzahlAusbrüche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AnzahlFälle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Privater Haushalt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13839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erhoben-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4317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Alten-/Pflegeheim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13828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Arbeitsplatz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6998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Krankenhaus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4770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-andere/sonstige-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Freizeit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2193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Flüchtlings-, Asylbewerberheim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4235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Wohnstätten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Hotel, Pension, Herberge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Ambulante Behandlungseinrichtung, Praxis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Betreuungseinrichtung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verstreut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Reha-Einrichtung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Med. Behandlungseinrichtung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Verein, oder ähnliches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Kindergarten, Hort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Seniorentagesstätte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Restaurant, Gaststätte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Schule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ermittelbar-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Wohnheim (Kinder-, Jugend-, Studierenden-)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Übernachtung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Kreuzfahrtschiff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Ausbildungsstätte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Flugzeug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Speisestätte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Justizvollzugsanstalt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Picknick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Verkehrsmittel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Universität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Zeltplatz, Wald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Imbiss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Fähre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Kaserne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6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" y="3202682"/>
            <a:ext cx="4295389" cy="342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05.08.2020.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448044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205.891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41" y="1208487"/>
            <a:ext cx="5791840" cy="465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0" y="3979188"/>
            <a:ext cx="4444780" cy="26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05.08.2020.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" y="951509"/>
            <a:ext cx="4797486" cy="379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12.08.2020.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059957"/>
              </p:ext>
            </p:extLst>
          </p:nvPr>
        </p:nvGraphicFramePr>
        <p:xfrm>
          <a:off x="146048" y="868620"/>
          <a:ext cx="8743951" cy="5097782"/>
        </p:xfrm>
        <a:graphic>
          <a:graphicData uri="http://schemas.openxmlformats.org/drawingml/2006/table">
            <a:tbl>
              <a:tblPr/>
              <a:tblGrid>
                <a:gridCol w="2342710"/>
                <a:gridCol w="779228"/>
                <a:gridCol w="680887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12.876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52.588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7.935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5.673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218.519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50" y="2763319"/>
            <a:ext cx="4993418" cy="397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05.08.2020,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" y="1000070"/>
            <a:ext cx="4833791" cy="386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879" y="180887"/>
            <a:ext cx="7076574" cy="677108"/>
          </a:xfrm>
          <a:noFill/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</a:t>
            </a:r>
            <a:r>
              <a:rPr lang="de-DE" dirty="0" smtClean="0"/>
              <a:t>28 bis 31, 2020 </a:t>
            </a:r>
            <a:r>
              <a:rPr lang="de-DE" dirty="0"/>
              <a:t>(</a:t>
            </a:r>
            <a:r>
              <a:rPr lang="de-DE" dirty="0" smtClean="0"/>
              <a:t>Datenstand 04.08.2020)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156947"/>
              </p:ext>
            </p:extLst>
          </p:nvPr>
        </p:nvGraphicFramePr>
        <p:xfrm>
          <a:off x="811213" y="1017588"/>
          <a:ext cx="7362825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Dokument" r:id="rId4" imgW="5944763" imgH="3808577" progId="Word.Document.12">
                  <p:embed/>
                </p:oleObj>
              </mc:Choice>
              <mc:Fallback>
                <p:oleObj name="Dokument" r:id="rId4" imgW="5944763" imgH="38085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1213" y="1017588"/>
                        <a:ext cx="7362825" cy="47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158621"/>
            <a:ext cx="6636310" cy="67710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2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COVID-19-Fälle mit Expositionsort im Ausland, nach Meldewoche, Stand </a:t>
            </a:r>
            <a:r>
              <a:rPr lang="de-DE" dirty="0" smtClean="0"/>
              <a:t>04.08.2020, 0:00 Uhr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914154"/>
            <a:ext cx="8662987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1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94902" y="4966378"/>
            <a:ext cx="4386106" cy="1443821"/>
          </a:xfrm>
        </p:spPr>
        <p:txBody>
          <a:bodyPr>
            <a:normAutofit fontScale="92500"/>
          </a:bodyPr>
          <a:lstStyle/>
          <a:p>
            <a:pPr>
              <a:spcBef>
                <a:spcPts val="200"/>
              </a:spcBef>
            </a:pPr>
            <a:r>
              <a:rPr lang="de-DE" sz="1600" dirty="0" smtClean="0"/>
              <a:t>Fälle mit Exposition in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Balkanstaaten bes. häufig in BW, BY, NW, HE und SH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Türkei bes. häufig in NW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Niederlande bes. häufig in </a:t>
            </a:r>
            <a:r>
              <a:rPr lang="de-DE" sz="1400" dirty="0"/>
              <a:t>Anrainer-BL NW und </a:t>
            </a:r>
            <a:r>
              <a:rPr lang="de-DE" sz="1400" dirty="0" smtClean="0"/>
              <a:t>BW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Rumänien </a:t>
            </a:r>
            <a:r>
              <a:rPr lang="de-DE" sz="1400" dirty="0"/>
              <a:t>und </a:t>
            </a:r>
            <a:r>
              <a:rPr lang="de-DE" sz="1400" dirty="0" smtClean="0"/>
              <a:t>Kasachstan bes. Häufig in BY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Philippinen bes. häufig in MV (Kreuzfahrtschiff)</a:t>
            </a:r>
          </a:p>
          <a:p>
            <a:pPr>
              <a:spcBef>
                <a:spcPts val="200"/>
              </a:spcBef>
            </a:pPr>
            <a:endParaRPr lang="de-DE" sz="1600" dirty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4902" y="110675"/>
            <a:ext cx="7400607" cy="553998"/>
          </a:xfrm>
          <a:noFill/>
        </p:spPr>
        <p:txBody>
          <a:bodyPr/>
          <a:lstStyle/>
          <a:p>
            <a:r>
              <a:rPr lang="de-DE" sz="1800" dirty="0" smtClean="0"/>
              <a:t>Häufigste Expositionsländer der in den Meldewochen 29 und 30 übermittelten COVID-19-Fälle nach Bundesland, Stand 04.08.2020, 0:00 Uhr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4526789" y="5040453"/>
            <a:ext cx="4637879" cy="6263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de-DE" sz="1600" dirty="0" smtClean="0"/>
              <a:t>Anteil Fälle mit Exposition im Ausland bes. hoch in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BB, MV, SL und SH </a:t>
            </a:r>
          </a:p>
          <a:p>
            <a:pPr lvl="1">
              <a:spcBef>
                <a:spcPts val="200"/>
              </a:spcBef>
            </a:pPr>
            <a:endParaRPr lang="de-DE" sz="1400" dirty="0" smtClean="0"/>
          </a:p>
          <a:p>
            <a:pPr>
              <a:spcBef>
                <a:spcPts val="200"/>
              </a:spcBef>
            </a:pPr>
            <a:endParaRPr lang="de-DE" sz="1600" dirty="0" smtClean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040189"/>
            <a:ext cx="87296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0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Internationale Expositionsorte (Datenstand 09.08.2020)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3006"/>
            <a:ext cx="8093075" cy="47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1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Kontakt zu bestätigtem Fall, Datenstand 09.08.2020, n=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2593"/>
            <a:ext cx="8093075" cy="50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7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/>
              <a:t>Wo hat der direkte Kontakt stattgefunden? (9.8.2020; N= 54.821 Fälle)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4567"/>
            <a:ext cx="8093075" cy="45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0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/>
              <a:t>Anzahl angelegter Ausbrüche pro Meldewoche (9.8.2020, n=8.184 Ausbrüche)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7" y="1369804"/>
            <a:ext cx="8093075" cy="507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2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199" y="538807"/>
            <a:ext cx="8482693" cy="677108"/>
          </a:xfrm>
        </p:spPr>
        <p:txBody>
          <a:bodyPr/>
          <a:lstStyle/>
          <a:p>
            <a:r>
              <a:rPr lang="de-DE" dirty="0"/>
              <a:t>Wo haben die Ausbrüche stattgefunden? (9.8.2020, n= 8.184 Ausbrüche)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2690"/>
            <a:ext cx="8093075" cy="522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  <a:noFill/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KW29/KW30 pro Bundesland (</a:t>
            </a:r>
            <a:r>
              <a:rPr lang="de-DE" i="1" dirty="0" smtClean="0">
                <a:solidFill>
                  <a:schemeClr val="tx1"/>
                </a:solidFill>
              </a:rPr>
              <a:t>Stand 04.08.2020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43280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30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31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479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442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-8%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710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670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221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+50%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-49%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+30%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91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+21%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289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7,0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148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+51%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234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+37%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1465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1892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+29%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+43%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0,7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0,7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151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+132%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3.895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4,7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4.700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5,7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805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/>
                          <a:ea typeface="Cambria"/>
                          <a:cs typeface="Arial"/>
                        </a:rPr>
                        <a:t>+21%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Settings genauer? (N= 8.1.84 Ausbrüche)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8219"/>
            <a:ext cx="8093075" cy="505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1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28.07.2020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4" y="793306"/>
            <a:ext cx="7264316" cy="5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28.07.2020)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0" y="799213"/>
            <a:ext cx="7270393" cy="56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66116"/>
            <a:ext cx="8092592" cy="338554"/>
          </a:xfrm>
        </p:spPr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28.07.2020)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6888" y="6088607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30 gaben 22 Labore einen Rückstau von insgesamt 2.256 abzuarbeitenden Proben an. 22 Labore nannten Lieferschwierigkeiten für </a:t>
            </a:r>
            <a:r>
              <a:rPr lang="de-DE" sz="1400" dirty="0" smtClean="0"/>
              <a:t>Reagenzien.</a:t>
            </a:r>
            <a:endParaRPr lang="de-DE" sz="1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06444"/>
              </p:ext>
            </p:extLst>
          </p:nvPr>
        </p:nvGraphicFramePr>
        <p:xfrm>
          <a:off x="45307" y="692239"/>
          <a:ext cx="4574318" cy="5394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124.716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3.892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127.457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7.582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348.619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23.820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361.515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31.414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408.348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36.885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380.197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30.791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8,1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331.902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22.082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6,7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168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363.890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18.083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326.788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12.608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403.875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10.755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432.666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7.233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353.467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5.218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405.269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4.310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340.986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3.208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326.645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2.816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387.249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5.307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466.743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3.673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505.518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3.080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509.398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2.989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537.334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3.480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30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563.553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4.364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8.006.135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243.590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55064"/>
              </p:ext>
            </p:extLst>
          </p:nvPr>
        </p:nvGraphicFramePr>
        <p:xfrm>
          <a:off x="4724400" y="692239"/>
          <a:ext cx="4129889" cy="536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7.115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31.010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64.725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103.515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116.655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123.304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730.156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136.064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818.426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141.815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860.494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153.698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964.962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157.150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1.038.223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159.418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1.050.676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156.824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1.017.179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161.911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1.083.345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168.748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1.092.448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166.445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1.099.355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169.473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1.112.075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169.501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1.118.354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176.898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1.174.960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176.046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1.178.008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30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MS Mincho"/>
                          <a:cs typeface="Arial"/>
                        </a:rPr>
                        <a:t>177.687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MS Mincho"/>
                          <a:cs typeface="Arial"/>
                        </a:rPr>
                        <a:t>1.182.599</a:t>
                      </a: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31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180.539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1.203.852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:\Wissdaten\RKI_nCoV-Lage\3.Kommunikation\3.7.Lageberichte\2020-08-07\sterbefallzahl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" y="454157"/>
            <a:ext cx="8249807" cy="46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</a:t>
            </a:r>
            <a:r>
              <a:rPr lang="de-DE" dirty="0" err="1" smtClean="0"/>
              <a:t>destatis</a:t>
            </a:r>
            <a:r>
              <a:rPr lang="de-DE" dirty="0" smtClean="0"/>
              <a:t> 31.07.2020)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04449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KW26: 16.020 Todesfälle (- 950 zur Vorwoche), ca. 2,6%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11.08.2020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8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36763" y="1436914"/>
            <a:ext cx="8467850" cy="454825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2" y="1120775"/>
            <a:ext cx="7801302" cy="532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12.08.2020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30828" y="3904323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7530828" y="2681283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7530828" y="1875646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3.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7530828" y="3072853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7530828" y="4212100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5.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68973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5.853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" y="1756570"/>
            <a:ext cx="6875813" cy="48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12.08.2020)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2695"/>
            <a:ext cx="8212295" cy="571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380691" y="984227"/>
            <a:ext cx="250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7-Tage-Inzidenz (TOP 15)</a:t>
            </a:r>
          </a:p>
        </p:txBody>
      </p:sp>
      <p:sp>
        <p:nvSpPr>
          <p:cNvPr id="10" name="Rechteck 9"/>
          <p:cNvSpPr/>
          <p:nvPr/>
        </p:nvSpPr>
        <p:spPr>
          <a:xfrm>
            <a:off x="235434" y="984227"/>
            <a:ext cx="35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Fälle in den letzten 7 Tagen (TOP 15)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49860"/>
              </p:ext>
            </p:extLst>
          </p:nvPr>
        </p:nvGraphicFramePr>
        <p:xfrm>
          <a:off x="369555" y="1353554"/>
          <a:ext cx="3876442" cy="3948922"/>
        </p:xfrm>
        <a:graphic>
          <a:graphicData uri="http://schemas.openxmlformats.org/drawingml/2006/table">
            <a:tbl>
              <a:tblPr/>
              <a:tblGrid>
                <a:gridCol w="2461233"/>
                <a:gridCol w="533267"/>
                <a:gridCol w="881942"/>
              </a:tblGrid>
              <a:tr h="28346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Hamburg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Duisburg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München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Dortmund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Köln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Mettmann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Essen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Düsseldorf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Berlin Mitte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Unna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Dingolfing-Landau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Wesel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Region Hannover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Frankfurt am Main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Bochum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62690"/>
              </p:ext>
            </p:extLst>
          </p:nvPr>
        </p:nvGraphicFramePr>
        <p:xfrm>
          <a:off x="4663259" y="1360418"/>
          <a:ext cx="4099078" cy="3842422"/>
        </p:xfrm>
        <a:graphic>
          <a:graphicData uri="http://schemas.openxmlformats.org/drawingml/2006/table">
            <a:tbl>
              <a:tblPr/>
              <a:tblGrid>
                <a:gridCol w="2602589"/>
                <a:gridCol w="563894"/>
                <a:gridCol w="932595"/>
              </a:tblGrid>
              <a:tr h="27148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Dingolfing-Landau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Ludwigshafen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Hagen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Duisburg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2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Berlin Mitte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Unna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Mönchengladbach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Herne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Mettmann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Dortmund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Offenbach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Görlitz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Solingen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Wesel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Bochum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98726" y="697261"/>
            <a:ext cx="87819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u="sng" dirty="0" smtClean="0"/>
              <a:t>Hamburg: Werft </a:t>
            </a:r>
            <a:r>
              <a:rPr lang="de-DE" sz="1200" b="1" u="sng" dirty="0" err="1" smtClean="0"/>
              <a:t>Blohm+Voss</a:t>
            </a:r>
            <a:r>
              <a:rPr lang="de-DE" sz="1200" b="1" u="sng" dirty="0" smtClean="0"/>
              <a:t>: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11.08.2020 (BMG-BMI-LB)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78 Infektionen </a:t>
            </a:r>
            <a:r>
              <a:rPr lang="de-DE" sz="1200" dirty="0" smtClean="0"/>
              <a:t>verteilt auf ca. 12 Subunternehmen (davon </a:t>
            </a:r>
            <a:r>
              <a:rPr lang="de-DE" sz="1200" dirty="0"/>
              <a:t>42 mit Wohnsitz in HH (Stand07.08.20</a:t>
            </a:r>
            <a:r>
              <a:rPr lang="de-DE" sz="1200" dirty="0" smtClean="0"/>
              <a:t>), Arbeit in der Werft ruht bis auf Weiteres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12,4/100.000 </a:t>
            </a:r>
            <a:r>
              <a:rPr lang="de-DE" sz="1200" dirty="0" smtClean="0"/>
              <a:t>7-Tages-Inzidenz, Anstieg </a:t>
            </a:r>
            <a:r>
              <a:rPr lang="de-DE" sz="1200" dirty="0"/>
              <a:t>v.a</a:t>
            </a:r>
            <a:r>
              <a:rPr lang="de-DE" sz="1200" dirty="0" smtClean="0"/>
              <a:t>. aufgrund des Ausbruchs </a:t>
            </a:r>
            <a:r>
              <a:rPr lang="de-DE" sz="1200" dirty="0" err="1" smtClean="0"/>
              <a:t>Blohm+voss</a:t>
            </a:r>
            <a:r>
              <a:rPr lang="de-DE" sz="1200" dirty="0" smtClean="0"/>
              <a:t> sowie Reiserückkehrer (Stand 10.08.20)</a:t>
            </a:r>
          </a:p>
          <a:p>
            <a:endParaRPr lang="de-DE" sz="1200" b="1" u="sng" dirty="0" smtClean="0">
              <a:solidFill>
                <a:srgbClr val="FF0000"/>
              </a:solidFill>
            </a:endParaRPr>
          </a:p>
          <a:p>
            <a:r>
              <a:rPr lang="de-DE" sz="1200" b="1" u="sng" dirty="0" smtClean="0"/>
              <a:t>LK Görlitz: Einrichtung für Menschen mit Behinderung: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08.08.2020 (Landratsamt, Presse)</a:t>
            </a:r>
            <a:endParaRPr lang="de-DE" sz="12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In einem Wohnheim in Chemnitz wurden 30 Bewohner und 10 MA positiv getestet.  Das Heim steht seit 05.08.2020 unter </a:t>
            </a:r>
            <a:r>
              <a:rPr lang="de-DE" sz="1200" dirty="0" smtClean="0"/>
              <a:t>Quarantäne</a:t>
            </a:r>
          </a:p>
          <a:p>
            <a:endParaRPr lang="de-DE" sz="1200" dirty="0"/>
          </a:p>
          <a:p>
            <a:r>
              <a:rPr lang="de-DE" sz="1200" b="1" u="sng" dirty="0"/>
              <a:t>LK Göppingen: Positive Fälle nach Abi-Feier in </a:t>
            </a:r>
            <a:r>
              <a:rPr lang="de-DE" sz="1200" b="1" u="sng" dirty="0" smtClean="0"/>
              <a:t>Kroatien: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08.08.2020 (Landratsamt, Presse)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9 Fälle aus dem Raum </a:t>
            </a:r>
            <a:r>
              <a:rPr lang="de-DE" sz="1200" dirty="0" err="1" smtClean="0"/>
              <a:t>Donzdorf</a:t>
            </a:r>
            <a:r>
              <a:rPr lang="de-DE" sz="1200" dirty="0" smtClean="0"/>
              <a:t> nach Abi-Reise nach Kroatien, bundesweit organsiert durch Hamburger Party-Reise-Veranstalter</a:t>
            </a:r>
          </a:p>
          <a:p>
            <a:endParaRPr lang="de-DE" sz="1200" dirty="0" smtClean="0"/>
          </a:p>
          <a:p>
            <a:r>
              <a:rPr lang="de-DE" sz="1200" b="1" u="sng" dirty="0"/>
              <a:t>LK Erlangen-Höchstadt: Geschehen in </a:t>
            </a:r>
            <a:r>
              <a:rPr lang="de-DE" sz="1200" b="1" u="sng" dirty="0" smtClean="0"/>
              <a:t>Zusammenhang </a:t>
            </a:r>
            <a:r>
              <a:rPr lang="de-DE" sz="1200" b="1" u="sng" dirty="0"/>
              <a:t>mit Hochzeit,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08.08.2020 (Landratsamt, Presse)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Nach Hochzeit wohl im Bremer Raum sind 22 Bewohner des Kreises positiv getestet worden.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 smtClean="0"/>
              <a:t>LK Oberallgäu, Behinderteneinrichtung,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06.08.2020 (Presse, BMG-BMI-LB)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16 Infektionen, Reihentestung von &gt;800 Personen abgeschlossen, Testergebnisse stehen noch aus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/>
              <a:t>Landkreis Dingolfing-Landau (BY) 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10.08.2020  </a:t>
            </a:r>
            <a:r>
              <a:rPr lang="de-DE" sz="1200" b="1" u="sng" dirty="0">
                <a:solidFill>
                  <a:srgbClr val="FF0000"/>
                </a:solidFill>
              </a:rPr>
              <a:t>(Landratsamt, </a:t>
            </a:r>
            <a:r>
              <a:rPr lang="de-DE" sz="1200" b="1" u="sng" dirty="0" smtClean="0">
                <a:solidFill>
                  <a:srgbClr val="FF0000"/>
                </a:solidFill>
              </a:rPr>
              <a:t>BMG-BMI-LB, Presse</a:t>
            </a:r>
            <a:r>
              <a:rPr lang="de-DE" sz="1200" b="1" u="sng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Insgesamt </a:t>
            </a:r>
            <a:r>
              <a:rPr lang="de-DE" sz="1200" dirty="0" smtClean="0"/>
              <a:t>415 Fälle aus </a:t>
            </a:r>
            <a:r>
              <a:rPr lang="de-DE" sz="1200" dirty="0"/>
              <a:t>den </a:t>
            </a:r>
            <a:r>
              <a:rPr lang="de-DE" sz="1200" dirty="0" err="1"/>
              <a:t>Mamminger</a:t>
            </a:r>
            <a:r>
              <a:rPr lang="de-DE" sz="1200" dirty="0"/>
              <a:t> </a:t>
            </a:r>
            <a:r>
              <a:rPr lang="de-DE" sz="1200" dirty="0" smtClean="0"/>
              <a:t>Betrieben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Erntebetrieb: 249 Fälle (Stand 5.8.2020)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Konservenfabrik  in </a:t>
            </a:r>
            <a:r>
              <a:rPr lang="de-DE" sz="1200" dirty="0" err="1" smtClean="0"/>
              <a:t>Mammingen</a:t>
            </a:r>
            <a:r>
              <a:rPr lang="de-DE" sz="1200" dirty="0" smtClean="0"/>
              <a:t>: </a:t>
            </a:r>
            <a:r>
              <a:rPr lang="de-DE" sz="1200" dirty="0"/>
              <a:t>166 </a:t>
            </a:r>
            <a:r>
              <a:rPr lang="de-DE" sz="1200" dirty="0" smtClean="0"/>
              <a:t>Fälle </a:t>
            </a:r>
            <a:r>
              <a:rPr lang="de-DE" sz="1200" dirty="0"/>
              <a:t>a</a:t>
            </a:r>
            <a:r>
              <a:rPr lang="de-DE" sz="1200" dirty="0" smtClean="0"/>
              <a:t>m Hauptstandort 7 /86 MA am Standort  Simbach/83 MA  </a:t>
            </a:r>
            <a:r>
              <a:rPr lang="de-DE" sz="1200" dirty="0"/>
              <a:t>in </a:t>
            </a:r>
            <a:r>
              <a:rPr lang="de-DE" sz="1200" dirty="0" smtClean="0"/>
              <a:t>Eichendorf: </a:t>
            </a:r>
            <a:r>
              <a:rPr lang="de-DE" sz="1200" dirty="0"/>
              <a:t>keine </a:t>
            </a:r>
            <a:r>
              <a:rPr lang="de-DE" sz="1200" dirty="0" smtClean="0"/>
              <a:t>Fälle (Stand 10.08.2020)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Vermutlich via Kontakte zwischen den MA aufgrund von unmittelbarer räumlicher Nähe der beiden </a:t>
            </a:r>
            <a:r>
              <a:rPr lang="de-DE" sz="1200" dirty="0" smtClean="0"/>
              <a:t>Betriebe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24 </a:t>
            </a:r>
            <a:r>
              <a:rPr lang="de-DE" sz="1200" dirty="0"/>
              <a:t>weitere Betriebe im LK mit insgesamt ca. 4000 MA negativ </a:t>
            </a:r>
            <a:r>
              <a:rPr lang="de-DE" sz="1200" dirty="0" smtClean="0"/>
              <a:t>getestet, Testungen von ca. 7.000 Bürger im LK: 1 positives Testergebnis bei einem Reiserückkehrer</a:t>
            </a:r>
          </a:p>
          <a:p>
            <a:endParaRPr lang="de-DE" sz="1200" dirty="0"/>
          </a:p>
          <a:p>
            <a:r>
              <a:rPr lang="de-DE" sz="1200" b="1" u="sng" dirty="0"/>
              <a:t>SK Offenbach, </a:t>
            </a:r>
            <a:r>
              <a:rPr lang="de-DE" sz="1200" b="1" u="sng" dirty="0">
                <a:solidFill>
                  <a:srgbClr val="FF0000"/>
                </a:solidFill>
              </a:rPr>
              <a:t>Status 06.08.2020 (Presse)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15 Infektionen nach Busreise niederländische Käsefabrik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Stadt </a:t>
            </a:r>
            <a:r>
              <a:rPr lang="de-DE" sz="1200" dirty="0"/>
              <a:t>hat Maßnahmen verschärft, </a:t>
            </a:r>
            <a:r>
              <a:rPr lang="de-DE" sz="1200" dirty="0" smtClean="0"/>
              <a:t>z.B. </a:t>
            </a:r>
            <a:r>
              <a:rPr lang="de-DE" sz="1200" dirty="0"/>
              <a:t>private </a:t>
            </a:r>
            <a:r>
              <a:rPr lang="de-DE" sz="1200" dirty="0" err="1"/>
              <a:t>Menschenansammmlungen</a:t>
            </a:r>
            <a:r>
              <a:rPr lang="de-DE" sz="1200" dirty="0"/>
              <a:t> in der Öffentlichkeit verboten</a:t>
            </a:r>
          </a:p>
          <a:p>
            <a:endParaRPr lang="de-DE" sz="1200" dirty="0" smtClean="0"/>
          </a:p>
          <a:p>
            <a:r>
              <a:rPr lang="de-DE" sz="1200" b="1" u="sng" dirty="0"/>
              <a:t>LK Vechta, </a:t>
            </a:r>
            <a:r>
              <a:rPr lang="de-DE" sz="1200" b="1" u="sng" dirty="0">
                <a:solidFill>
                  <a:srgbClr val="FF0000"/>
                </a:solidFill>
              </a:rPr>
              <a:t>Status 06.08.2020 (Presse)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Viele Fälle in der Stadt </a:t>
            </a:r>
            <a:r>
              <a:rPr lang="de-DE" sz="1200" dirty="0" smtClean="0"/>
              <a:t>Lohne, </a:t>
            </a:r>
            <a:r>
              <a:rPr lang="de-DE" sz="1200" dirty="0"/>
              <a:t>aber keine konkreten Aussagen warum (Wiesenhof Nachwirkung?)</a:t>
            </a:r>
          </a:p>
          <a:p>
            <a:endParaRPr lang="de-DE" sz="1200" b="1" u="sng" dirty="0" smtClean="0"/>
          </a:p>
          <a:p>
            <a:endParaRPr lang="de-DE" sz="120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6" y="349420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2862</Words>
  <Application>Microsoft Office PowerPoint</Application>
  <PresentationFormat>Bildschirmpräsentation (4:3)</PresentationFormat>
  <Paragraphs>1034</Paragraphs>
  <Slides>34</Slides>
  <Notes>19</Notes>
  <HiddenSlides>14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6" baseType="lpstr">
      <vt:lpstr>Office-Design</vt:lpstr>
      <vt:lpstr>Dokument</vt:lpstr>
      <vt:lpstr>COVID-19:   Lage National, 12.08.2020  Informationen für den Krisenstab</vt:lpstr>
      <vt:lpstr>PowerPoint-Präsentation</vt:lpstr>
      <vt:lpstr>Vergleich KW29/KW30 pro Bundesland (Stand 04.08.2020)</vt:lpstr>
      <vt:lpstr>PowerPoint-Präsentation</vt:lpstr>
      <vt:lpstr>PowerPoint-Präsentation</vt:lpstr>
      <vt:lpstr>PowerPoint-Präsentation</vt:lpstr>
      <vt:lpstr>Wochenvergleich Aktuelle/Vorwoche (Stand 12.08.2020)</vt:lpstr>
      <vt:lpstr>Landkreise mit den höchsten Fallzahlen in den letzten 7 Tagen</vt:lpstr>
      <vt:lpstr>Aktuelle Ausbrüche</vt:lpstr>
      <vt:lpstr>Aktuelle Ausbrüche</vt:lpstr>
      <vt:lpstr>Kapazitäenmonitoring</vt:lpstr>
      <vt:lpstr>PowerPoint-Präsentation</vt:lpstr>
      <vt:lpstr>Anteil der COVID-19-Fälle mit Exposition im Ausland, nach Altersgruppen, Meldewoche 31 &amp; 32</vt:lpstr>
      <vt:lpstr>Am häufigsten genannte Expositionsländer der in den Meldewochen 31-32 übermittelten COVID-19-Fälle, Stand 11.08.2020, 0:00 Uhr  (N=7.349  Nennungen) </vt:lpstr>
      <vt:lpstr>Häufigste Expositionsländer der in den Meldewochen 31 und 32 übermittelten COVID-19-Fälle nach Bundesland, Stand 11.08.2020, 0:00 Uhr </vt:lpstr>
      <vt:lpstr>Exemplarisch, zwei weitere Ausbruchs- und Fallhäufungsgeschehen in unterschiedlichen Settings</vt:lpstr>
      <vt:lpstr>Ausbrüche (Stand: 05.08.2020, 0:00Uhr)</vt:lpstr>
      <vt:lpstr>Altersverteilung nach Meldewoche: Gesamtfälle  (Datenstand: 05.08.2020. 00:00)</vt:lpstr>
      <vt:lpstr>PowerPoint-Präsentation</vt:lpstr>
      <vt:lpstr>Übermittelte COVID-19-Fälle nach Expositionsort  (Datenstand: 05.08.2020, 0:00 Uhr)</vt:lpstr>
      <vt:lpstr>Häufigste Expositionsländer im Ausland aus den Meldewochen 28 bis 31, 2020 (Datenstand 04.08.2020)</vt:lpstr>
      <vt:lpstr>Fälle mit Angaben Epidemiologie</vt:lpstr>
      <vt:lpstr>PowerPoint-Präsentation</vt:lpstr>
      <vt:lpstr>Häufigste Expositionsländer der in den Meldewochen 29 und 30 übermittelten COVID-19-Fälle nach Bundesland, Stand 04.08.2020, 0:00 Uhr</vt:lpstr>
      <vt:lpstr>Internationale Expositionsorte (Datenstand 09.08.2020)</vt:lpstr>
      <vt:lpstr>Anteil Kontakt zu bestätigtem Fall, Datenstand 09.08.2020, n=</vt:lpstr>
      <vt:lpstr>Wo hat der direkte Kontakt stattgefunden? (9.8.2020; N= 54.821 Fälle)</vt:lpstr>
      <vt:lpstr>Anzahl angelegter Ausbrüche pro Meldewoche (9.8.2020, n=8.184 Ausbrüche)</vt:lpstr>
      <vt:lpstr>Wo haben die Ausbrüche stattgefunden? (9.8.2020, n= 8.184 Ausbrüche) </vt:lpstr>
      <vt:lpstr>Welche Settings genauer? (N= 8.1.84 Ausbrüche) </vt:lpstr>
      <vt:lpstr>PowerPoint-Präsentation</vt:lpstr>
      <vt:lpstr>PowerPoint-Präsentation</vt:lpstr>
      <vt:lpstr>Anzahl Labortestungen (Datenstand 28.07.2020)</vt:lpstr>
      <vt:lpstr>Wöchentliche Sterbefallzahlen in Deutschland (destatis 31.07.2020)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2469</cp:revision>
  <cp:lastPrinted>2020-08-10T06:11:13Z</cp:lastPrinted>
  <dcterms:created xsi:type="dcterms:W3CDTF">2015-11-02T12:29:13Z</dcterms:created>
  <dcterms:modified xsi:type="dcterms:W3CDTF">2020-08-12T10:27:58Z</dcterms:modified>
</cp:coreProperties>
</file>