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27" r:id="rId2"/>
    <p:sldId id="642" r:id="rId3"/>
    <p:sldId id="671" r:id="rId4"/>
    <p:sldId id="643" r:id="rId5"/>
    <p:sldId id="713" r:id="rId6"/>
    <p:sldId id="570" r:id="rId7"/>
    <p:sldId id="697" r:id="rId8"/>
    <p:sldId id="703" r:id="rId9"/>
    <p:sldId id="710" r:id="rId10"/>
    <p:sldId id="712" r:id="rId11"/>
    <p:sldId id="714" r:id="rId12"/>
    <p:sldId id="709" r:id="rId13"/>
    <p:sldId id="698" r:id="rId14"/>
    <p:sldId id="699" r:id="rId15"/>
    <p:sldId id="700" r:id="rId16"/>
    <p:sldId id="695" r:id="rId17"/>
    <p:sldId id="696" r:id="rId18"/>
    <p:sldId id="706" r:id="rId19"/>
    <p:sldId id="708" r:id="rId20"/>
    <p:sldId id="724" r:id="rId21"/>
    <p:sldId id="725" r:id="rId22"/>
    <p:sldId id="726" r:id="rId23"/>
    <p:sldId id="727" r:id="rId24"/>
    <p:sldId id="728" r:id="rId25"/>
    <p:sldId id="729" r:id="rId26"/>
    <p:sldId id="701" r:id="rId27"/>
    <p:sldId id="702" r:id="rId28"/>
    <p:sldId id="658" r:id="rId29"/>
    <p:sldId id="659" r:id="rId30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Hilbig, Antonia" initials="HA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D0D8E8"/>
    <a:srgbClr val="367BB8"/>
    <a:srgbClr val="FFFFCC"/>
    <a:srgbClr val="FFCC99"/>
    <a:srgbClr val="4D8AD2"/>
    <a:srgbClr val="66A8DD"/>
    <a:srgbClr val="006EC7"/>
    <a:srgbClr val="E9EDF4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88" autoAdjust="0"/>
    <p:restoredTop sz="90874" autoAdjust="0"/>
  </p:normalViewPr>
  <p:slideViewPr>
    <p:cSldViewPr snapToGrid="0" snapToObjects="1">
      <p:cViewPr>
        <p:scale>
          <a:sx n="80" d="100"/>
          <a:sy n="80" d="100"/>
        </p:scale>
        <p:origin x="-2544" y="-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12.08.2020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12.08.2020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43">
              <a:defRPr/>
            </a:pPr>
            <a:r>
              <a:rPr lang="de-DE" dirty="0" smtClean="0"/>
              <a:t>Extra Folie nur Mittwochs</a:t>
            </a:r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Quelle: Ordner des aktuellen Lageberichts S:\Projekte\RKI_nCoV-Lage\3.Kommunikation\3.7.Lageberichte</a:t>
            </a:r>
          </a:p>
          <a:p>
            <a:pPr defTabSz="457843">
              <a:defRPr/>
            </a:pPr>
            <a:r>
              <a:rPr lang="de-DE" dirty="0" smtClean="0"/>
              <a:t>Reiter AG10-Meldewoche</a:t>
            </a:r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Anzahl Gesamtfälle mit Angaben</a:t>
            </a:r>
            <a:r>
              <a:rPr lang="de-DE" baseline="0" dirty="0" smtClean="0"/>
              <a:t> = S</a:t>
            </a:r>
            <a:r>
              <a:rPr lang="de-DE" dirty="0" smtClean="0"/>
              <a:t>umme aus den Fallzahlen der dargestellten Meldewochen summieren</a:t>
            </a:r>
            <a:r>
              <a:rPr lang="de-DE" baseline="0" dirty="0" smtClean="0"/>
              <a:t> (ohne unbekannt)</a:t>
            </a:r>
            <a:endParaRPr lang="de-DE" dirty="0" smtClean="0"/>
          </a:p>
          <a:p>
            <a:pPr defTabSz="457843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Extra Folie nur Mittwochs</a:t>
            </a:r>
          </a:p>
          <a:p>
            <a:endParaRPr lang="de-DE" dirty="0" smtClean="0"/>
          </a:p>
          <a:p>
            <a:r>
              <a:rPr lang="de-DE" dirty="0" smtClean="0"/>
              <a:t>Tabellenblatt Einrichtungen</a:t>
            </a:r>
            <a:r>
              <a:rPr lang="de-DE" baseline="0" dirty="0" smtClean="0"/>
              <a:t> Graphik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4838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43">
              <a:defRPr/>
            </a:pPr>
            <a:r>
              <a:rPr lang="de-DE" dirty="0" smtClean="0"/>
              <a:t>Extra Folie nur Mittwochs</a:t>
            </a:r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Tabellenblatt:</a:t>
            </a:r>
            <a:r>
              <a:rPr lang="de-DE" baseline="0" dirty="0" smtClean="0"/>
              <a:t> Expo Meldewoche</a:t>
            </a:r>
            <a:endParaRPr lang="de-DE" dirty="0" smtClean="0"/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----------</a:t>
            </a:r>
          </a:p>
          <a:p>
            <a:pPr defTabSz="457843">
              <a:defRPr/>
            </a:pPr>
            <a:r>
              <a:rPr lang="de-DE" dirty="0" smtClean="0"/>
              <a:t>Datenquelle: Covid19_Liste, Datenblätter: Expositionsort 		</a:t>
            </a:r>
            <a:r>
              <a:rPr lang="de-DE" baseline="0" dirty="0" smtClean="0"/>
              <a:t>- Wichtig: vor der nächsten Filterung den vorherigen Filter entfernen! </a:t>
            </a:r>
            <a:endParaRPr lang="de-DE" dirty="0" smtClean="0"/>
          </a:p>
          <a:p>
            <a:pPr defTabSz="457843">
              <a:defRPr/>
            </a:pPr>
            <a:r>
              <a:rPr lang="de-DE" baseline="0" dirty="0" smtClean="0"/>
              <a:t>Expositionsland: 1. </a:t>
            </a:r>
            <a:r>
              <a:rPr lang="de-DE" dirty="0" smtClean="0"/>
              <a:t>Ebene (ohne Deutschland)</a:t>
            </a:r>
          </a:p>
          <a:p>
            <a:pPr defTabSz="457843">
              <a:defRPr/>
            </a:pPr>
            <a:r>
              <a:rPr lang="de-DE" baseline="0" dirty="0" smtClean="0"/>
              <a:t>Häufig genannte Regionen: 2. </a:t>
            </a:r>
            <a:r>
              <a:rPr lang="de-DE" dirty="0" smtClean="0"/>
              <a:t>Ebene; nach Land filtern</a:t>
            </a:r>
            <a:endParaRPr lang="de-DE" dirty="0"/>
          </a:p>
          <a:p>
            <a:pPr defTabSz="457843">
              <a:defRPr/>
            </a:pPr>
            <a:endParaRPr lang="de-DE" dirty="0"/>
          </a:p>
          <a:p>
            <a:pPr defTabSz="457843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Nur Mittwochs mit Daten aus Cube vom Dienstag oder Lagebericht vom Dienstag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0977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Hier sind tatsächlich nur die Fälle </a:t>
            </a:r>
            <a:r>
              <a:rPr lang="de-DE" smtClean="0"/>
              <a:t>mit mind. </a:t>
            </a:r>
            <a:r>
              <a:rPr lang="de-DE" dirty="0" smtClean="0"/>
              <a:t>einem</a:t>
            </a:r>
            <a:r>
              <a:rPr lang="de-DE" baseline="0" dirty="0" smtClean="0"/>
              <a:t> ausländischem Expositionsland in die Berechnung eingeflossen. In den Folgefolien sind es immer die Nennungen bezogen auf die Fallzahlen. Der Fehler ist minimal. </a:t>
            </a:r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4780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694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Mittwochs im Lagebericht, alternativ Freitags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3911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Nur Freitags https://www.destatis.de/DE/Themen/Querschnitt/Corona/Gesellschaft/bevoelkerung-sterbefaelle.html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105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897" indent="-228897" defTabSz="457792">
              <a:buFontTx/>
              <a:buAutoNum type="arabicPeriod"/>
              <a:defRPr/>
            </a:pPr>
            <a:r>
              <a:rPr lang="de-DE" dirty="0" err="1" smtClean="0"/>
              <a:t>test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Extra Folie nur Mittwochs (LB vom Dienstag)</a:t>
            </a:r>
          </a:p>
          <a:p>
            <a:r>
              <a:rPr lang="de-DE" dirty="0" smtClean="0"/>
              <a:t>Datei </a:t>
            </a:r>
            <a:r>
              <a:rPr lang="de-DE" dirty="0" err="1" smtClean="0"/>
              <a:t>Wochenvergleich_Datum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190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„NC_AGsges_Range7_ma4.emf“ </a:t>
            </a:r>
          </a:p>
          <a:p>
            <a:r>
              <a:rPr lang="de-DE" sz="1200" u="sng" strike="sng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S:\Projekte\RKI_nCoV-Lage\2.Themen\2.1.Epidemiologie\Nowcasting\Do-Files\pics\Surveillance\</a:t>
            </a:r>
          </a:p>
          <a:p>
            <a:r>
              <a:rPr lang="de-DE" dirty="0" smtClean="0"/>
              <a:t>S:\Projekte\RKI_nCoV-Lage\3.Kommunikation\3.7.Lageberichte\2020-05-13\Nowcast</a:t>
            </a:r>
          </a:p>
          <a:p>
            <a:r>
              <a:rPr lang="de-DE" dirty="0" smtClean="0"/>
              <a:t>Aus </a:t>
            </a:r>
            <a:r>
              <a:rPr lang="de-DE" dirty="0" err="1" smtClean="0"/>
              <a:t>Nowcasting</a:t>
            </a:r>
            <a:r>
              <a:rPr lang="de-DE" baseline="0" dirty="0" smtClean="0"/>
              <a:t> Bericht für Bundesländer kopieren (Nowcasting_BL.docx)</a:t>
            </a:r>
            <a:endParaRPr lang="de-DE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4780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Datei </a:t>
            </a:r>
            <a:r>
              <a:rPr lang="de-DE" dirty="0" err="1" smtClean="0"/>
              <a:t>Fallzahlen_kumulativ_Datum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011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Nur Mittwochs!</a:t>
            </a:r>
          </a:p>
          <a:p>
            <a:r>
              <a:rPr lang="de-DE" dirty="0" smtClean="0"/>
              <a:t>Ordner Karten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6384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Fallzahlen Tabelle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7752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12.08.2020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 smtClean="0"/>
              <a:t>12.08.2020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en-US" dirty="0" smtClean="0"/>
              <a:t>12.08.2020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=""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mango-tours.de/sommerreisen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Word_Document1.docx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>
          <a:xfrm>
            <a:off x="597387" y="6622713"/>
            <a:ext cx="1860421" cy="195750"/>
          </a:xfrm>
        </p:spPr>
        <p:txBody>
          <a:bodyPr/>
          <a:lstStyle/>
          <a:p>
            <a:r>
              <a:rPr lang="en-US" dirty="0" smtClean="0"/>
              <a:t>12.08.2020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439" y="597446"/>
            <a:ext cx="8670471" cy="1292662"/>
          </a:xfrm>
          <a:solidFill>
            <a:srgbClr val="045AA6"/>
          </a:solidFill>
        </p:spPr>
        <p:txBody>
          <a:bodyPr/>
          <a:lstStyle/>
          <a:p>
            <a:r>
              <a:rPr lang="de-DE" sz="2800" dirty="0" smtClean="0">
                <a:solidFill>
                  <a:schemeClr val="bg1"/>
                </a:solidFill>
              </a:rPr>
              <a:t>COVID-19: 		Lage National, </a:t>
            </a:r>
            <a:r>
              <a:rPr lang="de-DE" sz="2800" dirty="0" smtClean="0">
                <a:solidFill>
                  <a:schemeClr val="bg1"/>
                </a:solidFill>
              </a:rPr>
              <a:t>12.08.2020</a:t>
            </a:r>
            <a:r>
              <a:rPr lang="de-DE" sz="2800" dirty="0" smtClean="0">
                <a:solidFill>
                  <a:schemeClr val="bg1"/>
                </a:solidFill>
              </a:rPr>
              <a:t/>
            </a:r>
            <a:br>
              <a:rPr lang="de-DE" sz="2800" dirty="0" smtClean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/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 smtClean="0">
                <a:solidFill>
                  <a:schemeClr val="bg1"/>
                </a:solidFill>
              </a:rPr>
              <a:t>Informationen für den Krisenstab</a:t>
            </a:r>
            <a:endParaRPr lang="de-DE" sz="28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375560"/>
              </p:ext>
            </p:extLst>
          </p:nvPr>
        </p:nvGraphicFramePr>
        <p:xfrm>
          <a:off x="217439" y="2004786"/>
          <a:ext cx="8659861" cy="2403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238"/>
                <a:gridCol w="1308633"/>
                <a:gridCol w="1417559"/>
                <a:gridCol w="1621027"/>
                <a:gridCol w="2247404"/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Änderung zum Vortag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Inzidenz 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(Fälle/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100.000 </a:t>
                      </a:r>
                      <a:r>
                        <a:rPr lang="de-DE" sz="1800" b="1" dirty="0" err="1" smtClean="0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12.08.2020</a:t>
                      </a:r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; 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Bestätigte 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218.519</a:t>
                      </a:r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+1.226</a:t>
                      </a:r>
                      <a:endParaRPr lang="de-DE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0,56%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263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9.207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+6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0,07 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Anteil 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4,2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Genesene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ca. 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198.800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238867"/>
              </p:ext>
            </p:extLst>
          </p:nvPr>
        </p:nvGraphicFramePr>
        <p:xfrm>
          <a:off x="265066" y="4824186"/>
          <a:ext cx="3087734" cy="1519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456"/>
                <a:gridCol w="630134"/>
                <a:gridCol w="1463144"/>
              </a:tblGrid>
              <a:tr h="673099"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DIVI</a:t>
                      </a:r>
                    </a:p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  <a:p>
                      <a:pPr algn="l"/>
                      <a:r>
                        <a:rPr lang="de-DE" sz="1200" b="1" dirty="0" smtClean="0">
                          <a:solidFill>
                            <a:schemeClr val="bg1"/>
                          </a:solidFill>
                        </a:rPr>
                        <a:t>11.08.2020</a:t>
                      </a:r>
                      <a:endParaRPr lang="de-DE" sz="1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Änderung </a:t>
                      </a:r>
                    </a:p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zum Vortag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Aktuell ITS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234</a:t>
                      </a:r>
                      <a:endParaRPr lang="de-DE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+4</a:t>
                      </a:r>
                      <a:endParaRPr lang="de-DE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       Beatmet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139</a:t>
                      </a:r>
                      <a:endParaRPr lang="de-DE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+7</a:t>
                      </a:r>
                      <a:endParaRPr lang="de-DE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Inhaltsplatzhalter 1"/>
          <p:cNvSpPr>
            <a:spLocks noGrp="1"/>
          </p:cNvSpPr>
          <p:nvPr>
            <p:ph sz="quarter" idx="13"/>
          </p:nvPr>
        </p:nvSpPr>
        <p:spPr>
          <a:xfrm>
            <a:off x="3771900" y="3985261"/>
            <a:ext cx="5116010" cy="205358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2000" indent="0">
              <a:spcBef>
                <a:spcPts val="600"/>
              </a:spcBef>
              <a:buNone/>
            </a:pPr>
            <a:r>
              <a:rPr lang="de-DE" sz="1600" b="1" dirty="0"/>
              <a:t>Schätzung der Reproduktionszahl (R)</a:t>
            </a:r>
          </a:p>
          <a:p>
            <a:r>
              <a:rPr lang="de-DE" sz="1400" b="1" dirty="0" smtClean="0">
                <a:solidFill>
                  <a:srgbClr val="045AA6"/>
                </a:solidFill>
              </a:rPr>
              <a:t>Schätzung der Reproduktionszahl (R): 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FF0000"/>
                </a:solidFill>
              </a:rPr>
              <a:t>12.08.2020</a:t>
            </a:r>
            <a:r>
              <a:rPr lang="de-DE" sz="1400" b="1" dirty="0">
                <a:solidFill>
                  <a:srgbClr val="FF0000"/>
                </a:solidFill>
              </a:rPr>
              <a:t>: 	</a:t>
            </a:r>
            <a:r>
              <a:rPr lang="de-DE" sz="1400" b="1" dirty="0" smtClean="0">
                <a:solidFill>
                  <a:srgbClr val="FF0000"/>
                </a:solidFill>
              </a:rPr>
              <a:t>0,88 (95</a:t>
            </a:r>
            <a:r>
              <a:rPr lang="de-DE" sz="1400" b="1" dirty="0">
                <a:solidFill>
                  <a:srgbClr val="FF0000"/>
                </a:solidFill>
              </a:rPr>
              <a:t>%-Prädiktionsintervall: </a:t>
            </a:r>
            <a:r>
              <a:rPr lang="de-DE" sz="1400" b="1" dirty="0" smtClean="0">
                <a:solidFill>
                  <a:srgbClr val="FF0000"/>
                </a:solidFill>
              </a:rPr>
              <a:t>0,70 - 1,08</a:t>
            </a:r>
            <a:r>
              <a:rPr lang="de-DE" sz="1400" b="1" dirty="0">
                <a:solidFill>
                  <a:srgbClr val="FF0000"/>
                </a:solidFill>
              </a:rPr>
              <a:t>) </a:t>
            </a:r>
            <a:endParaRPr lang="de-DE" sz="1400" b="1" dirty="0" smtClean="0">
              <a:solidFill>
                <a:srgbClr val="FF0000"/>
              </a:solidFill>
            </a:endParaRP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045AA6"/>
                </a:solidFill>
              </a:rPr>
              <a:t>11.08.2020</a:t>
            </a:r>
            <a:r>
              <a:rPr lang="de-DE" sz="1400" b="1" dirty="0">
                <a:solidFill>
                  <a:srgbClr val="045AA6"/>
                </a:solidFill>
              </a:rPr>
              <a:t>: 	</a:t>
            </a:r>
            <a:r>
              <a:rPr lang="de-DE" sz="1400" b="1" dirty="0">
                <a:solidFill>
                  <a:srgbClr val="045AA6"/>
                </a:solidFill>
              </a:rPr>
              <a:t>0,97 </a:t>
            </a:r>
            <a:r>
              <a:rPr lang="de-DE" sz="1400" b="1" dirty="0">
                <a:solidFill>
                  <a:srgbClr val="045AA6"/>
                </a:solidFill>
              </a:rPr>
              <a:t>(95%-Prädiktionsintervall: </a:t>
            </a:r>
            <a:r>
              <a:rPr lang="de-DE" sz="1400" b="1" dirty="0" smtClean="0">
                <a:solidFill>
                  <a:srgbClr val="045AA6"/>
                </a:solidFill>
              </a:rPr>
              <a:t>0,79 - </a:t>
            </a:r>
            <a:r>
              <a:rPr lang="de-DE" sz="1400" b="1" dirty="0">
                <a:solidFill>
                  <a:srgbClr val="045AA6"/>
                </a:solidFill>
              </a:rPr>
              <a:t>1,16) </a:t>
            </a:r>
            <a:endParaRPr lang="de-DE" sz="1400" b="1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de-DE" sz="1400" b="1" dirty="0" smtClean="0">
                <a:solidFill>
                  <a:srgbClr val="045AA6"/>
                </a:solidFill>
              </a:rPr>
              <a:t>Schätzung eines stabileren R (7-Tage-R):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FF0000"/>
                </a:solidFill>
              </a:rPr>
              <a:t>12.08.2020</a:t>
            </a:r>
            <a:r>
              <a:rPr lang="de-DE" sz="1400" b="1" dirty="0">
                <a:solidFill>
                  <a:srgbClr val="FF0000"/>
                </a:solidFill>
              </a:rPr>
              <a:t>: </a:t>
            </a:r>
            <a:r>
              <a:rPr lang="de-DE" sz="1400" b="1" dirty="0" smtClean="0">
                <a:solidFill>
                  <a:srgbClr val="FF0000"/>
                </a:solidFill>
              </a:rPr>
              <a:t> </a:t>
            </a:r>
            <a:r>
              <a:rPr lang="de-DE" sz="1400" b="1" dirty="0" smtClean="0">
                <a:solidFill>
                  <a:srgbClr val="FF0000"/>
                </a:solidFill>
              </a:rPr>
              <a:t>1,04 </a:t>
            </a:r>
            <a:r>
              <a:rPr lang="de-DE" sz="1400" b="1" dirty="0" smtClean="0">
                <a:solidFill>
                  <a:srgbClr val="FF0000"/>
                </a:solidFill>
              </a:rPr>
              <a:t>(95</a:t>
            </a:r>
            <a:r>
              <a:rPr lang="de-DE" sz="1400" b="1" dirty="0">
                <a:solidFill>
                  <a:srgbClr val="FF0000"/>
                </a:solidFill>
              </a:rPr>
              <a:t>%-Prädiktionsintervall: </a:t>
            </a:r>
            <a:r>
              <a:rPr lang="de-DE" sz="1400" b="1" dirty="0">
                <a:solidFill>
                  <a:srgbClr val="FF0000"/>
                </a:solidFill>
              </a:rPr>
              <a:t>0,95 </a:t>
            </a:r>
            <a:r>
              <a:rPr lang="de-DE" sz="1400" b="1" dirty="0" smtClean="0">
                <a:solidFill>
                  <a:srgbClr val="FF0000"/>
                </a:solidFill>
              </a:rPr>
              <a:t>- 1,15</a:t>
            </a:r>
            <a:r>
              <a:rPr lang="de-DE" sz="1400" b="1" dirty="0">
                <a:solidFill>
                  <a:srgbClr val="FF0000"/>
                </a:solidFill>
              </a:rPr>
              <a:t>) </a:t>
            </a:r>
            <a:endParaRPr lang="de-DE" sz="1400" b="1" dirty="0" smtClean="0">
              <a:solidFill>
                <a:srgbClr val="FF0000"/>
              </a:solidFill>
            </a:endParaRP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045AA6"/>
                </a:solidFill>
              </a:rPr>
              <a:t>11.08.2020</a:t>
            </a:r>
            <a:r>
              <a:rPr lang="de-DE" sz="1400" b="1" dirty="0">
                <a:solidFill>
                  <a:srgbClr val="045AA6"/>
                </a:solidFill>
              </a:rPr>
              <a:t>: 	</a:t>
            </a:r>
            <a:r>
              <a:rPr lang="de-DE" sz="1400" b="1" dirty="0">
                <a:solidFill>
                  <a:srgbClr val="045AA6"/>
                </a:solidFill>
              </a:rPr>
              <a:t> </a:t>
            </a:r>
            <a:r>
              <a:rPr lang="de-DE" sz="1400" b="1" dirty="0" smtClean="0">
                <a:solidFill>
                  <a:srgbClr val="045AA6"/>
                </a:solidFill>
              </a:rPr>
              <a:t>1,04 </a:t>
            </a:r>
            <a:r>
              <a:rPr lang="de-DE" sz="1400" b="1" dirty="0" smtClean="0">
                <a:solidFill>
                  <a:srgbClr val="045AA6"/>
                </a:solidFill>
              </a:rPr>
              <a:t>(95</a:t>
            </a:r>
            <a:r>
              <a:rPr lang="de-DE" sz="1400" b="1" dirty="0">
                <a:solidFill>
                  <a:srgbClr val="045AA6"/>
                </a:solidFill>
              </a:rPr>
              <a:t>%-Prädiktionsintervall: </a:t>
            </a:r>
            <a:r>
              <a:rPr lang="de-DE" sz="1400" b="1" dirty="0">
                <a:solidFill>
                  <a:srgbClr val="045AA6"/>
                </a:solidFill>
              </a:rPr>
              <a:t>0,94 - </a:t>
            </a:r>
            <a:r>
              <a:rPr lang="de-DE" sz="1400" b="1" dirty="0" smtClean="0">
                <a:solidFill>
                  <a:srgbClr val="045AA6"/>
                </a:solidFill>
              </a:rPr>
              <a:t>1,14</a:t>
            </a:r>
            <a:r>
              <a:rPr lang="de-DE" sz="1400" b="1" dirty="0">
                <a:solidFill>
                  <a:srgbClr val="045AA6"/>
                </a:solidFill>
              </a:rPr>
              <a:t>)</a:t>
            </a:r>
            <a:endParaRPr lang="de-DE" sz="1400" dirty="0"/>
          </a:p>
          <a:p>
            <a:pPr marL="0" indent="0">
              <a:buNone/>
            </a:pPr>
            <a:endParaRPr lang="de-DE" sz="1600" dirty="0"/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198722" y="507362"/>
            <a:ext cx="894527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u="sng" dirty="0"/>
              <a:t>SK Augsburg, Wohnanlage, </a:t>
            </a:r>
            <a:r>
              <a:rPr lang="de-DE" sz="1200" b="1" u="sng" dirty="0">
                <a:solidFill>
                  <a:srgbClr val="FF0000"/>
                </a:solidFill>
              </a:rPr>
              <a:t>Status 05.08.2020 (LGL)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12 Infektionen in Wohnanlage/ Hausverwaltung/ Taufgesellschaft unter befreundeten Familien mit rumänischer Abstammung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2 Personen symptomatisch, Reihentestung von 35 Personen geplant (möglicherweise schon durchgeführt, keine Info)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Ein Fall vor kurzem erst aus Rumänien eingereist</a:t>
            </a:r>
          </a:p>
          <a:p>
            <a:endParaRPr lang="de-DE" sz="1200" b="1" u="sng" dirty="0"/>
          </a:p>
          <a:p>
            <a:r>
              <a:rPr lang="de-DE" sz="1200" b="1" u="sng" dirty="0" smtClean="0"/>
              <a:t>LK </a:t>
            </a:r>
            <a:r>
              <a:rPr lang="de-DE" sz="1200" b="1" u="sng" dirty="0"/>
              <a:t>Recklinghausen, </a:t>
            </a:r>
            <a:r>
              <a:rPr lang="de-DE" sz="1200" b="1" u="sng" dirty="0">
                <a:solidFill>
                  <a:srgbClr val="FF0000"/>
                </a:solidFill>
              </a:rPr>
              <a:t>Status 05.08.2020 (Kreisverwaltung, Presse)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Fallanstieg möglicherweise im Kontext mit einem Altenheim in Castrop-Rauxel, das Heim steht unter Quarantäne</a:t>
            </a:r>
          </a:p>
          <a:p>
            <a:endParaRPr lang="de-DE" sz="1200" b="1" u="sng" dirty="0"/>
          </a:p>
          <a:p>
            <a:r>
              <a:rPr lang="de-DE" sz="1200" b="1" u="sng" dirty="0"/>
              <a:t>SK Münster, </a:t>
            </a:r>
            <a:r>
              <a:rPr lang="de-DE" sz="1200" b="1" u="sng" dirty="0">
                <a:solidFill>
                  <a:srgbClr val="FF0000"/>
                </a:solidFill>
              </a:rPr>
              <a:t>Status 05.08.2020 (Kreis- und Stadtverwaltung, Presse)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Reiserückkehrer erzeugen Fallanstieg</a:t>
            </a:r>
          </a:p>
          <a:p>
            <a:endParaRPr lang="de-DE" sz="1200" b="1" u="sng" dirty="0" smtClean="0"/>
          </a:p>
          <a:p>
            <a:r>
              <a:rPr lang="de-DE" sz="1200" b="1" u="sng" dirty="0" smtClean="0"/>
              <a:t>SK </a:t>
            </a:r>
            <a:r>
              <a:rPr lang="de-DE" sz="1200" b="1" u="sng" dirty="0"/>
              <a:t>Herne, </a:t>
            </a:r>
            <a:r>
              <a:rPr lang="de-DE" sz="1200" b="1" u="sng" dirty="0">
                <a:solidFill>
                  <a:srgbClr val="FF0000"/>
                </a:solidFill>
              </a:rPr>
              <a:t>Status 05.08.2020 (Stadtverwaltung)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smtClean="0"/>
              <a:t>49 aktive </a:t>
            </a:r>
            <a:r>
              <a:rPr lang="de-DE" sz="1200" dirty="0"/>
              <a:t>Fälle</a:t>
            </a:r>
            <a:r>
              <a:rPr lang="de-DE" sz="1200" dirty="0" smtClean="0"/>
              <a:t>, laut </a:t>
            </a:r>
            <a:r>
              <a:rPr lang="de-DE" sz="1200" dirty="0"/>
              <a:t>Mitteilung der Stadt sind die neuen Fälle u. a. auf eine 6-köpfige Familie, die als Reiserückkehrer aus dem Kosovo kamen, </a:t>
            </a:r>
            <a:r>
              <a:rPr lang="de-DE" sz="1200" dirty="0" smtClean="0"/>
              <a:t>zurückzuführen</a:t>
            </a:r>
            <a:r>
              <a:rPr lang="de-DE" sz="1200" dirty="0"/>
              <a:t>. Mehrere Fälle sind zudem Personen zuzuordnen, die untereinander in </a:t>
            </a:r>
            <a:r>
              <a:rPr lang="de-DE" sz="1200" dirty="0" smtClean="0"/>
              <a:t>engem </a:t>
            </a:r>
            <a:r>
              <a:rPr lang="de-DE" sz="1200" dirty="0"/>
              <a:t>sozialen Kontakt standen. Dazu kommt eine geringe Zahl an Einzelfällen</a:t>
            </a:r>
            <a:r>
              <a:rPr lang="de-DE" sz="12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b="1" u="sng" dirty="0"/>
          </a:p>
          <a:p>
            <a:r>
              <a:rPr lang="de-DE" sz="1200" b="1" u="sng" dirty="0"/>
              <a:t>SK Wiesbaden (direkt benachbart zu Rheingau-Taunus-Kreis),</a:t>
            </a:r>
            <a:r>
              <a:rPr lang="de-DE" sz="1100" b="1" u="sng" dirty="0"/>
              <a:t> </a:t>
            </a:r>
            <a:r>
              <a:rPr lang="de-DE" sz="1200" b="1" u="sng" dirty="0">
                <a:solidFill>
                  <a:srgbClr val="FF0000"/>
                </a:solidFill>
              </a:rPr>
              <a:t>Status 05.08.2020 (Stadtverwaltung, Presse)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Private Feier in Wiesbaden mit mind. 100 Teilnehmern, genaue Anzahl an Infektionen unklar, Angaben gehen stark </a:t>
            </a:r>
            <a:r>
              <a:rPr lang="de-DE" sz="1200" dirty="0" smtClean="0"/>
              <a:t>auseinander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 smtClean="0"/>
              <a:t>KoNa</a:t>
            </a:r>
            <a:r>
              <a:rPr lang="de-DE" sz="1200" dirty="0" smtClean="0"/>
              <a:t> </a:t>
            </a:r>
            <a:r>
              <a:rPr lang="de-DE" sz="1200" dirty="0"/>
              <a:t>schwierig, da einige Gäste bereits ihren Urlaub angetreten </a:t>
            </a:r>
            <a:r>
              <a:rPr lang="de-DE" sz="1200" dirty="0" smtClean="0"/>
              <a:t>haben</a:t>
            </a:r>
          </a:p>
          <a:p>
            <a:endParaRPr lang="de-DE" sz="1200" b="1" u="sng" dirty="0" smtClean="0"/>
          </a:p>
          <a:p>
            <a:r>
              <a:rPr lang="de-DE" sz="1200" b="1" u="sng" dirty="0" smtClean="0"/>
              <a:t>LK Günzburg, </a:t>
            </a:r>
            <a:r>
              <a:rPr lang="de-DE" sz="1200" b="1" u="sng" dirty="0">
                <a:solidFill>
                  <a:srgbClr val="FF0000"/>
                </a:solidFill>
              </a:rPr>
              <a:t>Status </a:t>
            </a:r>
            <a:r>
              <a:rPr lang="de-DE" sz="1200" b="1" u="sng" dirty="0" smtClean="0">
                <a:solidFill>
                  <a:srgbClr val="FF0000"/>
                </a:solidFill>
              </a:rPr>
              <a:t>04.08.2020 (LGL)</a:t>
            </a:r>
            <a:endParaRPr lang="de-DE" sz="1200" b="1" u="sng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Internat/Schule, 10 Schüler und 2 Angehörige aus 3 verschiedenen Klassen und mehreren LK pos. Getestet (alle Kontaktpersonen des Indexpatienten)</a:t>
            </a:r>
          </a:p>
          <a:p>
            <a:endParaRPr lang="de-DE" sz="1200" dirty="0"/>
          </a:p>
          <a:p>
            <a:r>
              <a:rPr lang="de-DE" sz="1200" b="1" u="sng" dirty="0" smtClean="0"/>
              <a:t>LK Düren, </a:t>
            </a:r>
            <a:r>
              <a:rPr lang="de-DE" sz="1200" b="1" u="sng" dirty="0" smtClean="0">
                <a:solidFill>
                  <a:srgbClr val="FF0000"/>
                </a:solidFill>
              </a:rPr>
              <a:t>Status </a:t>
            </a:r>
            <a:r>
              <a:rPr lang="de-DE" sz="1200" b="1" u="sng" dirty="0" smtClean="0">
                <a:solidFill>
                  <a:srgbClr val="FF0000"/>
                </a:solidFill>
              </a:rPr>
              <a:t>11.08.2020 </a:t>
            </a:r>
            <a:r>
              <a:rPr lang="de-DE" sz="1200" b="1" u="sng" dirty="0" smtClean="0">
                <a:solidFill>
                  <a:srgbClr val="FF0000"/>
                </a:solidFill>
              </a:rPr>
              <a:t>(BMI-BMG-LB)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zurzeit 88 aktive Fälle im LK Düren, die Hälfte davon Reiserückkehrer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22 </a:t>
            </a:r>
            <a:r>
              <a:rPr lang="de-DE" sz="1200" dirty="0" smtClean="0"/>
              <a:t>Erntehelfer auf einem </a:t>
            </a:r>
            <a:r>
              <a:rPr lang="de-DE" sz="1200" dirty="0" err="1" smtClean="0"/>
              <a:t>Obsthof</a:t>
            </a:r>
            <a:r>
              <a:rPr lang="de-DE" sz="1200" dirty="0" smtClean="0"/>
              <a:t> </a:t>
            </a:r>
            <a:r>
              <a:rPr lang="de-DE" sz="1200" dirty="0" smtClean="0"/>
              <a:t>infiziert</a:t>
            </a:r>
          </a:p>
          <a:p>
            <a:endParaRPr lang="de-DE" sz="1200" dirty="0" smtClean="0"/>
          </a:p>
          <a:p>
            <a:r>
              <a:rPr lang="de-DE" sz="1200" b="1" u="sng" dirty="0" smtClean="0"/>
              <a:t>BL übergreifend, Sprachschulrückkehrer Malta, </a:t>
            </a:r>
            <a:r>
              <a:rPr lang="de-DE" sz="1200" b="1" u="sng" dirty="0">
                <a:solidFill>
                  <a:srgbClr val="FF0000"/>
                </a:solidFill>
              </a:rPr>
              <a:t>Status 11.08.2020 </a:t>
            </a:r>
            <a:r>
              <a:rPr lang="de-DE" sz="1200" b="1" u="sng" dirty="0" smtClean="0">
                <a:solidFill>
                  <a:srgbClr val="FF0000"/>
                </a:solidFill>
              </a:rPr>
              <a:t> (LUA, LGL)</a:t>
            </a:r>
            <a:endParaRPr lang="de-DE" sz="1200" b="1" u="sng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mind. 5 Fälle  aus </a:t>
            </a:r>
            <a:r>
              <a:rPr lang="de-DE" sz="1200" dirty="0" smtClean="0"/>
              <a:t> verschiedenen europäischen Ländern und Bundesländern in Zusammenhang </a:t>
            </a:r>
            <a:r>
              <a:rPr lang="de-DE" sz="1200" dirty="0"/>
              <a:t>mit Sprachschulen in Malta </a:t>
            </a:r>
            <a:r>
              <a:rPr lang="de-DE" sz="1200" dirty="0" smtClean="0"/>
              <a:t>gemeldet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dirty="0"/>
          </a:p>
          <a:p>
            <a:r>
              <a:rPr lang="de-DE" sz="1200" b="1" u="sng" dirty="0" smtClean="0"/>
              <a:t>LK Wesel, </a:t>
            </a:r>
            <a:r>
              <a:rPr lang="de-DE" sz="1200" b="1" u="sng" dirty="0" err="1" smtClean="0"/>
              <a:t>Kintertageseinrichtung</a:t>
            </a:r>
            <a:r>
              <a:rPr lang="de-DE" sz="1200" b="1" u="sng" dirty="0" smtClean="0"/>
              <a:t>, </a:t>
            </a:r>
            <a:r>
              <a:rPr lang="de-DE" sz="1200" b="1" u="sng" dirty="0">
                <a:solidFill>
                  <a:srgbClr val="FF0000"/>
                </a:solidFill>
              </a:rPr>
              <a:t>Status 11.08.2020 </a:t>
            </a:r>
            <a:r>
              <a:rPr lang="de-DE" sz="1200" b="1" u="sng" dirty="0" smtClean="0">
                <a:solidFill>
                  <a:srgbClr val="FF0000"/>
                </a:solidFill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in </a:t>
            </a:r>
            <a:r>
              <a:rPr lang="de-DE" sz="1200" dirty="0"/>
              <a:t>10 von 13 Kommunen </a:t>
            </a:r>
            <a:r>
              <a:rPr lang="de-DE" sz="1200" dirty="0" smtClean="0"/>
              <a:t>insg. </a:t>
            </a:r>
            <a:r>
              <a:rPr lang="de-DE" sz="1200" dirty="0"/>
              <a:t>45 Neuinfektionen, 60 Kinder einer </a:t>
            </a:r>
            <a:r>
              <a:rPr lang="de-DE" sz="1200" dirty="0" smtClean="0"/>
              <a:t>KiTa </a:t>
            </a:r>
            <a:r>
              <a:rPr lang="de-DE" sz="1200" dirty="0"/>
              <a:t>in </a:t>
            </a:r>
            <a:r>
              <a:rPr lang="de-DE" sz="1200" dirty="0" smtClean="0"/>
              <a:t>Kamp-Lintfort </a:t>
            </a:r>
            <a:r>
              <a:rPr lang="de-DE" sz="1200" dirty="0"/>
              <a:t>in häuslicher </a:t>
            </a:r>
            <a:r>
              <a:rPr lang="de-DE" sz="1200" dirty="0" smtClean="0"/>
              <a:t>Quarantäne, 1 Erzieherin pos. getestet</a:t>
            </a:r>
            <a:endParaRPr lang="de-DE" sz="1200" dirty="0"/>
          </a:p>
          <a:p>
            <a:endParaRPr lang="de-DE" sz="1200" b="1" u="sng" dirty="0" smtClean="0">
              <a:solidFill>
                <a:srgbClr val="FF0000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12.08.2020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723" y="195531"/>
            <a:ext cx="740523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Aktuelle Ausbrüche</a:t>
            </a:r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78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15310" y="4296103"/>
            <a:ext cx="84897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u="sng" dirty="0"/>
              <a:t>Trauerkundgebung in einer muslimischen </a:t>
            </a:r>
            <a:r>
              <a:rPr lang="de-DE" sz="1600" u="sng" dirty="0" smtClean="0"/>
              <a:t>Gemeinde (</a:t>
            </a:r>
            <a:r>
              <a:rPr lang="de-DE" sz="1600" u="sng" dirty="0" smtClean="0">
                <a:solidFill>
                  <a:srgbClr val="FF0000"/>
                </a:solidFill>
              </a:rPr>
              <a:t>Stand </a:t>
            </a:r>
            <a:r>
              <a:rPr lang="de-DE" sz="1600" u="sng" dirty="0" smtClean="0">
                <a:solidFill>
                  <a:srgbClr val="FF0000"/>
                </a:solidFill>
              </a:rPr>
              <a:t>07.08</a:t>
            </a:r>
            <a:r>
              <a:rPr lang="de-DE" sz="1600" u="sng" dirty="0" smtClean="0">
                <a:solidFill>
                  <a:srgbClr val="FF0000"/>
                </a:solidFill>
              </a:rPr>
              <a:t>.)</a:t>
            </a:r>
            <a:endParaRPr lang="de-DE" sz="1600" u="sng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/>
              <a:t>IP kehrte aus der </a:t>
            </a:r>
            <a:r>
              <a:rPr lang="de-DE" sz="1600" dirty="0"/>
              <a:t>T</a:t>
            </a:r>
            <a:r>
              <a:rPr lang="de-DE" sz="1600" dirty="0" smtClean="0"/>
              <a:t>ürkei </a:t>
            </a:r>
            <a:r>
              <a:rPr lang="de-DE" sz="1600" dirty="0"/>
              <a:t>zurück, pos. Test 31.07. in DE, Besuch der Trauerkundgebung (150-200 Teilnehmer) am 01.08</a:t>
            </a:r>
            <a:r>
              <a:rPr lang="de-DE" sz="16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 smtClean="0"/>
              <a:t>10 Infektionen nachgewiesen, auch </a:t>
            </a:r>
            <a:r>
              <a:rPr lang="de-DE" sz="1600" dirty="0"/>
              <a:t>3 </a:t>
            </a:r>
            <a:r>
              <a:rPr lang="de-DE" sz="1600" dirty="0" smtClean="0"/>
              <a:t>Lehrkräfte einer Schule, </a:t>
            </a:r>
            <a:r>
              <a:rPr lang="de-DE" sz="1600" dirty="0"/>
              <a:t>Schule bis zum 12.08. geschlossen, 55 Lehrer das 2. Mal getestet, 205 Schüler in Quarantäne</a:t>
            </a:r>
            <a:endParaRPr lang="de-DE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 smtClean="0"/>
              <a:t>Teilnehmer </a:t>
            </a:r>
            <a:r>
              <a:rPr lang="de-DE" sz="1600" dirty="0"/>
              <a:t>kamen und kommen weiterhin aus anderen LK nach </a:t>
            </a:r>
            <a:r>
              <a:rPr lang="de-DE" sz="1600" dirty="0" smtClean="0"/>
              <a:t>Ludwigslust-Parchim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 smtClean="0"/>
              <a:t>Angehörige wollen auch </a:t>
            </a:r>
            <a:r>
              <a:rPr lang="de-DE" sz="1600" dirty="0"/>
              <a:t>für die Beisetzung in die Türkei reisen </a:t>
            </a:r>
            <a:endParaRPr lang="de-DE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 smtClean="0"/>
              <a:t>Kommunikation sehr </a:t>
            </a:r>
            <a:r>
              <a:rPr lang="de-DE" sz="1600" dirty="0"/>
              <a:t>schwierig, und durch </a:t>
            </a:r>
            <a:r>
              <a:rPr lang="de-DE" sz="1600" dirty="0" smtClean="0"/>
              <a:t>das betroffen Sein mehrerer </a:t>
            </a:r>
            <a:r>
              <a:rPr lang="de-DE" sz="1600" dirty="0"/>
              <a:t>Landkreise unübersichtlich. </a:t>
            </a:r>
            <a:endParaRPr lang="de-DE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6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677108"/>
          </a:xfrm>
        </p:spPr>
        <p:txBody>
          <a:bodyPr/>
          <a:lstStyle/>
          <a:p>
            <a:r>
              <a:rPr lang="de-DE" dirty="0" smtClean="0"/>
              <a:t>Exemplarisch, zwei weitere Ausbruchs- und Fallhäufungsgeschehen in unterschiedlichen Settings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12.08.2020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457201" y="1393234"/>
            <a:ext cx="5376040" cy="27215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600" u="sng" dirty="0" smtClean="0"/>
              <a:t>Party-Busreisen (</a:t>
            </a:r>
            <a:r>
              <a:rPr lang="de-DE" sz="1600" u="sng" dirty="0" smtClean="0">
                <a:solidFill>
                  <a:srgbClr val="FF0000"/>
                </a:solidFill>
              </a:rPr>
              <a:t>Stand 06.08.)</a:t>
            </a:r>
          </a:p>
          <a:p>
            <a:r>
              <a:rPr lang="de-DE" sz="1600" dirty="0" smtClean="0"/>
              <a:t>Bislang 13 Fälle aus einer Party-Busreise mit 31 Passagieren, berichtet durch LK Hameln</a:t>
            </a:r>
          </a:p>
          <a:p>
            <a:r>
              <a:rPr lang="de-DE" sz="1600" dirty="0"/>
              <a:t>Das Busunternehmen MANGO Tours (Sitz in Köln) wirbt im Internet mit Partyreisen &amp; Jugendreisen (</a:t>
            </a:r>
            <a:r>
              <a:rPr lang="de-DE" sz="1600" u="sng" dirty="0">
                <a:hlinkClick r:id="rId2"/>
              </a:rPr>
              <a:t>https://www.mango-tours.de/sommerreisen</a:t>
            </a:r>
            <a:r>
              <a:rPr lang="de-DE" sz="1600" dirty="0"/>
              <a:t>). Die Fahrten finden mehrmals in der Woche statt.</a:t>
            </a:r>
          </a:p>
          <a:p>
            <a:r>
              <a:rPr lang="de-DE" sz="1600" dirty="0"/>
              <a:t>Der Bus fuhr am 1.8.2020 in </a:t>
            </a:r>
            <a:r>
              <a:rPr lang="de-DE" sz="1600" dirty="0" err="1"/>
              <a:t>Novalja</a:t>
            </a:r>
            <a:r>
              <a:rPr lang="de-DE" sz="1600" dirty="0"/>
              <a:t> (Kroatien) ab, mit Zwischenhalten nach </a:t>
            </a:r>
            <a:r>
              <a:rPr lang="de-DE" sz="1600" dirty="0" smtClean="0"/>
              <a:t>Frankfurt/Main. </a:t>
            </a:r>
            <a:r>
              <a:rPr lang="de-DE" sz="1600" dirty="0"/>
              <a:t> </a:t>
            </a:r>
          </a:p>
          <a:p>
            <a:r>
              <a:rPr lang="de-DE" sz="1600" dirty="0" smtClean="0"/>
              <a:t>Keine Maskenpflicht</a:t>
            </a:r>
          </a:p>
          <a:p>
            <a:endParaRPr lang="de-DE" sz="1600" dirty="0" smtClean="0"/>
          </a:p>
          <a:p>
            <a:endParaRPr lang="de-DE" dirty="0"/>
          </a:p>
        </p:txBody>
      </p:sp>
      <p:pic>
        <p:nvPicPr>
          <p:cNvPr id="8195" name="Picture 3" descr="C:\Users\hilbiga\Desktop\mangoto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422" y="1314625"/>
            <a:ext cx="3128195" cy="271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13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07777"/>
          </a:xfr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Ausbrüche </a:t>
            </a:r>
            <a:r>
              <a:rPr lang="de-DE" sz="1200" dirty="0" smtClean="0">
                <a:solidFill>
                  <a:schemeClr val="bg1"/>
                </a:solidFill>
              </a:rPr>
              <a:t>(Stand: 05.08.2020, 0:00Uhr)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z="1400" smtClean="0"/>
              <a:t>10.08.2020</a:t>
            </a:r>
            <a:endParaRPr lang="de-DE" sz="14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sz="14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z="1400" smtClean="0"/>
              <a:pPr/>
              <a:t>12</a:t>
            </a:fld>
            <a:endParaRPr lang="de-DE" sz="1400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51693"/>
              </p:ext>
            </p:extLst>
          </p:nvPr>
        </p:nvGraphicFramePr>
        <p:xfrm>
          <a:off x="564825" y="1232452"/>
          <a:ext cx="7984966" cy="5225492"/>
        </p:xfrm>
        <a:graphic>
          <a:graphicData uri="http://schemas.openxmlformats.org/drawingml/2006/table">
            <a:tbl>
              <a:tblPr/>
              <a:tblGrid>
                <a:gridCol w="4634952"/>
                <a:gridCol w="2019186"/>
                <a:gridCol w="1330828"/>
              </a:tblGrid>
              <a:tr h="14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 smtClean="0">
                          <a:effectLst/>
                          <a:latin typeface="Arial"/>
                        </a:rPr>
                        <a:t>Setting</a:t>
                      </a:r>
                      <a:endParaRPr lang="de-D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effectLst/>
                          <a:latin typeface="Arial"/>
                        </a:rPr>
                        <a:t>AnzahlAusbrüche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effectLst/>
                          <a:latin typeface="Arial"/>
                        </a:rPr>
                        <a:t>AnzahlFälle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Privater Haushalt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4018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13839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-nicht erhoben-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718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4317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Alten-/Pflegeheim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696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13828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Arbeitsplatz -- allgemein 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392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6998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Krankenhaus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359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4770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-andere/sonstige-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1371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Freizeit -- allgemein 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2193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Flüchtlings-, Asylbewerberheim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4235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Wohnstätten -- allgemein 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967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Hotel, Pension, Herberge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662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Ambulante Behandlungseinrichtung, Praxis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754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Betreuungseinrichtung -- allgemein 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1388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verstreut -- allgemein 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894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Reha-Einrichtung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1063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Med. Behandlungseinrichtung -- allgemein 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Verein, oder ähnliches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534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Kindergarten, Hort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Seniorentagesstätte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662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Restaurant, Gaststätte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351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Schule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-nicht ermittelbar-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Bus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Wohnheim (Kinder-, Jugend-, Studierenden-)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Übernachtung -- allgemein 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Kreuzfahrtschiff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Ausbildungsstätte -- allgemein 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Flugzeug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Speisestätte -- allgemein 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Justizvollzugsanstalt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Picknick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Verkehrsmittel -- allgemein 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Universität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Zeltplatz, Wald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Imbiss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Fähre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Kaserne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766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0" y="3202682"/>
            <a:ext cx="4295389" cy="3420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10.08.2020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6" y="195532"/>
            <a:ext cx="6966292" cy="492443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Altersverteilung nach Meldewoche: Gesamtfälle </a:t>
            </a:r>
            <a:br>
              <a:rPr lang="de-DE" sz="2000" dirty="0" smtClean="0">
                <a:solidFill>
                  <a:schemeClr val="bg1"/>
                </a:solidFill>
              </a:rPr>
            </a:br>
            <a:r>
              <a:rPr lang="de-DE" sz="1200" dirty="0" smtClean="0">
                <a:solidFill>
                  <a:schemeClr val="bg1"/>
                </a:solidFill>
              </a:rPr>
              <a:t>(</a:t>
            </a:r>
            <a:r>
              <a:rPr lang="de-DE" sz="1200" dirty="0">
                <a:solidFill>
                  <a:schemeClr val="bg1"/>
                </a:solidFill>
              </a:rPr>
              <a:t>Datenstand: </a:t>
            </a:r>
            <a:r>
              <a:rPr lang="de-DE" sz="1200" dirty="0" smtClean="0">
                <a:solidFill>
                  <a:schemeClr val="bg1"/>
                </a:solidFill>
              </a:rPr>
              <a:t>05.08.2020. </a:t>
            </a:r>
            <a:r>
              <a:rPr lang="de-DE" sz="1200" dirty="0">
                <a:solidFill>
                  <a:schemeClr val="bg1"/>
                </a:solidFill>
              </a:rPr>
              <a:t>00:00)</a:t>
            </a: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448044"/>
              </p:ext>
            </p:extLst>
          </p:nvPr>
        </p:nvGraphicFramePr>
        <p:xfrm>
          <a:off x="236766" y="884275"/>
          <a:ext cx="4827217" cy="304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77914"/>
                <a:gridCol w="1649303"/>
              </a:tblGrid>
              <a:tr h="24035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Anzahl Gesamtfälle m. Angaben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205.891</a:t>
                      </a:r>
                      <a:endParaRPr lang="de-DE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841" y="1208487"/>
            <a:ext cx="5791840" cy="465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81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730" y="3979188"/>
            <a:ext cx="4444780" cy="26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10.08.2020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68712" y="232370"/>
            <a:ext cx="7075038" cy="615553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Übermittelte Fälle nach Tätigkeit oder Betreuung in Einrichtungen nach Meldewoche; </a:t>
            </a:r>
            <a:r>
              <a:rPr lang="de-DE" sz="1400" dirty="0">
                <a:solidFill>
                  <a:schemeClr val="bg1"/>
                </a:solidFill>
              </a:rPr>
              <a:t>(Datenstand: </a:t>
            </a:r>
            <a:r>
              <a:rPr lang="de-DE" sz="1400" dirty="0" smtClean="0">
                <a:solidFill>
                  <a:schemeClr val="bg1"/>
                </a:solidFill>
              </a:rPr>
              <a:t>05.08.2020. 00:00) </a:t>
            </a: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3" y="951509"/>
            <a:ext cx="4797486" cy="3793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10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750" y="2763319"/>
            <a:ext cx="4993418" cy="3970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762" y="445046"/>
            <a:ext cx="6667500" cy="523220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Übermittelte COVID-19-Fälle nach Expositionsort </a:t>
            </a:r>
            <a:br>
              <a:rPr lang="de-DE" sz="2000" dirty="0" smtClean="0">
                <a:solidFill>
                  <a:schemeClr val="bg1"/>
                </a:solidFill>
              </a:rPr>
            </a:br>
            <a:r>
              <a:rPr lang="de-DE" sz="1400" dirty="0" smtClean="0">
                <a:solidFill>
                  <a:schemeClr val="bg1"/>
                </a:solidFill>
              </a:rPr>
              <a:t>(Datenstand: 05.08.2020, 0:00 Uhr)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10.08.2020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15</a:t>
            </a:fld>
            <a:endParaRPr lang="de-DE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74" y="1000070"/>
            <a:ext cx="4833791" cy="3867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06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34879" y="180887"/>
            <a:ext cx="7076574" cy="677108"/>
          </a:xfrm>
          <a:noFill/>
        </p:spPr>
        <p:txBody>
          <a:bodyPr/>
          <a:lstStyle/>
          <a:p>
            <a:r>
              <a:rPr lang="de-DE" dirty="0" smtClean="0"/>
              <a:t>Häufigste </a:t>
            </a:r>
            <a:r>
              <a:rPr lang="de-DE" dirty="0"/>
              <a:t>Expositionsländer </a:t>
            </a:r>
            <a:r>
              <a:rPr lang="de-DE" dirty="0" smtClean="0"/>
              <a:t>im Ausland </a:t>
            </a:r>
            <a:r>
              <a:rPr lang="de-DE" dirty="0"/>
              <a:t>aus den Meldewochen </a:t>
            </a:r>
            <a:r>
              <a:rPr lang="de-DE" dirty="0" smtClean="0"/>
              <a:t>28 bis 31, 2020 </a:t>
            </a:r>
            <a:r>
              <a:rPr lang="de-DE" dirty="0"/>
              <a:t>(</a:t>
            </a:r>
            <a:r>
              <a:rPr lang="de-DE" dirty="0" smtClean="0"/>
              <a:t>Datenstand 04.08.2020)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10.08.2020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16</a:t>
            </a:fld>
            <a:endParaRPr lang="de-DE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156947"/>
              </p:ext>
            </p:extLst>
          </p:nvPr>
        </p:nvGraphicFramePr>
        <p:xfrm>
          <a:off x="811213" y="1017588"/>
          <a:ext cx="7362825" cy="471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" name="Dokument" r:id="rId4" imgW="5944763" imgH="3808577" progId="Word.Document.12">
                  <p:embed/>
                </p:oleObj>
              </mc:Choice>
              <mc:Fallback>
                <p:oleObj name="Dokument" r:id="rId4" imgW="5944763" imgH="38085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1213" y="1017588"/>
                        <a:ext cx="7362825" cy="471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599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 smtClean="0"/>
              <a:t>Fälle mit Angaben Epidemiologie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10.08.2020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17</a:t>
            </a:fld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290638"/>
            <a:ext cx="7762875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77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10.08.2020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3" y="158621"/>
            <a:ext cx="6636310" cy="677108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200" b="1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Anteil COVID-19-Fälle mit Expositionsort im Ausland, nach Meldewoche, Stand </a:t>
            </a:r>
            <a:r>
              <a:rPr lang="de-DE" dirty="0" smtClean="0"/>
              <a:t>04.08.2020, 0:00 Uhr</a:t>
            </a:r>
            <a:endParaRPr lang="de-D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914154"/>
            <a:ext cx="8662987" cy="560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10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94902" y="4966378"/>
            <a:ext cx="4386106" cy="1443821"/>
          </a:xfrm>
        </p:spPr>
        <p:txBody>
          <a:bodyPr>
            <a:normAutofit fontScale="92500"/>
          </a:bodyPr>
          <a:lstStyle/>
          <a:p>
            <a:pPr>
              <a:spcBef>
                <a:spcPts val="200"/>
              </a:spcBef>
            </a:pPr>
            <a:r>
              <a:rPr lang="de-DE" sz="1600" dirty="0" smtClean="0"/>
              <a:t>Fälle mit Exposition in </a:t>
            </a:r>
          </a:p>
          <a:p>
            <a:pPr lvl="1">
              <a:spcBef>
                <a:spcPts val="200"/>
              </a:spcBef>
            </a:pPr>
            <a:r>
              <a:rPr lang="de-DE" sz="1400" dirty="0" smtClean="0"/>
              <a:t>Balkanstaaten bes. häufig in BW, BY, NW, HE und SH</a:t>
            </a:r>
          </a:p>
          <a:p>
            <a:pPr lvl="1">
              <a:spcBef>
                <a:spcPts val="200"/>
              </a:spcBef>
            </a:pPr>
            <a:r>
              <a:rPr lang="de-DE" sz="1400" dirty="0" smtClean="0"/>
              <a:t>Türkei bes. häufig in NW </a:t>
            </a:r>
          </a:p>
          <a:p>
            <a:pPr lvl="1">
              <a:spcBef>
                <a:spcPts val="200"/>
              </a:spcBef>
            </a:pPr>
            <a:r>
              <a:rPr lang="de-DE" sz="1400" dirty="0" smtClean="0"/>
              <a:t>Niederlande bes. häufig in </a:t>
            </a:r>
            <a:r>
              <a:rPr lang="de-DE" sz="1400" dirty="0"/>
              <a:t>Anrainer-BL NW und </a:t>
            </a:r>
            <a:r>
              <a:rPr lang="de-DE" sz="1400" dirty="0" smtClean="0"/>
              <a:t>BW</a:t>
            </a:r>
          </a:p>
          <a:p>
            <a:pPr lvl="1">
              <a:spcBef>
                <a:spcPts val="200"/>
              </a:spcBef>
            </a:pPr>
            <a:r>
              <a:rPr lang="de-DE" sz="1400" dirty="0" smtClean="0"/>
              <a:t>Rumänien </a:t>
            </a:r>
            <a:r>
              <a:rPr lang="de-DE" sz="1400" dirty="0"/>
              <a:t>und </a:t>
            </a:r>
            <a:r>
              <a:rPr lang="de-DE" sz="1400" dirty="0" smtClean="0"/>
              <a:t>Kasachstan bes. Häufig in BY</a:t>
            </a:r>
          </a:p>
          <a:p>
            <a:pPr lvl="1">
              <a:spcBef>
                <a:spcPts val="200"/>
              </a:spcBef>
            </a:pPr>
            <a:r>
              <a:rPr lang="de-DE" sz="1400" dirty="0" smtClean="0"/>
              <a:t>Philippinen bes. häufig in MV (Kreuzfahrtschiff)</a:t>
            </a:r>
          </a:p>
          <a:p>
            <a:pPr>
              <a:spcBef>
                <a:spcPts val="200"/>
              </a:spcBef>
            </a:pPr>
            <a:endParaRPr lang="de-DE" sz="1600" dirty="0"/>
          </a:p>
          <a:p>
            <a:pPr>
              <a:spcBef>
                <a:spcPts val="200"/>
              </a:spcBef>
            </a:pPr>
            <a:endParaRPr lang="de-DE" sz="16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4902" y="110675"/>
            <a:ext cx="7400607" cy="553998"/>
          </a:xfrm>
          <a:noFill/>
        </p:spPr>
        <p:txBody>
          <a:bodyPr/>
          <a:lstStyle/>
          <a:p>
            <a:r>
              <a:rPr lang="de-DE" sz="1800" dirty="0" smtClean="0"/>
              <a:t>Häufigste Expositionsländer der in den Meldewochen 29 und 30 übermittelten COVID-19-Fälle nach Bundesland, Stand 04.08.2020, 0:00 Uhr</a:t>
            </a:r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10.08.2020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12" name="Inhaltsplatzhalter 7"/>
          <p:cNvSpPr txBox="1">
            <a:spLocks/>
          </p:cNvSpPr>
          <p:nvPr/>
        </p:nvSpPr>
        <p:spPr>
          <a:xfrm>
            <a:off x="4526789" y="5040453"/>
            <a:ext cx="4637879" cy="6263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</a:pPr>
            <a:r>
              <a:rPr lang="de-DE" sz="1600" dirty="0" smtClean="0"/>
              <a:t>Anteil Fälle mit Exposition im Ausland bes. hoch in</a:t>
            </a:r>
          </a:p>
          <a:p>
            <a:pPr lvl="1">
              <a:spcBef>
                <a:spcPts val="200"/>
              </a:spcBef>
            </a:pPr>
            <a:r>
              <a:rPr lang="de-DE" sz="1400" dirty="0" smtClean="0"/>
              <a:t>BB, MV, SL und SH </a:t>
            </a:r>
          </a:p>
          <a:p>
            <a:pPr lvl="1">
              <a:spcBef>
                <a:spcPts val="200"/>
              </a:spcBef>
            </a:pPr>
            <a:endParaRPr lang="de-DE" sz="1400" dirty="0" smtClean="0"/>
          </a:p>
          <a:p>
            <a:pPr>
              <a:spcBef>
                <a:spcPts val="200"/>
              </a:spcBef>
            </a:pPr>
            <a:endParaRPr lang="de-DE" sz="1600" dirty="0" smtClean="0"/>
          </a:p>
          <a:p>
            <a:pPr>
              <a:spcBef>
                <a:spcPts val="200"/>
              </a:spcBef>
            </a:pPr>
            <a:endParaRPr lang="de-DE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1040189"/>
            <a:ext cx="8729663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01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22249" y="451217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Fälle und Todesfälle pro Bundesland </a:t>
            </a:r>
            <a:r>
              <a:rPr lang="de-DE" sz="1400" dirty="0" smtClean="0">
                <a:solidFill>
                  <a:schemeClr val="bg1"/>
                </a:solidFill>
              </a:rPr>
              <a:t>(Datenstand: </a:t>
            </a:r>
            <a:r>
              <a:rPr lang="de-DE" sz="1400" dirty="0" smtClean="0">
                <a:solidFill>
                  <a:schemeClr val="bg1"/>
                </a:solidFill>
              </a:rPr>
              <a:t>12.08.2020</a:t>
            </a:r>
            <a:r>
              <a:rPr lang="de-DE" sz="1400" dirty="0" smtClean="0">
                <a:solidFill>
                  <a:schemeClr val="bg1"/>
                </a:solidFill>
              </a:rPr>
              <a:t>. 00:00)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12.08.2020</a:t>
            </a:r>
            <a:endParaRPr lang="de-DE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059957"/>
              </p:ext>
            </p:extLst>
          </p:nvPr>
        </p:nvGraphicFramePr>
        <p:xfrm>
          <a:off x="146048" y="868620"/>
          <a:ext cx="8743951" cy="5097782"/>
        </p:xfrm>
        <a:graphic>
          <a:graphicData uri="http://schemas.openxmlformats.org/drawingml/2006/table">
            <a:tbl>
              <a:tblPr/>
              <a:tblGrid>
                <a:gridCol w="2342710"/>
                <a:gridCol w="779228"/>
                <a:gridCol w="680887"/>
                <a:gridCol w="1310002"/>
                <a:gridCol w="982501"/>
                <a:gridCol w="915731"/>
                <a:gridCol w="829880"/>
                <a:gridCol w="903012"/>
              </a:tblGrid>
              <a:tr h="57672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Bundesland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kumulativ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Differenz Vortag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kumulativ/ 100.000 </a:t>
                      </a:r>
                      <a:r>
                        <a:rPr lang="de-DE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Einw</a:t>
                      </a:r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in den letzten 7 Tagen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7-Tage-Inzidenz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Todesfälle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Todesfälle/ 100.000 </a:t>
                      </a:r>
                      <a:r>
                        <a:rPr lang="de-DE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Einw</a:t>
                      </a:r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Baden-Württemberg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37.975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1.859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Bayern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52.182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2.627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Berlin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9.851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Brandenburg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3.642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86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Bremen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1.819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Hamburg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5.748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Hessen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12.876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Mecklenburg-Vorpommern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Niedersachsen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15.122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Nordrhein-Westfalen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52.588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2.374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1.765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Rheinland-Pfalz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7.935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Saarland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2.952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5.673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Sachsen-Anhalt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2.076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Schleswig-Holstein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3.675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Thüringen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3.453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Gesamt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218.519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5.853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9.207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830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Internationale Expositionsorte (Datenstand 09.08.2020)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12.08.2020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20</a:t>
            </a:fld>
            <a:endParaRPr lang="de-D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3006"/>
            <a:ext cx="8093075" cy="472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19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Anteil Kontakt zu bestätigtem Fall, Datenstand 09.08.2020, n=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12.08.2020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21</a:t>
            </a:fld>
            <a:endParaRPr lang="de-D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82593"/>
            <a:ext cx="8093075" cy="504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75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677108"/>
          </a:xfrm>
        </p:spPr>
        <p:txBody>
          <a:bodyPr/>
          <a:lstStyle/>
          <a:p>
            <a:r>
              <a:rPr lang="de-DE" dirty="0"/>
              <a:t>Wo hat der direkte Kontakt stattgefunden? (9.8.2020; N= 54.821 Fälle)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12.08.2020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22</a:t>
            </a:fld>
            <a:endParaRPr lang="de-DE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34567"/>
            <a:ext cx="8093075" cy="454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04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677108"/>
          </a:xfrm>
        </p:spPr>
        <p:txBody>
          <a:bodyPr/>
          <a:lstStyle/>
          <a:p>
            <a:r>
              <a:rPr lang="de-DE" dirty="0"/>
              <a:t>Anzahl angelegter Ausbrüche pro Meldewoche (9.8.2020, n=8.184 Ausbrüche)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12.08.2020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23</a:t>
            </a:fld>
            <a:endParaRPr lang="de-DE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17" y="1369804"/>
            <a:ext cx="8093075" cy="5072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21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199" y="538807"/>
            <a:ext cx="8482693" cy="677108"/>
          </a:xfrm>
        </p:spPr>
        <p:txBody>
          <a:bodyPr/>
          <a:lstStyle/>
          <a:p>
            <a:r>
              <a:rPr lang="de-DE" dirty="0"/>
              <a:t>Wo haben die Ausbrüche stattgefunden? (9.8.2020, n= 8.184 Ausbrüche)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12.08.2020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24</a:t>
            </a:fld>
            <a:endParaRPr lang="de-DE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92690"/>
            <a:ext cx="8093075" cy="522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6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Welche Settings genauer? (N= 8.1.84 Ausbrüche)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12.08.2020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25</a:t>
            </a:fld>
            <a:endParaRPr lang="de-DE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78219"/>
            <a:ext cx="8093075" cy="5057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10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10.08.2020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41071" y="195531"/>
            <a:ext cx="6774079" cy="426431"/>
          </a:xfrm>
          <a:prstGeom prst="rect">
            <a:avLst/>
          </a:prstGeom>
          <a:solidFill>
            <a:srgbClr val="045AA6"/>
          </a:solidFill>
        </p:spPr>
        <p:txBody>
          <a:bodyPr lIns="72000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Anteil der positiven Tests nach Bundesland </a:t>
            </a:r>
            <a:r>
              <a:rPr lang="de-DE" sz="1400" dirty="0">
                <a:solidFill>
                  <a:schemeClr val="bg1"/>
                </a:solidFill>
              </a:rPr>
              <a:t>(Stand </a:t>
            </a:r>
            <a:r>
              <a:rPr lang="de-DE" sz="1400" dirty="0" smtClean="0">
                <a:solidFill>
                  <a:schemeClr val="bg1"/>
                </a:solidFill>
              </a:rPr>
              <a:t>28.07.2020</a:t>
            </a:r>
            <a:r>
              <a:rPr lang="de-DE" sz="1400" dirty="0">
                <a:solidFill>
                  <a:schemeClr val="bg1"/>
                </a:solidFill>
              </a:rPr>
              <a:t>)</a:t>
            </a:r>
            <a:endParaRPr lang="de-DE" sz="105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04" y="793306"/>
            <a:ext cx="7264316" cy="565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1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10.08.2020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41071" y="207893"/>
            <a:ext cx="6774079" cy="426431"/>
          </a:xfrm>
          <a:prstGeom prst="rect">
            <a:avLst/>
          </a:prstGeom>
          <a:solidFill>
            <a:srgbClr val="045AA6"/>
          </a:solidFill>
        </p:spPr>
        <p:txBody>
          <a:bodyPr lIns="72000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Anteil der positiven Tests, bundesweit </a:t>
            </a:r>
            <a:r>
              <a:rPr lang="de-DE" sz="1400" dirty="0" smtClean="0">
                <a:solidFill>
                  <a:schemeClr val="bg1"/>
                </a:solidFill>
              </a:rPr>
              <a:t>(Stand 28.07.2020)</a:t>
            </a:r>
            <a:endParaRPr lang="de-DE" sz="1050" dirty="0">
              <a:solidFill>
                <a:schemeClr val="bg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80" y="799213"/>
            <a:ext cx="7270393" cy="565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7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366116"/>
            <a:ext cx="8092592" cy="338554"/>
          </a:xfrm>
        </p:spPr>
        <p:txBody>
          <a:bodyPr/>
          <a:lstStyle/>
          <a:p>
            <a:r>
              <a:rPr lang="de-DE" dirty="0" smtClean="0"/>
              <a:t>Anzahl Labortestungen </a:t>
            </a:r>
            <a:r>
              <a:rPr lang="de-DE" sz="1400" dirty="0" smtClean="0">
                <a:solidFill>
                  <a:srgbClr val="0070C0"/>
                </a:solidFill>
              </a:rPr>
              <a:t>(Datenstand 28.07.2020)</a:t>
            </a:r>
            <a:endParaRPr lang="de-DE" sz="1400" dirty="0">
              <a:solidFill>
                <a:srgbClr val="0070C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10.08.2020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06888" y="6088607"/>
            <a:ext cx="8342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In KW 30 gaben 22 Labore einen Rückstau von insgesamt 2.256 abzuarbeitenden Proben an. 22 Labore nannten Lieferschwierigkeiten für </a:t>
            </a:r>
            <a:r>
              <a:rPr lang="de-DE" sz="1400" dirty="0" smtClean="0"/>
              <a:t>Reagenzien.</a:t>
            </a:r>
            <a:endParaRPr lang="de-DE" sz="1400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906444"/>
              </p:ext>
            </p:extLst>
          </p:nvPr>
        </p:nvGraphicFramePr>
        <p:xfrm>
          <a:off x="45307" y="692239"/>
          <a:ext cx="4574318" cy="53943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1450"/>
                <a:gridCol w="761829"/>
                <a:gridCol w="760272"/>
                <a:gridCol w="765892"/>
                <a:gridCol w="904875"/>
              </a:tblGrid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KW* 2020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Anzahl Testungen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Positiv getestet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Positiven-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rate (%)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Anzahl übermittelnde Labore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Bis einschließlich 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124.716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3.892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3,1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90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127.457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7.582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5,9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114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348.619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23.820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6,8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152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361.515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31.414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8,7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151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408.348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36.885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9,0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154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380.197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30.791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8,1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164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331.902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22.082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6,7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168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363.890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18.083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5,0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178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326.788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12.608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3,9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175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403.875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10.755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2,7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182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 20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432.666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7.233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1,7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183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21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353.467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5.218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1,5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179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 22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405.269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4.310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1,1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178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0007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effectLst/>
                        </a:rPr>
                        <a:t>KW 23</a:t>
                      </a:r>
                      <a:endParaRPr lang="de-DE" sz="1000" dirty="0" smtClean="0">
                        <a:effectLst/>
                        <a:latin typeface="+mn-lt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340.986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3.208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0,9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176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KW</a:t>
                      </a:r>
                      <a:r>
                        <a:rPr lang="de-DE" sz="1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24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326.645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2.816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0,9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172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</a:t>
                      </a:r>
                      <a:r>
                        <a:rPr lang="de-DE" sz="1000" baseline="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 25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387.249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5.307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1,4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174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</a:t>
                      </a:r>
                      <a:r>
                        <a:rPr lang="de-DE" sz="1000" baseline="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 26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466.743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3.673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0,8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179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 27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505.518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3.080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0,6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150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kern="120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KW 28</a:t>
                      </a:r>
                      <a:endParaRPr lang="de-DE" sz="1000" b="1" kern="1200" dirty="0">
                        <a:solidFill>
                          <a:schemeClr val="lt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509.398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2.989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0,6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177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kern="120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KW 29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537.334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3.480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0,6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173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kern="120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KW 30</a:t>
                      </a:r>
                      <a:endParaRPr lang="de-DE" sz="1000" b="1" kern="1200" dirty="0">
                        <a:solidFill>
                          <a:schemeClr val="lt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563.553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4.364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0,8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171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kern="120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Summe</a:t>
                      </a:r>
                      <a:endParaRPr lang="de-DE" sz="1000" b="1" kern="1200" dirty="0">
                        <a:solidFill>
                          <a:schemeClr val="lt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8.006.135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243.590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libri"/>
                          <a:ea typeface="MS Mincho"/>
                          <a:cs typeface="Calibri"/>
                        </a:rPr>
                        <a:t> 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libri"/>
                          <a:ea typeface="MS Mincho"/>
                          <a:cs typeface="Calibri"/>
                        </a:rPr>
                        <a:t> 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255064"/>
              </p:ext>
            </p:extLst>
          </p:nvPr>
        </p:nvGraphicFramePr>
        <p:xfrm>
          <a:off x="4724400" y="692239"/>
          <a:ext cx="4129889" cy="53662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5085"/>
                <a:gridCol w="770865"/>
                <a:gridCol w="876300"/>
                <a:gridCol w="1367639"/>
              </a:tblGrid>
              <a:tr h="858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KW*, für die die Angabe prognostisch erfolgt ist: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Anzahl </a:t>
                      </a:r>
                      <a:r>
                        <a:rPr lang="de-DE" sz="1000" dirty="0" err="1" smtClean="0">
                          <a:effectLst/>
                        </a:rPr>
                        <a:t>übermit-telnde</a:t>
                      </a:r>
                      <a:r>
                        <a:rPr lang="de-DE" sz="1000" dirty="0" smtClean="0">
                          <a:effectLst/>
                        </a:rPr>
                        <a:t> </a:t>
                      </a:r>
                      <a:r>
                        <a:rPr lang="de-DE" sz="1000" dirty="0">
                          <a:effectLst/>
                        </a:rPr>
                        <a:t>Labore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</a:rPr>
                        <a:t>Testkapazität </a:t>
                      </a:r>
                      <a:r>
                        <a:rPr lang="de-DE" sz="1000" dirty="0">
                          <a:effectLst/>
                        </a:rPr>
                        <a:t>pro Tag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Neu ab KW15: wöchentliche Kapazität anhand von Wochenarbeitstagen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28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7.115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93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31.010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111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64.725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113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103.515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116.655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112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123.304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730.156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126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136.064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818.426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141.815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860.494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153.698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964.962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157.150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1.038.223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159.418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1.050.676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143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156.824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1.017.179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161.911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1.083.345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KW24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168.748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1.092.448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KW25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166.445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1.099.355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KW26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169.473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1.112.075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 27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169.501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1.118.354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 28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145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176.898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1.174.960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 29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146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176.046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1.178.008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 30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/>
                          <a:ea typeface="MS Mincho"/>
                          <a:cs typeface="Calibri"/>
                        </a:rPr>
                        <a:t>145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MS Mincho"/>
                          <a:cs typeface="Arial"/>
                        </a:rPr>
                        <a:t>177.687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MS Mincho"/>
                          <a:cs typeface="Arial"/>
                        </a:rPr>
                        <a:t>1.182.599</a:t>
                      </a: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 31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145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180.539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1.203.852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54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:\Wissdaten\RKI_nCoV-Lage\3.Kommunikation\3.7.Lageberichte\2020-08-07\sterbefallzahl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5" y="454157"/>
            <a:ext cx="8249807" cy="464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3590" y="454157"/>
            <a:ext cx="8092592" cy="338554"/>
          </a:xfrm>
        </p:spPr>
        <p:txBody>
          <a:bodyPr/>
          <a:lstStyle/>
          <a:p>
            <a:r>
              <a:rPr lang="de-DE" dirty="0"/>
              <a:t>Wöchentliche Sterbefallzahlen in </a:t>
            </a:r>
            <a:r>
              <a:rPr lang="de-DE" dirty="0" smtClean="0"/>
              <a:t>Deutschland (</a:t>
            </a:r>
            <a:r>
              <a:rPr lang="de-DE" dirty="0" err="1" smtClean="0"/>
              <a:t>destatis</a:t>
            </a:r>
            <a:r>
              <a:rPr lang="de-DE" dirty="0" smtClean="0"/>
              <a:t> 31.07.2020)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10.08.2020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29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236375" y="5104449"/>
            <a:ext cx="8402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Daten bis einschl. KW 27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Phase der zeitweisen Übersterblichkeit scheint beendet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KW26: 16.020 Todesfälle (- 950 zur Vorwoche), ca. 2,6% unter dem Durchschnitt der </a:t>
            </a:r>
            <a:r>
              <a:rPr lang="de-DE" b="1" dirty="0"/>
              <a:t>V</a:t>
            </a:r>
            <a:r>
              <a:rPr lang="de-DE" b="1" dirty="0" smtClean="0"/>
              <a:t>orjahre 2016-19 (Nachmeldungen aber noch möglich)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684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48018" y="354142"/>
            <a:ext cx="8092592" cy="338554"/>
          </a:xfrm>
          <a:noFill/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Vergleich KW29/KW30 pro Bundesland (</a:t>
            </a:r>
            <a:r>
              <a:rPr lang="de-DE" i="1" dirty="0" smtClean="0">
                <a:solidFill>
                  <a:schemeClr val="tx1"/>
                </a:solidFill>
              </a:rPr>
              <a:t>Stand 04.08.2020</a:t>
            </a:r>
            <a:r>
              <a:rPr lang="de-DE" dirty="0" smtClean="0">
                <a:solidFill>
                  <a:schemeClr val="tx1"/>
                </a:solidFill>
              </a:rPr>
              <a:t>)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619511" y="6622713"/>
            <a:ext cx="1860421" cy="195750"/>
          </a:xfrm>
        </p:spPr>
        <p:txBody>
          <a:bodyPr/>
          <a:lstStyle/>
          <a:p>
            <a:r>
              <a:rPr lang="en-US" dirty="0" smtClean="0"/>
              <a:t>12.08.2020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143280"/>
              </p:ext>
            </p:extLst>
          </p:nvPr>
        </p:nvGraphicFramePr>
        <p:xfrm>
          <a:off x="438149" y="1019169"/>
          <a:ext cx="8111642" cy="5069049"/>
        </p:xfrm>
        <a:graphic>
          <a:graphicData uri="http://schemas.openxmlformats.org/drawingml/2006/table">
            <a:tbl>
              <a:tblPr bandRow="1"/>
              <a:tblGrid>
                <a:gridCol w="2390776"/>
                <a:gridCol w="856184"/>
                <a:gridCol w="942506"/>
                <a:gridCol w="941684"/>
                <a:gridCol w="937572"/>
                <a:gridCol w="1021460"/>
                <a:gridCol w="1021460"/>
              </a:tblGrid>
              <a:tr h="26404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Bundesland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Meldewoche </a:t>
                      </a:r>
                      <a:r>
                        <a:rPr lang="de-DE" sz="16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30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Meldewoche </a:t>
                      </a:r>
                      <a:r>
                        <a:rPr lang="de-DE" sz="16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31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Änderung im Vergleich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3608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Anzahl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Inzidenz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Anzahl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Inzidenz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Anzahl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Anteil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Baden-Württemberg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479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4,3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442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4,0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-37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-8%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Bayern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710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5,4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670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5,1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-40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-6%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Berlin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221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5,9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332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8,9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111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+50%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Brandenburg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61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2,4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31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1,2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-30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-49%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Bremen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4,0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35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5,1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+30%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Hamburg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91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4,9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110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6,0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+21%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Hessen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289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4,6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437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7,0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148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+51%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Mecklenburg-Vorpommern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35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2,2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33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2,1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-2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-6%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Niedersachsen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234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2,9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320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4,0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86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+37%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Nordrhein-Westfalen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1465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8,2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1892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10,6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427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+29%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Rheinland-Pfalz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105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2,6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117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2,9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+11%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Saarland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2,3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33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3,3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+43%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Sachsen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0,7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0,7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-1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-3%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Sachsen-Anhalt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36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1,6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40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1,8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+11%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Schleswig-Holstein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65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2,2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151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5,2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86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+132%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Thüringen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1,2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1,4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+16%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Gesamt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/>
                          <a:ea typeface="Cambria"/>
                          <a:cs typeface="Arial"/>
                        </a:rPr>
                        <a:t>3.895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/>
                          <a:ea typeface="Cambria"/>
                          <a:cs typeface="Arial"/>
                        </a:rPr>
                        <a:t>4,7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/>
                          <a:ea typeface="Cambria"/>
                          <a:cs typeface="Arial"/>
                        </a:rPr>
                        <a:t>4.700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/>
                          <a:ea typeface="Cambria"/>
                          <a:cs typeface="Arial"/>
                        </a:rPr>
                        <a:t>5,7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/>
                          <a:ea typeface="Cambria"/>
                          <a:cs typeface="Arial"/>
                        </a:rPr>
                        <a:t>805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/>
                          <a:ea typeface="Cambria"/>
                          <a:cs typeface="Arial"/>
                        </a:rPr>
                        <a:t>+21%</a:t>
                      </a:r>
                      <a:endParaRPr lang="de-DE" sz="14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841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12.08.2020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3" y="481254"/>
            <a:ext cx="7816157" cy="630942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err="1" smtClean="0">
                <a:solidFill>
                  <a:schemeClr val="bg1"/>
                </a:solidFill>
              </a:rPr>
              <a:t>Nowcasting</a:t>
            </a:r>
            <a:r>
              <a:rPr lang="de-DE" sz="2000" dirty="0" smtClean="0">
                <a:solidFill>
                  <a:schemeClr val="bg1"/>
                </a:solidFill>
              </a:rPr>
              <a:t>  - Schätzung der Reproduktionszahl (R) </a:t>
            </a:r>
          </a:p>
          <a:p>
            <a:pPr>
              <a:spcBef>
                <a:spcPts val="600"/>
              </a:spcBef>
            </a:pPr>
            <a:r>
              <a:rPr lang="de-DE" sz="1600" dirty="0" smtClean="0">
                <a:solidFill>
                  <a:schemeClr val="bg1"/>
                </a:solidFill>
              </a:rPr>
              <a:t>(aus dem Bericht an die Bundesländer vom </a:t>
            </a:r>
            <a:r>
              <a:rPr lang="de-DE" sz="1600" i="1" dirty="0" smtClean="0">
                <a:solidFill>
                  <a:schemeClr val="bg1"/>
                </a:solidFill>
              </a:rPr>
              <a:t>11.08.2020</a:t>
            </a:r>
            <a:r>
              <a:rPr lang="de-DE" sz="1600" dirty="0" smtClean="0">
                <a:solidFill>
                  <a:schemeClr val="bg1"/>
                </a:solidFill>
              </a:rPr>
              <a:t>)</a:t>
            </a:r>
            <a:endParaRPr lang="de-DE" sz="1600" dirty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6721"/>
            <a:ext cx="8383485" cy="4635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09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12" y="1120775"/>
            <a:ext cx="7801302" cy="532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12.08.2020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7311" y="103483"/>
            <a:ext cx="6114342" cy="553998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7-Tages-Inzidenz nach Meldedatum Bundesländer </a:t>
            </a:r>
            <a:r>
              <a:rPr lang="de-DE" sz="1600" dirty="0" smtClean="0">
                <a:solidFill>
                  <a:schemeClr val="bg1"/>
                </a:solidFill>
              </a:rPr>
              <a:t>(Datenstand </a:t>
            </a:r>
            <a:r>
              <a:rPr lang="de-DE" sz="1600" dirty="0" smtClean="0">
                <a:solidFill>
                  <a:schemeClr val="bg1"/>
                </a:solidFill>
              </a:rPr>
              <a:t>12.08.2020 </a:t>
            </a:r>
            <a:r>
              <a:rPr lang="de-DE" sz="1600" dirty="0" smtClean="0">
                <a:solidFill>
                  <a:schemeClr val="bg1"/>
                </a:solidFill>
              </a:rPr>
              <a:t>0:00 Uhr)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530828" y="3904323"/>
            <a:ext cx="417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1.</a:t>
            </a:r>
            <a:endParaRPr lang="de-DE" sz="1400" dirty="0"/>
          </a:p>
        </p:txBody>
      </p:sp>
      <p:sp>
        <p:nvSpPr>
          <p:cNvPr id="16" name="Textfeld 15"/>
          <p:cNvSpPr txBox="1"/>
          <p:nvPr/>
        </p:nvSpPr>
        <p:spPr>
          <a:xfrm>
            <a:off x="7530828" y="2681283"/>
            <a:ext cx="417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2</a:t>
            </a:r>
            <a:r>
              <a:rPr lang="de-DE" sz="1400" dirty="0" smtClean="0"/>
              <a:t>.</a:t>
            </a:r>
            <a:endParaRPr lang="de-DE" sz="1400" dirty="0"/>
          </a:p>
        </p:txBody>
      </p:sp>
      <p:sp>
        <p:nvSpPr>
          <p:cNvPr id="19" name="Textfeld 18"/>
          <p:cNvSpPr txBox="1"/>
          <p:nvPr/>
        </p:nvSpPr>
        <p:spPr>
          <a:xfrm>
            <a:off x="7530828" y="1875646"/>
            <a:ext cx="417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3.</a:t>
            </a:r>
            <a:endParaRPr lang="de-DE" sz="1400" dirty="0"/>
          </a:p>
        </p:txBody>
      </p:sp>
      <p:sp>
        <p:nvSpPr>
          <p:cNvPr id="20" name="Textfeld 19"/>
          <p:cNvSpPr txBox="1"/>
          <p:nvPr/>
        </p:nvSpPr>
        <p:spPr>
          <a:xfrm>
            <a:off x="7530828" y="3072853"/>
            <a:ext cx="417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4</a:t>
            </a:r>
            <a:r>
              <a:rPr lang="de-DE" sz="1400" dirty="0" smtClean="0"/>
              <a:t>.</a:t>
            </a:r>
            <a:endParaRPr lang="de-DE" sz="1400" dirty="0"/>
          </a:p>
        </p:txBody>
      </p:sp>
      <p:sp>
        <p:nvSpPr>
          <p:cNvPr id="21" name="Textfeld 20"/>
          <p:cNvSpPr txBox="1"/>
          <p:nvPr/>
        </p:nvSpPr>
        <p:spPr>
          <a:xfrm>
            <a:off x="7530828" y="4212100"/>
            <a:ext cx="417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5.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83975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12.08.2020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66413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Geografische Verteilung in Deutschland: 7-Tage-Inzidenz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468973"/>
              </p:ext>
            </p:extLst>
          </p:nvPr>
        </p:nvGraphicFramePr>
        <p:xfrm>
          <a:off x="236765" y="484709"/>
          <a:ext cx="6784521" cy="115058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301958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5.853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971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&gt;25-50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4566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&gt;50-100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03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100-500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2" y="1756570"/>
            <a:ext cx="6875813" cy="484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39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12.08.2020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>
            <a:spLocks noGrp="1"/>
          </p:cNvSpPr>
          <p:nvPr>
            <p:ph type="title"/>
          </p:nvPr>
        </p:nvSpPr>
        <p:spPr>
          <a:xfrm>
            <a:off x="457200" y="354142"/>
            <a:ext cx="8092592" cy="338554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Wochenvergleich Aktuelle/Vorwoche </a:t>
            </a:r>
            <a:r>
              <a:rPr lang="de-DE" b="0" i="1" dirty="0">
                <a:solidFill>
                  <a:schemeClr val="tx1"/>
                </a:solidFill>
              </a:rPr>
              <a:t>(</a:t>
            </a:r>
            <a:r>
              <a:rPr lang="de-DE" b="0" i="1" dirty="0" smtClean="0">
                <a:solidFill>
                  <a:schemeClr val="tx1"/>
                </a:solidFill>
              </a:rPr>
              <a:t>Stand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b="0" i="1" dirty="0" smtClean="0">
                <a:solidFill>
                  <a:schemeClr val="tx1"/>
                </a:solidFill>
              </a:rPr>
              <a:t>12.08.2020</a:t>
            </a:r>
            <a:r>
              <a:rPr lang="de-DE" b="0" i="1" dirty="0" smtClean="0">
                <a:solidFill>
                  <a:schemeClr val="tx1"/>
                </a:solidFill>
              </a:rPr>
              <a:t>)</a:t>
            </a:r>
            <a:endParaRPr lang="de-DE" b="0" i="1" dirty="0">
              <a:solidFill>
                <a:schemeClr val="tx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92695"/>
            <a:ext cx="8212295" cy="571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49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1" y="423189"/>
            <a:ext cx="8092592" cy="338554"/>
          </a:xfrm>
          <a:noFill/>
        </p:spPr>
        <p:txBody>
          <a:bodyPr/>
          <a:lstStyle/>
          <a:p>
            <a:r>
              <a:rPr lang="de-DE" dirty="0" smtClean="0"/>
              <a:t>Landkreise mit den höchsten Fallzahlen in den letzten 7 Tagen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12.08.2020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5380691" y="984227"/>
            <a:ext cx="2501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7-Tage-Inzidenz (TOP 15)</a:t>
            </a:r>
          </a:p>
        </p:txBody>
      </p:sp>
      <p:sp>
        <p:nvSpPr>
          <p:cNvPr id="10" name="Rechteck 9"/>
          <p:cNvSpPr/>
          <p:nvPr/>
        </p:nvSpPr>
        <p:spPr>
          <a:xfrm>
            <a:off x="235434" y="984227"/>
            <a:ext cx="3585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Fälle in den letzten 7 Tagen (TOP 15)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549860"/>
              </p:ext>
            </p:extLst>
          </p:nvPr>
        </p:nvGraphicFramePr>
        <p:xfrm>
          <a:off x="369555" y="1353554"/>
          <a:ext cx="3876442" cy="3948922"/>
        </p:xfrm>
        <a:graphic>
          <a:graphicData uri="http://schemas.openxmlformats.org/drawingml/2006/table">
            <a:tbl>
              <a:tblPr/>
              <a:tblGrid>
                <a:gridCol w="2461233"/>
                <a:gridCol w="533267"/>
                <a:gridCol w="881942"/>
              </a:tblGrid>
              <a:tr h="28346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LK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Inzidenz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4436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SK Hamburg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436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SK Duisburg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25,7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6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SK München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436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SK Dortmund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6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SK Köln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436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LK Mettmann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21,6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6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SK Essen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436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SK Düsseldorf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6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SK Berlin Mitte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25,6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436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LK Unna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24,3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6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LK Dingolfing-Landau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96,7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436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LK Wesel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6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Region Hannover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436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SK Frankfurt am Main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6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SK Bochum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462690"/>
              </p:ext>
            </p:extLst>
          </p:nvPr>
        </p:nvGraphicFramePr>
        <p:xfrm>
          <a:off x="4663259" y="1360418"/>
          <a:ext cx="4099078" cy="3842422"/>
        </p:xfrm>
        <a:graphic>
          <a:graphicData uri="http://schemas.openxmlformats.org/drawingml/2006/table">
            <a:tbl>
              <a:tblPr/>
              <a:tblGrid>
                <a:gridCol w="2602589"/>
                <a:gridCol w="563894"/>
                <a:gridCol w="932595"/>
              </a:tblGrid>
              <a:tr h="27148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LK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Inzidenz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3403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LK Dingolfing-Landau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96,7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403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SK Ludwigshafen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26,9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3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SK Hagen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26,5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403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SK Duisburg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25,7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422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SK Berlin Mitte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25,6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403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LK Unna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24,3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3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SK Mönchengladbach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22,2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403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SK Herne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21,7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3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LK Mettmann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21,6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403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SK Dortmund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3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SK Offenbach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19,4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403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LK Görlitz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19,2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3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SK Solingen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403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LK Wesel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3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SK Bochum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002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198726" y="697261"/>
            <a:ext cx="878198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u="sng" dirty="0" smtClean="0"/>
              <a:t>Hamburg: Werft </a:t>
            </a:r>
            <a:r>
              <a:rPr lang="de-DE" sz="1200" b="1" u="sng" dirty="0" err="1" smtClean="0"/>
              <a:t>Blohm+Voss</a:t>
            </a:r>
            <a:r>
              <a:rPr lang="de-DE" sz="1200" b="1" u="sng" dirty="0" smtClean="0"/>
              <a:t>: </a:t>
            </a:r>
            <a:r>
              <a:rPr lang="de-DE" sz="1200" b="1" u="sng" dirty="0" smtClean="0">
                <a:solidFill>
                  <a:srgbClr val="FF0000"/>
                </a:solidFill>
              </a:rPr>
              <a:t>Status </a:t>
            </a:r>
            <a:r>
              <a:rPr lang="de-DE" sz="1200" b="1" u="sng" dirty="0" smtClean="0">
                <a:solidFill>
                  <a:srgbClr val="FF0000"/>
                </a:solidFill>
              </a:rPr>
              <a:t>11</a:t>
            </a:r>
            <a:r>
              <a:rPr lang="de-DE" sz="1200" b="1" u="sng" dirty="0" smtClean="0">
                <a:solidFill>
                  <a:srgbClr val="FF0000"/>
                </a:solidFill>
              </a:rPr>
              <a:t>.08.2020 </a:t>
            </a:r>
            <a:r>
              <a:rPr lang="de-DE" sz="1200" b="1" u="sng" dirty="0" smtClean="0">
                <a:solidFill>
                  <a:srgbClr val="FF0000"/>
                </a:solidFill>
              </a:rPr>
              <a:t>(BMG-BMI-LB)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78 Infektionen </a:t>
            </a:r>
            <a:r>
              <a:rPr lang="de-DE" sz="1200" dirty="0" smtClean="0"/>
              <a:t>verteilt auf ca. 12 Subunternehmen (davon </a:t>
            </a:r>
            <a:r>
              <a:rPr lang="de-DE" sz="1200" dirty="0"/>
              <a:t>42 mit Wohnsitz in HH (Stand07.08.20</a:t>
            </a:r>
            <a:r>
              <a:rPr lang="de-DE" sz="1200" dirty="0" smtClean="0"/>
              <a:t>), Arbeit in der Werft ruht bis auf Weiteres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12,4/100.000 </a:t>
            </a:r>
            <a:r>
              <a:rPr lang="de-DE" sz="1200" dirty="0" smtClean="0"/>
              <a:t>7-Tages-Inzidenz, Anstieg </a:t>
            </a:r>
            <a:r>
              <a:rPr lang="de-DE" sz="1200" dirty="0"/>
              <a:t>v.a</a:t>
            </a:r>
            <a:r>
              <a:rPr lang="de-DE" sz="1200" dirty="0" smtClean="0"/>
              <a:t>. aufgrund des Ausbruchs </a:t>
            </a:r>
            <a:r>
              <a:rPr lang="de-DE" sz="1200" dirty="0" err="1" smtClean="0"/>
              <a:t>Blohm+voss</a:t>
            </a:r>
            <a:r>
              <a:rPr lang="de-DE" sz="1200" dirty="0" smtClean="0"/>
              <a:t> sowie Reiserückkehrer (Stand </a:t>
            </a:r>
            <a:r>
              <a:rPr lang="de-DE" sz="1200" dirty="0" smtClean="0"/>
              <a:t>10</a:t>
            </a:r>
            <a:r>
              <a:rPr lang="de-DE" sz="1200" dirty="0" smtClean="0"/>
              <a:t>.08.20)</a:t>
            </a:r>
          </a:p>
          <a:p>
            <a:endParaRPr lang="de-DE" sz="1200" b="1" u="sng" dirty="0" smtClean="0">
              <a:solidFill>
                <a:srgbClr val="FF0000"/>
              </a:solidFill>
            </a:endParaRPr>
          </a:p>
          <a:p>
            <a:r>
              <a:rPr lang="de-DE" sz="1200" b="1" u="sng" dirty="0" smtClean="0"/>
              <a:t>LK </a:t>
            </a:r>
            <a:r>
              <a:rPr lang="de-DE" sz="1200" b="1" u="sng" dirty="0" smtClean="0"/>
              <a:t>Görlitz: Einrichtung für Menschen mit Behinderung: </a:t>
            </a:r>
            <a:r>
              <a:rPr lang="de-DE" sz="1200" b="1" u="sng" dirty="0" smtClean="0">
                <a:solidFill>
                  <a:srgbClr val="FF0000"/>
                </a:solidFill>
              </a:rPr>
              <a:t>Status 08.08.2020 (Landratsamt, Presse)</a:t>
            </a:r>
            <a:endParaRPr lang="de-DE" sz="1200" b="1" u="sng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In einem Wohnheim in Chemnitz wurden 30 Bewohner und 10 MA positiv getestet.  Das Heim steht seit 05.08.2020 unter </a:t>
            </a:r>
            <a:r>
              <a:rPr lang="de-DE" sz="1200" dirty="0" smtClean="0"/>
              <a:t>Quarantäne</a:t>
            </a:r>
          </a:p>
          <a:p>
            <a:endParaRPr lang="de-DE" sz="1200" dirty="0"/>
          </a:p>
          <a:p>
            <a:r>
              <a:rPr lang="de-DE" sz="1200" b="1" u="sng" dirty="0"/>
              <a:t>LK Göppingen: Positive Fälle nach Abi-Feier in </a:t>
            </a:r>
            <a:r>
              <a:rPr lang="de-DE" sz="1200" b="1" u="sng" dirty="0" smtClean="0"/>
              <a:t>Kroatien: </a:t>
            </a:r>
            <a:r>
              <a:rPr lang="de-DE" sz="1200" b="1" u="sng" dirty="0" smtClean="0">
                <a:solidFill>
                  <a:srgbClr val="FF0000"/>
                </a:solidFill>
              </a:rPr>
              <a:t>Status 08.08.2020 (Landratsamt, Presse)</a:t>
            </a:r>
            <a:endParaRPr lang="de-DE" sz="1200" b="1" u="sng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9 Fälle aus dem Raum </a:t>
            </a:r>
            <a:r>
              <a:rPr lang="de-DE" sz="1200" dirty="0" err="1" smtClean="0"/>
              <a:t>Donzdorf</a:t>
            </a:r>
            <a:r>
              <a:rPr lang="de-DE" sz="1200" dirty="0" smtClean="0"/>
              <a:t> nach Abi-Reise nach Kroatien, bundesweit organsiert durch Hamburger Party-Reise-Veranstalter</a:t>
            </a:r>
          </a:p>
          <a:p>
            <a:endParaRPr lang="de-DE" sz="1200" dirty="0" smtClean="0"/>
          </a:p>
          <a:p>
            <a:r>
              <a:rPr lang="de-DE" sz="1200" b="1" u="sng" dirty="0"/>
              <a:t>LK Erlangen-Höchstadt: Geschehen in </a:t>
            </a:r>
            <a:r>
              <a:rPr lang="de-DE" sz="1200" b="1" u="sng" dirty="0" smtClean="0"/>
              <a:t>Zusammenhang </a:t>
            </a:r>
            <a:r>
              <a:rPr lang="de-DE" sz="1200" b="1" u="sng" dirty="0"/>
              <a:t>mit Hochzeit, </a:t>
            </a:r>
            <a:r>
              <a:rPr lang="de-DE" sz="1200" b="1" u="sng" dirty="0" smtClean="0">
                <a:solidFill>
                  <a:srgbClr val="FF0000"/>
                </a:solidFill>
              </a:rPr>
              <a:t>Status 08.08.2020 (Landratsamt, Presse)</a:t>
            </a:r>
            <a:endParaRPr lang="de-DE" sz="1200" b="1" u="sng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Nach Hochzeit wohl im Bremer Raum sind 22 Bewohner des Kreises positiv getestet worden.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dirty="0"/>
          </a:p>
          <a:p>
            <a:r>
              <a:rPr lang="de-DE" sz="1200" b="1" u="sng" dirty="0" smtClean="0"/>
              <a:t>LK Oberallgäu, Behinderteneinrichtung, </a:t>
            </a:r>
            <a:r>
              <a:rPr lang="de-DE" sz="1200" b="1" u="sng" dirty="0">
                <a:solidFill>
                  <a:srgbClr val="FF0000"/>
                </a:solidFill>
              </a:rPr>
              <a:t>Status </a:t>
            </a:r>
            <a:r>
              <a:rPr lang="de-DE" sz="1200" b="1" u="sng" dirty="0" smtClean="0">
                <a:solidFill>
                  <a:srgbClr val="FF0000"/>
                </a:solidFill>
              </a:rPr>
              <a:t>06.08.2020 (Presse, BMG-BMI-LB)</a:t>
            </a:r>
            <a:endParaRPr lang="de-DE" sz="1200" b="1" u="sng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16 Infektionen, Reihentestung von &gt;800 Personen abgeschlossen, Testergebnisse stehen noch aus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dirty="0"/>
          </a:p>
          <a:p>
            <a:r>
              <a:rPr lang="de-DE" sz="1200" b="1" u="sng" dirty="0"/>
              <a:t>Landkreis Dingolfing-Landau (BY)  </a:t>
            </a:r>
            <a:r>
              <a:rPr lang="de-DE" sz="1200" b="1" u="sng" dirty="0">
                <a:solidFill>
                  <a:srgbClr val="FF0000"/>
                </a:solidFill>
              </a:rPr>
              <a:t>Status </a:t>
            </a:r>
            <a:r>
              <a:rPr lang="de-DE" sz="1200" b="1" u="sng" dirty="0" smtClean="0">
                <a:solidFill>
                  <a:srgbClr val="FF0000"/>
                </a:solidFill>
              </a:rPr>
              <a:t>10.08.2020  </a:t>
            </a:r>
            <a:r>
              <a:rPr lang="de-DE" sz="1200" b="1" u="sng" dirty="0">
                <a:solidFill>
                  <a:srgbClr val="FF0000"/>
                </a:solidFill>
              </a:rPr>
              <a:t>(Landratsamt, </a:t>
            </a:r>
            <a:r>
              <a:rPr lang="de-DE" sz="1200" b="1" u="sng" dirty="0" smtClean="0">
                <a:solidFill>
                  <a:srgbClr val="FF0000"/>
                </a:solidFill>
              </a:rPr>
              <a:t>BMG-BMI-LB, Presse</a:t>
            </a:r>
            <a:r>
              <a:rPr lang="de-DE" sz="1200" b="1" u="sng" dirty="0">
                <a:solidFill>
                  <a:srgbClr val="FF000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Insgesamt </a:t>
            </a:r>
            <a:r>
              <a:rPr lang="de-DE" sz="1200" dirty="0" smtClean="0"/>
              <a:t>415 Fälle aus </a:t>
            </a:r>
            <a:r>
              <a:rPr lang="de-DE" sz="1200" dirty="0"/>
              <a:t>den </a:t>
            </a:r>
            <a:r>
              <a:rPr lang="de-DE" sz="1200" dirty="0" err="1"/>
              <a:t>Mamminger</a:t>
            </a:r>
            <a:r>
              <a:rPr lang="de-DE" sz="1200" dirty="0"/>
              <a:t> </a:t>
            </a:r>
            <a:r>
              <a:rPr lang="de-DE" sz="1200" dirty="0" smtClean="0"/>
              <a:t>Betrieben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smtClean="0"/>
              <a:t>Erntebetrieb: 249 Fälle (Stand 5.8.2020)</a:t>
            </a:r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Konservenfabrik  in </a:t>
            </a:r>
            <a:r>
              <a:rPr lang="de-DE" sz="1200" dirty="0" err="1" smtClean="0"/>
              <a:t>Mammingen</a:t>
            </a:r>
            <a:r>
              <a:rPr lang="de-DE" sz="1200" dirty="0" smtClean="0"/>
              <a:t>: </a:t>
            </a:r>
            <a:r>
              <a:rPr lang="de-DE" sz="1200" dirty="0"/>
              <a:t>166 </a:t>
            </a:r>
            <a:r>
              <a:rPr lang="de-DE" sz="1200" dirty="0" smtClean="0"/>
              <a:t>Fälle </a:t>
            </a:r>
            <a:r>
              <a:rPr lang="de-DE" sz="1200" dirty="0"/>
              <a:t>a</a:t>
            </a:r>
            <a:r>
              <a:rPr lang="de-DE" sz="1200" dirty="0" smtClean="0"/>
              <a:t>m Hauptstandort 7 /86 MA am Standort  Simbach/83 MA  </a:t>
            </a:r>
            <a:r>
              <a:rPr lang="de-DE" sz="1200" dirty="0"/>
              <a:t>in </a:t>
            </a:r>
            <a:r>
              <a:rPr lang="de-DE" sz="1200" dirty="0" smtClean="0"/>
              <a:t>Eichendorf: </a:t>
            </a:r>
            <a:r>
              <a:rPr lang="de-DE" sz="1200" dirty="0"/>
              <a:t>keine </a:t>
            </a:r>
            <a:r>
              <a:rPr lang="de-DE" sz="1200" dirty="0" smtClean="0"/>
              <a:t>Fälle (Stand 10.08.2020)</a:t>
            </a:r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Vermutlich via Kontakte zwischen den MA aufgrund von unmittelbarer räumlicher Nähe der beiden </a:t>
            </a:r>
            <a:r>
              <a:rPr lang="de-DE" sz="1200" dirty="0" smtClean="0"/>
              <a:t>Betriebe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smtClean="0"/>
              <a:t>24 </a:t>
            </a:r>
            <a:r>
              <a:rPr lang="de-DE" sz="1200" dirty="0"/>
              <a:t>weitere Betriebe im LK mit insgesamt ca. 4000 MA negativ </a:t>
            </a:r>
            <a:r>
              <a:rPr lang="de-DE" sz="1200" dirty="0" smtClean="0"/>
              <a:t>getestet, Testungen von ca. 7.000 Bürger im LK: 1 positives Testergebnis bei einem Reiserückkehrer</a:t>
            </a:r>
          </a:p>
          <a:p>
            <a:endParaRPr lang="de-DE" sz="1200" dirty="0"/>
          </a:p>
          <a:p>
            <a:r>
              <a:rPr lang="de-DE" sz="1200" b="1" u="sng" dirty="0"/>
              <a:t>SK Offenbach, </a:t>
            </a:r>
            <a:r>
              <a:rPr lang="de-DE" sz="1200" b="1" u="sng" dirty="0">
                <a:solidFill>
                  <a:srgbClr val="FF0000"/>
                </a:solidFill>
              </a:rPr>
              <a:t>Status 06.08.2020 (Presse)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15 Infektionen nach Busreise niederländische Käsefabrik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Stadt </a:t>
            </a:r>
            <a:r>
              <a:rPr lang="de-DE" sz="1200" dirty="0"/>
              <a:t>hat Maßnahmen verschärft, </a:t>
            </a:r>
            <a:r>
              <a:rPr lang="de-DE" sz="1200" dirty="0" smtClean="0"/>
              <a:t>z.B. </a:t>
            </a:r>
            <a:r>
              <a:rPr lang="de-DE" sz="1200" dirty="0"/>
              <a:t>private </a:t>
            </a:r>
            <a:r>
              <a:rPr lang="de-DE" sz="1200" dirty="0" err="1"/>
              <a:t>Menschenansammmlungen</a:t>
            </a:r>
            <a:r>
              <a:rPr lang="de-DE" sz="1200" dirty="0"/>
              <a:t> in der Öffentlichkeit verboten</a:t>
            </a:r>
          </a:p>
          <a:p>
            <a:endParaRPr lang="de-DE" sz="1200" dirty="0" smtClean="0"/>
          </a:p>
          <a:p>
            <a:r>
              <a:rPr lang="de-DE" sz="1200" b="1" u="sng" dirty="0"/>
              <a:t>LK Vechta, </a:t>
            </a:r>
            <a:r>
              <a:rPr lang="de-DE" sz="1200" b="1" u="sng" dirty="0">
                <a:solidFill>
                  <a:srgbClr val="FF0000"/>
                </a:solidFill>
              </a:rPr>
              <a:t>Status 06.08.2020 (Presse)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Viele Fälle in der Stadt </a:t>
            </a:r>
            <a:r>
              <a:rPr lang="de-DE" sz="1200" dirty="0" smtClean="0"/>
              <a:t>Lohne, </a:t>
            </a:r>
            <a:r>
              <a:rPr lang="de-DE" sz="1200" dirty="0"/>
              <a:t>aber keine konkreten Aussagen warum (Wiesenhof Nachwirkung?)</a:t>
            </a:r>
          </a:p>
          <a:p>
            <a:endParaRPr lang="de-DE" sz="1200" b="1" u="sng" dirty="0" smtClean="0"/>
          </a:p>
          <a:p>
            <a:endParaRPr lang="de-DE" sz="1200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12.08.2020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726" y="349420"/>
            <a:ext cx="740523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Aktuelle Ausbrüche</a:t>
            </a:r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40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2476</Words>
  <Application>Microsoft Office PowerPoint</Application>
  <PresentationFormat>Bildschirmpräsentation (4:3)</PresentationFormat>
  <Paragraphs>964</Paragraphs>
  <Slides>29</Slides>
  <Notes>17</Notes>
  <HiddenSlides>13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1" baseType="lpstr">
      <vt:lpstr>Office-Design</vt:lpstr>
      <vt:lpstr>Dokument</vt:lpstr>
      <vt:lpstr>COVID-19:   Lage National, 12.08.2020  Informationen für den Krisenstab</vt:lpstr>
      <vt:lpstr>PowerPoint-Präsentation</vt:lpstr>
      <vt:lpstr>Vergleich KW29/KW30 pro Bundesland (Stand 04.08.2020)</vt:lpstr>
      <vt:lpstr>PowerPoint-Präsentation</vt:lpstr>
      <vt:lpstr>PowerPoint-Präsentation</vt:lpstr>
      <vt:lpstr>PowerPoint-Präsentation</vt:lpstr>
      <vt:lpstr>Wochenvergleich Aktuelle/Vorwoche (Stand 12.08.2020)</vt:lpstr>
      <vt:lpstr>Landkreise mit den höchsten Fallzahlen in den letzten 7 Tagen</vt:lpstr>
      <vt:lpstr>Aktuelle Ausbrüche</vt:lpstr>
      <vt:lpstr>Aktuelle Ausbrüche</vt:lpstr>
      <vt:lpstr>Exemplarisch, zwei weitere Ausbruchs- und Fallhäufungsgeschehen in unterschiedlichen Settings</vt:lpstr>
      <vt:lpstr>Ausbrüche (Stand: 05.08.2020, 0:00Uhr)</vt:lpstr>
      <vt:lpstr>Altersverteilung nach Meldewoche: Gesamtfälle  (Datenstand: 05.08.2020. 00:00)</vt:lpstr>
      <vt:lpstr>PowerPoint-Präsentation</vt:lpstr>
      <vt:lpstr>Übermittelte COVID-19-Fälle nach Expositionsort  (Datenstand: 05.08.2020, 0:00 Uhr)</vt:lpstr>
      <vt:lpstr>Häufigste Expositionsländer im Ausland aus den Meldewochen 28 bis 31, 2020 (Datenstand 04.08.2020)</vt:lpstr>
      <vt:lpstr>Fälle mit Angaben Epidemiologie</vt:lpstr>
      <vt:lpstr>PowerPoint-Präsentation</vt:lpstr>
      <vt:lpstr>Häufigste Expositionsländer der in den Meldewochen 29 und 30 übermittelten COVID-19-Fälle nach Bundesland, Stand 04.08.2020, 0:00 Uhr</vt:lpstr>
      <vt:lpstr>Internationale Expositionsorte (Datenstand 09.08.2020)</vt:lpstr>
      <vt:lpstr>Anteil Kontakt zu bestätigtem Fall, Datenstand 09.08.2020, n=</vt:lpstr>
      <vt:lpstr>Wo hat der direkte Kontakt stattgefunden? (9.8.2020; N= 54.821 Fälle)</vt:lpstr>
      <vt:lpstr>Anzahl angelegter Ausbrüche pro Meldewoche (9.8.2020, n=8.184 Ausbrüche)</vt:lpstr>
      <vt:lpstr>Wo haben die Ausbrüche stattgefunden? (9.8.2020, n= 8.184 Ausbrüche) </vt:lpstr>
      <vt:lpstr>Welche Settings genauer? (N= 8.1.84 Ausbrüche) </vt:lpstr>
      <vt:lpstr>PowerPoint-Präsentation</vt:lpstr>
      <vt:lpstr>PowerPoint-Präsentation</vt:lpstr>
      <vt:lpstr>Anzahl Labortestungen (Datenstand 28.07.2020)</vt:lpstr>
      <vt:lpstr>Wöchentliche Sterbefallzahlen in Deutschland (destatis 31.07.2020)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Goerlitz, Luise</cp:lastModifiedBy>
  <cp:revision>2467</cp:revision>
  <cp:lastPrinted>2020-08-10T06:11:13Z</cp:lastPrinted>
  <dcterms:created xsi:type="dcterms:W3CDTF">2015-11-02T12:29:13Z</dcterms:created>
  <dcterms:modified xsi:type="dcterms:W3CDTF">2020-08-12T08:27:32Z</dcterms:modified>
</cp:coreProperties>
</file>