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69" r:id="rId3"/>
    <p:sldId id="272" r:id="rId4"/>
    <p:sldId id="275" r:id="rId5"/>
    <p:sldId id="274" r:id="rId6"/>
    <p:sldId id="277" r:id="rId7"/>
    <p:sldId id="284" r:id="rId8"/>
    <p:sldId id="278" r:id="rId9"/>
    <p:sldId id="279" r:id="rId10"/>
    <p:sldId id="266" r:id="rId11"/>
    <p:sldId id="280" r:id="rId12"/>
    <p:sldId id="283" r:id="rId13"/>
    <p:sldId id="285" r:id="rId14"/>
    <p:sldId id="288" r:id="rId15"/>
    <p:sldId id="286" r:id="rId16"/>
    <p:sldId id="287" r:id="rId17"/>
    <p:sldId id="282" r:id="rId18"/>
    <p:sldId id="281" r:id="rId19"/>
    <p:sldId id="262" r:id="rId20"/>
    <p:sldId id="273" r:id="rId21"/>
    <p:sldId id="268" r:id="rId22"/>
    <p:sldId id="267" r:id="rId23"/>
    <p:sldId id="27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on Kleist, Max" initials="vKM" lastIdx="1" clrIdx="0"/>
  <p:cmAuthor id="1" name="Oh, Djin-Ye" initials="DYO"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86" autoAdjust="0"/>
    <p:restoredTop sz="82848" autoAdjust="0"/>
  </p:normalViewPr>
  <p:slideViewPr>
    <p:cSldViewPr>
      <p:cViewPr>
        <p:scale>
          <a:sx n="50" d="100"/>
          <a:sy n="50" d="100"/>
        </p:scale>
        <p:origin x="-874" y="-21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DA8C09-3B42-4D01-8000-14E727E051BD}" type="datetimeFigureOut">
              <a:rPr lang="de-DE" smtClean="0"/>
              <a:t>11.08.2020</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CE50EE-9287-4916-AC30-4921521CDA2E}" type="slidenum">
              <a:rPr lang="de-DE" smtClean="0"/>
              <a:t>‹Nr.›</a:t>
            </a:fld>
            <a:endParaRPr lang="de-DE"/>
          </a:p>
        </p:txBody>
      </p:sp>
    </p:spTree>
    <p:extLst>
      <p:ext uri="{BB962C8B-B14F-4D97-AF65-F5344CB8AC3E}">
        <p14:creationId xmlns:p14="http://schemas.microsoft.com/office/powerpoint/2010/main" val="2540602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nejm.org/doi/full/10.1056/NEJMoa2001316"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medrxiv.org/content/10.1101/2020.03.03.20029983v1" TargetMode="External"/><Relationship Id="rId5" Type="http://schemas.openxmlformats.org/officeDocument/2006/relationships/hyperlink" Target="https://europepmc.org/article/ppr/ppr116510" TargetMode="External"/><Relationship Id="rId4" Type="http://schemas.openxmlformats.org/officeDocument/2006/relationships/hyperlink" Target="https://www.nature.com/articles/s41591-020-0869-5"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jamanetwork.com/journals/jama/fullarticle/2762997"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nejm.org/doi/full/10.1056/NEJMp2015897" TargetMode="External"/><Relationship Id="rId5" Type="http://schemas.openxmlformats.org/officeDocument/2006/relationships/hyperlink" Target="https://www.medrxiv.org/content/10.1101/2020.02.11.20021493v2" TargetMode="External"/><Relationship Id="rId4" Type="http://schemas.openxmlformats.org/officeDocument/2006/relationships/hyperlink" Target="https://pubmed.ncbi.nlm.nih.gov/32221519/"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nejm.org/doi/full/10.1056/NEJMoa2001316"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www.medrxiv.org/content/10.1101/2020.03.03.20029983v1" TargetMode="External"/><Relationship Id="rId5" Type="http://schemas.openxmlformats.org/officeDocument/2006/relationships/hyperlink" Target="https://europepmc.org/article/ppr/ppr116510" TargetMode="External"/><Relationship Id="rId4" Type="http://schemas.openxmlformats.org/officeDocument/2006/relationships/hyperlink" Target="https://www.nature.com/articles/s41591-020-0869-5"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sz="1200" b="1" dirty="0" smtClean="0">
                <a:cs typeface="Arial" panose="020B0604020202020204" pitchFamily="34" charset="0"/>
              </a:rPr>
              <a:t>Inkubation</a:t>
            </a:r>
          </a:p>
          <a:p>
            <a:pPr marL="179965" marR="0" indent="-17996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smtClean="0">
                <a:cs typeface="Arial" panose="020B0604020202020204" pitchFamily="34" charset="0"/>
                <a:hlinkClick r:id="rId3"/>
              </a:rPr>
              <a:t>Li et al., NEJM2020 </a:t>
            </a:r>
            <a:r>
              <a:rPr lang="de-DE" sz="1200" dirty="0" smtClean="0">
                <a:cs typeface="Arial" panose="020B0604020202020204" pitchFamily="34" charset="0"/>
              </a:rPr>
              <a:t>(425 </a:t>
            </a:r>
            <a:r>
              <a:rPr lang="de-DE" sz="1200" dirty="0" err="1" smtClean="0">
                <a:cs typeface="Arial" panose="020B0604020202020204" pitchFamily="34" charset="0"/>
              </a:rPr>
              <a:t>cases</a:t>
            </a:r>
            <a:r>
              <a:rPr lang="de-DE" sz="1200" dirty="0" smtClean="0">
                <a:cs typeface="Arial" panose="020B0604020202020204" pitchFamily="34" charset="0"/>
              </a:rPr>
              <a:t>):  </a:t>
            </a:r>
            <a:r>
              <a:rPr lang="de-DE" sz="1200" dirty="0" err="1" smtClean="0">
                <a:cs typeface="Arial" panose="020B0604020202020204" pitchFamily="34" charset="0"/>
              </a:rPr>
              <a:t>Mean</a:t>
            </a:r>
            <a:r>
              <a:rPr lang="de-DE" sz="1200" dirty="0" smtClean="0">
                <a:cs typeface="Arial" panose="020B0604020202020204" pitchFamily="34" charset="0"/>
              </a:rPr>
              <a:t> 5.2d [95% CI 4-7; </a:t>
            </a:r>
            <a:r>
              <a:rPr lang="en-US" sz="1200" dirty="0" smtClean="0">
                <a:cs typeface="Arial" panose="020B0604020202020204" pitchFamily="34" charset="0"/>
              </a:rPr>
              <a:t>95th percentile of the distribution at 12.5 days</a:t>
            </a:r>
            <a:r>
              <a:rPr lang="de-DE" sz="1200" dirty="0" smtClean="0">
                <a:cs typeface="Arial" panose="020B0604020202020204" pitchFamily="34" charset="0"/>
              </a:rPr>
              <a:t>]</a:t>
            </a:r>
          </a:p>
          <a:p>
            <a:pPr marL="179965" indent="-179965">
              <a:buFont typeface="Arial" panose="020B0604020202020204" pitchFamily="34" charset="0"/>
              <a:buChar char="•"/>
            </a:pPr>
            <a:r>
              <a:rPr lang="de-DE" sz="1200" dirty="0" smtClean="0">
                <a:cs typeface="Arial" panose="020B0604020202020204" pitchFamily="34" charset="0"/>
              </a:rPr>
              <a:t>Lauer et al., Ann </a:t>
            </a:r>
            <a:r>
              <a:rPr lang="de-DE" sz="1200" dirty="0" err="1" smtClean="0">
                <a:cs typeface="Arial" panose="020B0604020202020204" pitchFamily="34" charset="0"/>
              </a:rPr>
              <a:t>Int</a:t>
            </a:r>
            <a:r>
              <a:rPr lang="de-DE" sz="1200" dirty="0" smtClean="0">
                <a:cs typeface="Arial" panose="020B0604020202020204" pitchFamily="34" charset="0"/>
              </a:rPr>
              <a:t> Med https://www.ncbi.nlm.nih.gov/pubmed/32150748 (181 </a:t>
            </a:r>
            <a:r>
              <a:rPr lang="de-DE" sz="1200" dirty="0" err="1" smtClean="0">
                <a:cs typeface="Arial" panose="020B0604020202020204" pitchFamily="34" charset="0"/>
              </a:rPr>
              <a:t>patients</a:t>
            </a:r>
            <a:r>
              <a:rPr lang="de-DE" sz="1200" dirty="0" smtClean="0">
                <a:cs typeface="Arial" panose="020B0604020202020204" pitchFamily="34" charset="0"/>
              </a:rPr>
              <a:t>): </a:t>
            </a:r>
            <a:r>
              <a:rPr lang="en-US" sz="1200" dirty="0" smtClean="0">
                <a:cs typeface="Arial" panose="020B0604020202020204" pitchFamily="34" charset="0"/>
              </a:rPr>
              <a:t>Median 5.1 days (95% CI, 4.5 to 5.8 days), 97.5% of those who develop symptoms will do so within 11.5 days (CI, 8.2</a:t>
            </a:r>
            <a:r>
              <a:rPr lang="en-US" sz="1200" baseline="0" dirty="0" smtClean="0">
                <a:cs typeface="Arial" panose="020B0604020202020204" pitchFamily="34" charset="0"/>
              </a:rPr>
              <a:t> </a:t>
            </a:r>
            <a:r>
              <a:rPr lang="en-US" sz="1200" dirty="0" smtClean="0">
                <a:cs typeface="Arial" panose="020B0604020202020204" pitchFamily="34" charset="0"/>
              </a:rPr>
              <a:t>- 15.6 days)</a:t>
            </a:r>
            <a:endParaRPr lang="de-DE" sz="1200" dirty="0" smtClean="0">
              <a:cs typeface="Arial" panose="020B0604020202020204" pitchFamily="34" charset="0"/>
            </a:endParaRPr>
          </a:p>
          <a:p>
            <a:pPr marL="179965" marR="0" indent="-17996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cs typeface="Arial" panose="020B0604020202020204" pitchFamily="34" charset="0"/>
              </a:rPr>
              <a:t>Linton et al.:</a:t>
            </a:r>
            <a:r>
              <a:rPr lang="de-DE" sz="1200" dirty="0" smtClean="0">
                <a:cs typeface="Arial" panose="020B0604020202020204" pitchFamily="34" charset="0"/>
              </a:rPr>
              <a:t> </a:t>
            </a:r>
            <a:r>
              <a:rPr lang="de-DE" sz="1200" dirty="0" err="1" smtClean="0">
                <a:cs typeface="Arial" panose="020B0604020202020204" pitchFamily="34" charset="0"/>
              </a:rPr>
              <a:t>Mean</a:t>
            </a:r>
            <a:r>
              <a:rPr lang="de-DE" sz="1200" dirty="0" smtClean="0">
                <a:cs typeface="Arial" panose="020B0604020202020204" pitchFamily="34" charset="0"/>
              </a:rPr>
              <a:t> 5 </a:t>
            </a:r>
            <a:r>
              <a:rPr lang="de-DE" sz="1200" dirty="0" err="1" smtClean="0">
                <a:cs typeface="Arial" panose="020B0604020202020204" pitchFamily="34" charset="0"/>
              </a:rPr>
              <a:t>days</a:t>
            </a:r>
            <a:r>
              <a:rPr lang="de-DE" sz="1200" dirty="0" smtClean="0">
                <a:cs typeface="Arial" panose="020B0604020202020204" pitchFamily="34" charset="0"/>
              </a:rPr>
              <a:t>, 95% CI 2-14d</a:t>
            </a:r>
            <a:r>
              <a:rPr lang="en-US" sz="1200" dirty="0" smtClean="0">
                <a:cs typeface="Arial" panose="020B0604020202020204" pitchFamily="34" charset="0"/>
              </a:rPr>
              <a:t>. </a:t>
            </a:r>
            <a:r>
              <a:rPr lang="en-US" sz="1200" dirty="0" err="1" smtClean="0">
                <a:cs typeface="Arial" panose="020B0604020202020204" pitchFamily="34" charset="0"/>
              </a:rPr>
              <a:t>JClinMed</a:t>
            </a:r>
            <a:r>
              <a:rPr lang="en-US" sz="1200" dirty="0" smtClean="0">
                <a:cs typeface="Arial" panose="020B0604020202020204" pitchFamily="34" charset="0"/>
              </a:rPr>
              <a:t> Feb 2020 </a:t>
            </a:r>
            <a:r>
              <a:rPr lang="de-DE" sz="1200" dirty="0" smtClean="0">
                <a:cs typeface="Arial" panose="020B0604020202020204" pitchFamily="34" charset="0"/>
              </a:rPr>
              <a:t>https://www.ncbi.nlm.nih.gov/pubmed/32079150 95% </a:t>
            </a:r>
          </a:p>
          <a:p>
            <a:pPr marL="179965" marR="0" indent="-17996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err="1" smtClean="0">
                <a:cs typeface="Arial" panose="020B0604020202020204" pitchFamily="34" charset="0"/>
              </a:rPr>
              <a:t>Outliers</a:t>
            </a:r>
            <a:r>
              <a:rPr lang="de-DE" sz="1200" dirty="0" smtClean="0">
                <a:cs typeface="Arial" panose="020B0604020202020204" pitchFamily="34" charset="0"/>
              </a:rPr>
              <a:t> &gt;14d </a:t>
            </a:r>
            <a:r>
              <a:rPr lang="de-DE" sz="1200" dirty="0" err="1" smtClean="0">
                <a:cs typeface="Arial" panose="020B0604020202020204" pitchFamily="34" charset="0"/>
              </a:rPr>
              <a:t>have</a:t>
            </a:r>
            <a:r>
              <a:rPr lang="de-DE" sz="1200" dirty="0" smtClean="0">
                <a:cs typeface="Arial" panose="020B0604020202020204" pitchFamily="34" charset="0"/>
              </a:rPr>
              <a:t> </a:t>
            </a:r>
            <a:r>
              <a:rPr lang="de-DE" sz="1200" dirty="0" err="1" smtClean="0">
                <a:cs typeface="Arial" panose="020B0604020202020204" pitchFamily="34" charset="0"/>
              </a:rPr>
              <a:t>been</a:t>
            </a:r>
            <a:r>
              <a:rPr lang="de-DE" sz="1200" dirty="0" smtClean="0">
                <a:cs typeface="Arial" panose="020B0604020202020204" pitchFamily="34" charset="0"/>
              </a:rPr>
              <a:t> </a:t>
            </a:r>
            <a:r>
              <a:rPr lang="de-DE" sz="1200" dirty="0" err="1" smtClean="0">
                <a:cs typeface="Arial" panose="020B0604020202020204" pitchFamily="34" charset="0"/>
              </a:rPr>
              <a:t>reported</a:t>
            </a:r>
            <a:endParaRPr lang="de-DE" sz="1200" dirty="0" smtClean="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200" dirty="0" smtClean="0">
              <a:cs typeface="Arial" panose="020B0604020202020204" pitchFamily="34" charset="0"/>
            </a:endParaRPr>
          </a:p>
          <a:p>
            <a:pPr>
              <a:defRPr/>
            </a:pPr>
            <a:r>
              <a:rPr lang="de-DE" sz="1200" b="1" dirty="0" err="1" smtClean="0">
                <a:cs typeface="Arial" panose="020B0604020202020204" pitchFamily="34" charset="0"/>
              </a:rPr>
              <a:t>Infektiosität</a:t>
            </a:r>
            <a:r>
              <a:rPr lang="de-DE" sz="1200" b="1" dirty="0" smtClean="0">
                <a:cs typeface="Arial" panose="020B0604020202020204" pitchFamily="34" charset="0"/>
              </a:rPr>
              <a:t> vor Symptombeginn </a:t>
            </a:r>
          </a:p>
          <a:p>
            <a:pPr>
              <a:defRPr/>
            </a:pPr>
            <a:r>
              <a:rPr lang="de-DE" sz="1200" b="1" dirty="0" smtClean="0">
                <a:cs typeface="Arial" panose="020B0604020202020204" pitchFamily="34" charset="0"/>
              </a:rPr>
              <a:t>Modelliert:</a:t>
            </a:r>
          </a:p>
          <a:p>
            <a:pPr>
              <a:defRPr/>
            </a:pPr>
            <a:r>
              <a:rPr lang="de-DE" sz="1200" dirty="0" smtClean="0">
                <a:cs typeface="Arial" panose="020B0604020202020204" pitchFamily="34" charset="0"/>
              </a:rPr>
              <a:t>Basierend auf </a:t>
            </a:r>
            <a:r>
              <a:rPr lang="de-DE" sz="1200" u="sng" dirty="0" smtClean="0">
                <a:cs typeface="Arial" panose="020B0604020202020204" pitchFamily="34" charset="0"/>
              </a:rPr>
              <a:t>Modellierungen</a:t>
            </a:r>
            <a:r>
              <a:rPr lang="de-DE" sz="1200" dirty="0" smtClean="0">
                <a:cs typeface="Arial" panose="020B0604020202020204" pitchFamily="34" charset="0"/>
              </a:rPr>
              <a:t> wird geschätzt, dass </a:t>
            </a:r>
            <a:r>
              <a:rPr lang="de-DE" sz="1200" dirty="0" err="1" smtClean="0">
                <a:cs typeface="Arial" panose="020B0604020202020204" pitchFamily="34" charset="0"/>
              </a:rPr>
              <a:t>Infektiosität</a:t>
            </a:r>
            <a:r>
              <a:rPr lang="de-DE" sz="1200" dirty="0" smtClean="0">
                <a:cs typeface="Arial" panose="020B0604020202020204" pitchFamily="34" charset="0"/>
              </a:rPr>
              <a:t> </a:t>
            </a:r>
            <a:r>
              <a:rPr lang="de-DE" sz="1200" b="0" dirty="0" smtClean="0">
                <a:cs typeface="Arial" panose="020B0604020202020204" pitchFamily="34" charset="0"/>
              </a:rPr>
              <a:t>ab 2-3 Tage vor Symptombeginn </a:t>
            </a:r>
            <a:r>
              <a:rPr lang="de-DE" sz="1200" dirty="0" smtClean="0">
                <a:cs typeface="Arial" panose="020B0604020202020204" pitchFamily="34" charset="0"/>
              </a:rPr>
              <a:t>besteht:</a:t>
            </a:r>
          </a:p>
          <a:p>
            <a:pPr>
              <a:defRPr/>
            </a:pPr>
            <a:r>
              <a:rPr lang="de-DE" sz="1200" dirty="0" smtClean="0">
                <a:cs typeface="Arial" panose="020B0604020202020204" pitchFamily="34" charset="0"/>
              </a:rPr>
              <a:t>He et al., </a:t>
            </a:r>
            <a:r>
              <a:rPr lang="de-DE" sz="1200" dirty="0" smtClean="0">
                <a:cs typeface="Arial" panose="020B0604020202020204" pitchFamily="34" charset="0"/>
                <a:hlinkClick r:id="rId4"/>
              </a:rPr>
              <a:t>Nature </a:t>
            </a:r>
            <a:r>
              <a:rPr lang="de-DE" sz="1200" dirty="0" err="1" smtClean="0">
                <a:cs typeface="Arial" panose="020B0604020202020204" pitchFamily="34" charset="0"/>
                <a:hlinkClick r:id="rId4"/>
              </a:rPr>
              <a:t>Medicine</a:t>
            </a:r>
            <a:r>
              <a:rPr lang="de-DE" sz="1200" dirty="0" smtClean="0">
                <a:cs typeface="Arial" panose="020B0604020202020204" pitchFamily="34" charset="0"/>
                <a:hlinkClick r:id="rId4"/>
              </a:rPr>
              <a:t> 2020</a:t>
            </a:r>
            <a:r>
              <a:rPr lang="de-DE" sz="1200" dirty="0" smtClean="0">
                <a:cs typeface="Arial" panose="020B0604020202020204" pitchFamily="34" charset="0"/>
              </a:rPr>
              <a:t>. Note </a:t>
            </a:r>
            <a:r>
              <a:rPr lang="de-DE" sz="1200" dirty="0" err="1" smtClean="0">
                <a:cs typeface="Arial" panose="020B0604020202020204" pitchFamily="34" charset="0"/>
              </a:rPr>
              <a:t>that</a:t>
            </a:r>
            <a:r>
              <a:rPr lang="de-DE" sz="1200" dirty="0" smtClean="0">
                <a:cs typeface="Arial" panose="020B0604020202020204" pitchFamily="34" charset="0"/>
              </a:rPr>
              <a:t> Ashcroft et al. </a:t>
            </a:r>
            <a:r>
              <a:rPr lang="de-DE" sz="1200" dirty="0" err="1" smtClean="0">
                <a:cs typeface="Arial" panose="020B0604020202020204" pitchFamily="34" charset="0"/>
              </a:rPr>
              <a:t>published</a:t>
            </a:r>
            <a:r>
              <a:rPr lang="de-DE" sz="1200" baseline="0" dirty="0" smtClean="0">
                <a:cs typeface="Arial" panose="020B0604020202020204" pitchFamily="34" charset="0"/>
              </a:rPr>
              <a:t> a </a:t>
            </a:r>
            <a:r>
              <a:rPr lang="de-DE" sz="1200" baseline="0" dirty="0" err="1" smtClean="0">
                <a:cs typeface="Arial" panose="020B0604020202020204" pitchFamily="34" charset="0"/>
              </a:rPr>
              <a:t>correction</a:t>
            </a:r>
            <a:r>
              <a:rPr lang="de-DE" sz="1200" baseline="0" dirty="0" smtClean="0">
                <a:cs typeface="Arial" panose="020B0604020202020204" pitchFamily="34" charset="0"/>
              </a:rPr>
              <a:t>, </a:t>
            </a:r>
            <a:r>
              <a:rPr lang="de-DE" sz="1200" baseline="0" dirty="0" err="1" smtClean="0">
                <a:cs typeface="Arial" panose="020B0604020202020204" pitchFamily="34" charset="0"/>
              </a:rPr>
              <a:t>implying</a:t>
            </a:r>
            <a:r>
              <a:rPr lang="de-DE" sz="1200" baseline="0" dirty="0" smtClean="0">
                <a:cs typeface="Arial" panose="020B0604020202020204" pitchFamily="34" charset="0"/>
              </a:rPr>
              <a:t> </a:t>
            </a:r>
            <a:r>
              <a:rPr lang="de-DE" sz="1200" baseline="0" dirty="0" err="1" smtClean="0">
                <a:cs typeface="Arial" panose="020B0604020202020204" pitchFamily="34" charset="0"/>
              </a:rPr>
              <a:t>infectivity</a:t>
            </a:r>
            <a:r>
              <a:rPr lang="de-DE" sz="1200" baseline="0" dirty="0" smtClean="0">
                <a:cs typeface="Arial" panose="020B0604020202020204" pitchFamily="34" charset="0"/>
              </a:rPr>
              <a:t> </a:t>
            </a:r>
            <a:r>
              <a:rPr lang="de-DE" sz="1200" baseline="0" dirty="0" err="1" smtClean="0">
                <a:cs typeface="Arial" panose="020B0604020202020204" pitchFamily="34" charset="0"/>
              </a:rPr>
              <a:t>starts</a:t>
            </a:r>
            <a:r>
              <a:rPr lang="de-DE" sz="1200" baseline="0" dirty="0" smtClean="0">
                <a:cs typeface="Arial" panose="020B0604020202020204" pitchFamily="34" charset="0"/>
              </a:rPr>
              <a:t> </a:t>
            </a:r>
            <a:r>
              <a:rPr lang="de-DE" sz="1200" baseline="0" dirty="0" err="1" smtClean="0">
                <a:cs typeface="Arial" panose="020B0604020202020204" pitchFamily="34" charset="0"/>
              </a:rPr>
              <a:t>around</a:t>
            </a:r>
            <a:r>
              <a:rPr lang="de-DE" sz="1200" baseline="0" dirty="0" smtClean="0">
                <a:cs typeface="Arial" panose="020B0604020202020204" pitchFamily="34" charset="0"/>
              </a:rPr>
              <a:t> 5 </a:t>
            </a:r>
            <a:r>
              <a:rPr lang="de-DE" sz="1200" baseline="0" dirty="0" err="1" smtClean="0">
                <a:cs typeface="Arial" panose="020B0604020202020204" pitchFamily="34" charset="0"/>
              </a:rPr>
              <a:t>days</a:t>
            </a:r>
            <a:r>
              <a:rPr lang="de-DE" sz="1200" baseline="0" dirty="0" smtClean="0">
                <a:cs typeface="Arial" panose="020B0604020202020204" pitchFamily="34" charset="0"/>
              </a:rPr>
              <a:t> </a:t>
            </a:r>
            <a:r>
              <a:rPr lang="de-DE" sz="1200" baseline="0" dirty="0" err="1" smtClean="0">
                <a:cs typeface="Arial" panose="020B0604020202020204" pitchFamily="34" charset="0"/>
              </a:rPr>
              <a:t>prior</a:t>
            </a:r>
            <a:r>
              <a:rPr lang="de-DE" sz="1200" baseline="0" dirty="0" smtClean="0">
                <a:cs typeface="Arial" panose="020B0604020202020204" pitchFamily="34" charset="0"/>
              </a:rPr>
              <a:t> </a:t>
            </a:r>
            <a:r>
              <a:rPr lang="de-DE" sz="1200" baseline="0" dirty="0" err="1" smtClean="0">
                <a:cs typeface="Arial" panose="020B0604020202020204" pitchFamily="34" charset="0"/>
              </a:rPr>
              <a:t>to</a:t>
            </a:r>
            <a:r>
              <a:rPr lang="de-DE" sz="1200" baseline="0" dirty="0" smtClean="0">
                <a:cs typeface="Arial" panose="020B0604020202020204" pitchFamily="34" charset="0"/>
              </a:rPr>
              <a:t> </a:t>
            </a:r>
            <a:r>
              <a:rPr lang="de-DE" sz="1200" baseline="0" dirty="0" err="1" smtClean="0">
                <a:cs typeface="Arial" panose="020B0604020202020204" pitchFamily="34" charset="0"/>
              </a:rPr>
              <a:t>symptom</a:t>
            </a:r>
            <a:r>
              <a:rPr lang="de-DE" sz="1200" baseline="0" dirty="0" smtClean="0">
                <a:cs typeface="Arial" panose="020B0604020202020204" pitchFamily="34" charset="0"/>
              </a:rPr>
              <a:t> </a:t>
            </a:r>
            <a:r>
              <a:rPr lang="de-DE" sz="1200" baseline="0" dirty="0" err="1" smtClean="0">
                <a:cs typeface="Arial" panose="020B0604020202020204" pitchFamily="34" charset="0"/>
              </a:rPr>
              <a:t>onset</a:t>
            </a:r>
            <a:endParaRPr lang="de-DE" sz="1200" dirty="0" smtClean="0">
              <a:cs typeface="Arial" panose="020B0604020202020204" pitchFamily="34" charset="0"/>
            </a:endParaRPr>
          </a:p>
          <a:p>
            <a:pPr>
              <a:defRPr/>
            </a:pPr>
            <a:r>
              <a:rPr lang="de-DE" sz="1200" dirty="0" smtClean="0">
                <a:cs typeface="Arial" panose="020B0604020202020204" pitchFamily="34" charset="0"/>
              </a:rPr>
              <a:t>Xia et al., </a:t>
            </a:r>
            <a:r>
              <a:rPr lang="de-DE" sz="1200" dirty="0" err="1" smtClean="0">
                <a:cs typeface="Arial" panose="020B0604020202020204" pitchFamily="34" charset="0"/>
              </a:rPr>
              <a:t>MedRxiv</a:t>
            </a:r>
            <a:r>
              <a:rPr lang="de-DE" sz="1200" dirty="0" smtClean="0">
                <a:cs typeface="Arial" panose="020B0604020202020204" pitchFamily="34" charset="0"/>
              </a:rPr>
              <a:t> 2020. </a:t>
            </a:r>
            <a:r>
              <a:rPr lang="de-DE" sz="1200" dirty="0" smtClean="0">
                <a:cs typeface="Arial" panose="020B0604020202020204" pitchFamily="34" charset="0"/>
                <a:hlinkClick r:id="rId5"/>
              </a:rPr>
              <a:t>https://europepmc.org/article/ppr/ppr116510</a:t>
            </a:r>
            <a:r>
              <a:rPr lang="de-DE" sz="1200" dirty="0" smtClean="0">
                <a:cs typeface="Arial" panose="020B0604020202020204" pitchFamily="34" charset="0"/>
              </a:rPr>
              <a:t>. </a:t>
            </a:r>
          </a:p>
          <a:p>
            <a:pPr>
              <a:defRPr/>
            </a:pPr>
            <a:r>
              <a:rPr lang="de-DE" sz="1200" dirty="0" err="1" smtClean="0">
                <a:cs typeface="Arial" panose="020B0604020202020204" pitchFamily="34" charset="0"/>
              </a:rPr>
              <a:t>Tindale</a:t>
            </a:r>
            <a:r>
              <a:rPr lang="de-DE" sz="1200" dirty="0" smtClean="0">
                <a:cs typeface="Arial" panose="020B0604020202020204" pitchFamily="34" charset="0"/>
              </a:rPr>
              <a:t> et al. </a:t>
            </a:r>
            <a:r>
              <a:rPr lang="de-DE" sz="1200" dirty="0" smtClean="0">
                <a:cs typeface="Arial" panose="020B0604020202020204" pitchFamily="34" charset="0"/>
                <a:hlinkClick r:id="rId6"/>
              </a:rPr>
              <a:t>MedRxiv2020</a:t>
            </a:r>
            <a:r>
              <a:rPr lang="de-DE" sz="1200" dirty="0" smtClean="0">
                <a:cs typeface="Arial" panose="020B0604020202020204" pitchFamily="34" charset="0"/>
              </a:rPr>
              <a:t> </a:t>
            </a:r>
            <a:r>
              <a:rPr lang="de-DE" sz="1200" dirty="0" err="1" smtClean="0">
                <a:cs typeface="Arial" panose="020B0604020202020204" pitchFamily="34" charset="0"/>
              </a:rPr>
              <a:t>range</a:t>
            </a:r>
            <a:r>
              <a:rPr lang="de-DE" sz="1200" dirty="0" smtClean="0">
                <a:cs typeface="Arial" panose="020B0604020202020204" pitchFamily="34" charset="0"/>
              </a:rPr>
              <a:t>: 1-8 </a:t>
            </a:r>
            <a:r>
              <a:rPr lang="de-DE" sz="1200" dirty="0" err="1" smtClean="0">
                <a:cs typeface="Arial" panose="020B0604020202020204" pitchFamily="34" charset="0"/>
              </a:rPr>
              <a:t>days</a:t>
            </a:r>
            <a:endParaRPr lang="de-DE" sz="1200" dirty="0" smtClean="0">
              <a:cs typeface="Arial" panose="020B0604020202020204" pitchFamily="34" charset="0"/>
            </a:endParaRPr>
          </a:p>
          <a:p>
            <a:pPr defTabSz="554290">
              <a:defRPr/>
            </a:pPr>
            <a:r>
              <a:rPr lang="de-DE" sz="1200" b="1" dirty="0" smtClean="0">
                <a:cs typeface="Arial" panose="020B0604020202020204" pitchFamily="34" charset="0"/>
              </a:rPr>
              <a:t>Untersucht:</a:t>
            </a:r>
          </a:p>
          <a:p>
            <a:pPr defTabSz="554290">
              <a:defRPr/>
            </a:pPr>
            <a:r>
              <a:rPr lang="de-DE" sz="1200" dirty="0" smtClean="0">
                <a:cs typeface="Arial" panose="020B0604020202020204" pitchFamily="34" charset="0"/>
              </a:rPr>
              <a:t>Punktprävalenzstudie unter Pflegeheimbewohnern (Durchschnittsalter, 79 ± 10 Jahre) demonstrierte infektiöses Virus bis </a:t>
            </a:r>
            <a:r>
              <a:rPr lang="de-DE" sz="1200" b="1" dirty="0" smtClean="0">
                <a:cs typeface="Arial" panose="020B0604020202020204" pitchFamily="34" charset="0"/>
              </a:rPr>
              <a:t>6 (im Mittel 3-4) Tage vor Symptombeginn</a:t>
            </a:r>
            <a:r>
              <a:rPr lang="de-DE" sz="1200" dirty="0" smtClean="0">
                <a:cs typeface="Arial" panose="020B0604020202020204" pitchFamily="34" charset="0"/>
              </a:rPr>
              <a:t>. Im hohen Lebensalter kann das klinische Bild aber untypisch sein. Daher ist noch nicht klar, ob </a:t>
            </a:r>
            <a:r>
              <a:rPr lang="de-DE" sz="1200" dirty="0" smtClean="0"/>
              <a:t>d</a:t>
            </a:r>
            <a:r>
              <a:rPr lang="de-DE" sz="1200" dirty="0" smtClean="0">
                <a:cs typeface="Arial" panose="020B0604020202020204" pitchFamily="34" charset="0"/>
              </a:rPr>
              <a:t>iese Zeitspanne für andere Altersgruppen auch gilt. Arons et al., NEJM2020.</a:t>
            </a:r>
          </a:p>
          <a:p>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z="1200" b="1" dirty="0" smtClean="0">
                <a:cs typeface="Arial" panose="020B0604020202020204" pitchFamily="34" charset="0"/>
              </a:rPr>
              <a:t>Dauer der </a:t>
            </a:r>
            <a:r>
              <a:rPr lang="de-DE" sz="1200" b="1" dirty="0" err="1" smtClean="0">
                <a:cs typeface="Arial" panose="020B0604020202020204" pitchFamily="34" charset="0"/>
              </a:rPr>
              <a:t>Infektiosität</a:t>
            </a:r>
            <a:r>
              <a:rPr lang="de-DE" sz="1200" b="1" dirty="0" smtClean="0">
                <a:cs typeface="Arial" panose="020B0604020202020204" pitchFamily="34" charset="0"/>
              </a:rPr>
              <a:t> nach Symptombeginn -</a:t>
            </a:r>
            <a:r>
              <a:rPr lang="de-DE" sz="1200" b="1" baseline="0" dirty="0" smtClean="0">
                <a:cs typeface="Arial" panose="020B0604020202020204" pitchFamily="34" charset="0"/>
              </a:rPr>
              <a:t> a</a:t>
            </a:r>
            <a:r>
              <a:rPr lang="de-DE" sz="1200" b="1" dirty="0" smtClean="0">
                <a:cs typeface="Arial" panose="020B0604020202020204" pitchFamily="34" charset="0"/>
              </a:rPr>
              <a:t>bhängig von Krankheitsschwere</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b="1" dirty="0" smtClean="0">
                <a:cs typeface="Arial" panose="020B0604020202020204" pitchFamily="34" charset="0"/>
              </a:rPr>
              <a:t>Mild-moderat:</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b="0" dirty="0" smtClean="0">
                <a:cs typeface="Arial" panose="020B0604020202020204" pitchFamily="34" charset="0"/>
              </a:rPr>
              <a:t>Wölfel</a:t>
            </a:r>
            <a:r>
              <a:rPr lang="de-DE" sz="1200" b="0" baseline="0" dirty="0" smtClean="0">
                <a:cs typeface="Arial" panose="020B0604020202020204" pitchFamily="34" charset="0"/>
              </a:rPr>
              <a:t> et al.: median 6d, </a:t>
            </a:r>
            <a:r>
              <a:rPr lang="de-DE" sz="1200" b="0" baseline="0" dirty="0" err="1" smtClean="0">
                <a:cs typeface="Arial" panose="020B0604020202020204" pitchFamily="34" charset="0"/>
              </a:rPr>
              <a:t>mean</a:t>
            </a:r>
            <a:r>
              <a:rPr lang="de-DE" sz="1200" b="0" baseline="0" dirty="0" smtClean="0">
                <a:cs typeface="Arial" panose="020B0604020202020204" pitchFamily="34" charset="0"/>
              </a:rPr>
              <a:t> 7d, max. 8d</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b="0" baseline="0" dirty="0" smtClean="0">
                <a:cs typeface="Arial" panose="020B0604020202020204" pitchFamily="34" charset="0"/>
              </a:rPr>
              <a:t>Cross-</a:t>
            </a:r>
            <a:r>
              <a:rPr lang="de-DE" sz="1200" b="0" baseline="0" dirty="0" err="1" smtClean="0">
                <a:cs typeface="Arial" panose="020B0604020202020204" pitchFamily="34" charset="0"/>
              </a:rPr>
              <a:t>sectional</a:t>
            </a:r>
            <a:r>
              <a:rPr lang="de-DE" sz="1200" b="0" baseline="0" dirty="0" smtClean="0">
                <a:cs typeface="Arial" panose="020B0604020202020204" pitchFamily="34" charset="0"/>
              </a:rPr>
              <a:t> (= </a:t>
            </a:r>
            <a:r>
              <a:rPr lang="de-DE" sz="1200" b="0" baseline="0" dirty="0" err="1" smtClean="0">
                <a:cs typeface="Arial" panose="020B0604020202020204" pitchFamily="34" charset="0"/>
              </a:rPr>
              <a:t>low</a:t>
            </a:r>
            <a:r>
              <a:rPr lang="de-DE" sz="1200" b="0" baseline="0" dirty="0" smtClean="0">
                <a:cs typeface="Arial" panose="020B0604020202020204" pitchFamily="34" charset="0"/>
              </a:rPr>
              <a:t> </a:t>
            </a:r>
            <a:r>
              <a:rPr lang="de-DE" sz="1200" b="0" baseline="0" dirty="0" err="1" smtClean="0">
                <a:cs typeface="Arial" panose="020B0604020202020204" pitchFamily="34" charset="0"/>
              </a:rPr>
              <a:t>estimate</a:t>
            </a:r>
            <a:r>
              <a:rPr lang="de-DE" sz="1200" b="0" baseline="0" dirty="0" smtClean="0">
                <a:cs typeface="Arial" panose="020B0604020202020204" pitchFamily="34" charset="0"/>
              </a:rPr>
              <a:t>): </a:t>
            </a:r>
            <a:r>
              <a:rPr lang="de-DE" sz="1200" b="0" baseline="0" dirty="0" err="1" smtClean="0">
                <a:cs typeface="Arial" panose="020B0604020202020204" pitchFamily="34" charset="0"/>
              </a:rPr>
              <a:t>Kujawski</a:t>
            </a:r>
            <a:r>
              <a:rPr lang="de-DE" sz="1200" b="0" baseline="0" dirty="0" smtClean="0">
                <a:cs typeface="Arial" panose="020B0604020202020204" pitchFamily="34" charset="0"/>
              </a:rPr>
              <a:t> et al., </a:t>
            </a:r>
            <a:r>
              <a:rPr lang="de-DE" sz="1200" b="0" baseline="0" dirty="0" err="1" smtClean="0">
                <a:cs typeface="Arial" panose="020B0604020202020204" pitchFamily="34" charset="0"/>
              </a:rPr>
              <a:t>mean</a:t>
            </a:r>
            <a:r>
              <a:rPr lang="de-DE" sz="1200" b="0" baseline="0" dirty="0" smtClean="0">
                <a:cs typeface="Arial" panose="020B0604020202020204" pitchFamily="34" charset="0"/>
              </a:rPr>
              <a:t> 4.4.d; Arons et al., </a:t>
            </a:r>
            <a:r>
              <a:rPr lang="de-DE" sz="1200" b="0" baseline="0" dirty="0" err="1" smtClean="0">
                <a:cs typeface="Arial" panose="020B0604020202020204" pitchFamily="34" charset="0"/>
              </a:rPr>
              <a:t>mean</a:t>
            </a:r>
            <a:r>
              <a:rPr lang="de-DE" sz="1200" b="0" baseline="0" dirty="0" smtClean="0">
                <a:cs typeface="Arial" panose="020B0604020202020204" pitchFamily="34" charset="0"/>
              </a:rPr>
              <a:t> 4 d, </a:t>
            </a:r>
            <a:r>
              <a:rPr lang="de-DE" sz="1200" b="1" baseline="0" dirty="0" err="1" smtClean="0">
                <a:cs typeface="Arial" panose="020B0604020202020204" pitchFamily="34" charset="0"/>
              </a:rPr>
              <a:t>max</a:t>
            </a:r>
            <a:r>
              <a:rPr lang="de-DE" sz="1200" b="1" baseline="0" dirty="0" smtClean="0">
                <a:cs typeface="Arial" panose="020B0604020202020204" pitchFamily="34" charset="0"/>
              </a:rPr>
              <a:t> 9 -14 d</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b="1" baseline="0" dirty="0" err="1" smtClean="0">
                <a:cs typeface="Arial" panose="020B0604020202020204" pitchFamily="34" charset="0"/>
              </a:rPr>
              <a:t>Severe</a:t>
            </a:r>
            <a:r>
              <a:rPr lang="de-DE" sz="1200" b="1" baseline="0" dirty="0" smtClean="0">
                <a:cs typeface="Arial" panose="020B0604020202020204" pitchFamily="34" charset="0"/>
              </a:rPr>
              <a:t> (ICU oder Intermediate care):</a:t>
            </a:r>
          </a:p>
          <a:p>
            <a:r>
              <a:rPr lang="de-DE" dirty="0" err="1" smtClean="0"/>
              <a:t>VanKampen</a:t>
            </a:r>
            <a:r>
              <a:rPr lang="de-DE" dirty="0" smtClean="0"/>
              <a:t> et al., </a:t>
            </a:r>
            <a:r>
              <a:rPr lang="en-US" dirty="0" smtClean="0">
                <a:latin typeface="Arial" panose="020B0604020202020204" pitchFamily="34" charset="0"/>
                <a:cs typeface="Arial" panose="020B0604020202020204" pitchFamily="34" charset="0"/>
              </a:rPr>
              <a:t>Median 8 days [IQR 5 – 11d; range 0 - 20 d] </a:t>
            </a:r>
            <a:endParaRPr lang="de-DE" dirty="0" smtClean="0"/>
          </a:p>
        </p:txBody>
      </p:sp>
      <p:sp>
        <p:nvSpPr>
          <p:cNvPr id="4" name="Foliennummernplatzhalter 3"/>
          <p:cNvSpPr>
            <a:spLocks noGrp="1"/>
          </p:cNvSpPr>
          <p:nvPr>
            <p:ph type="sldNum" sz="quarter" idx="10"/>
          </p:nvPr>
        </p:nvSpPr>
        <p:spPr/>
        <p:txBody>
          <a:bodyPr/>
          <a:lstStyle/>
          <a:p>
            <a:fld id="{E0CE50EE-9287-4916-AC30-4921521CDA2E}" type="slidenum">
              <a:rPr lang="de-DE" smtClean="0"/>
              <a:t>3</a:t>
            </a:fld>
            <a:endParaRPr lang="de-DE"/>
          </a:p>
        </p:txBody>
      </p:sp>
    </p:spTree>
    <p:extLst>
      <p:ext uri="{BB962C8B-B14F-4D97-AF65-F5344CB8AC3E}">
        <p14:creationId xmlns:p14="http://schemas.microsoft.com/office/powerpoint/2010/main" val="3755223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r>
              <a:rPr lang="de-DE" sz="1200" baseline="0" dirty="0" smtClean="0">
                <a:latin typeface="Arial" panose="020B0604020202020204" pitchFamily="34" charset="0"/>
                <a:cs typeface="Arial" panose="020B0604020202020204" pitchFamily="34" charset="0"/>
              </a:rPr>
              <a:t>Diese Darstellung zeigt das Restrisiko unterschiedlicher Teststrategien (hier unter der Annahme, dass die Infektion am Einreisetag erfolgt).</a:t>
            </a:r>
          </a:p>
          <a:p>
            <a:pPr algn="just"/>
            <a:r>
              <a:rPr lang="de-DE" sz="1200" dirty="0" smtClean="0">
                <a:latin typeface="Arial" panose="020B0604020202020204" pitchFamily="34" charset="0"/>
                <a:cs typeface="Arial" panose="020B0604020202020204" pitchFamily="34" charset="0"/>
              </a:rPr>
              <a:t>Sie basiert auf einer Modellierung, die folgendes voraussetzt:</a:t>
            </a:r>
          </a:p>
          <a:p>
            <a:pPr marL="171450" indent="-171450" algn="just">
              <a:buFont typeface="Arial" panose="020B0604020202020204" pitchFamily="34" charset="0"/>
              <a:buChar char="•"/>
            </a:pPr>
            <a:r>
              <a:rPr lang="de-DE" sz="1200" dirty="0" smtClean="0">
                <a:latin typeface="Arial" panose="020B0604020202020204" pitchFamily="34" charset="0"/>
                <a:cs typeface="Arial" panose="020B0604020202020204" pitchFamily="34" charset="0"/>
              </a:rPr>
              <a:t>Erster Test bei Einreise</a:t>
            </a:r>
          </a:p>
          <a:p>
            <a:pPr marL="171450" indent="-171450" algn="just">
              <a:buFont typeface="Arial" panose="020B0604020202020204" pitchFamily="34" charset="0"/>
              <a:buChar char="•"/>
            </a:pPr>
            <a:r>
              <a:rPr lang="de-DE" sz="1200" dirty="0" smtClean="0">
                <a:latin typeface="Arial" panose="020B0604020202020204" pitchFamily="34" charset="0"/>
                <a:cs typeface="Arial" panose="020B0604020202020204" pitchFamily="34" charset="0"/>
              </a:rPr>
              <a:t>PCR Sensitivität 70%, PCR-Spezifität 99,5%; </a:t>
            </a:r>
          </a:p>
          <a:p>
            <a:pPr marL="171450" indent="-171450" algn="just">
              <a:buFont typeface="Arial" panose="020B0604020202020204" pitchFamily="34" charset="0"/>
              <a:buChar char="•"/>
            </a:pPr>
            <a:r>
              <a:rPr lang="de-DE" sz="1200" dirty="0" smtClean="0">
                <a:latin typeface="Arial" panose="020B0604020202020204" pitchFamily="34" charset="0"/>
                <a:cs typeface="Arial" panose="020B0604020202020204" pitchFamily="34" charset="0"/>
              </a:rPr>
              <a:t>20% Asymptomatische</a:t>
            </a:r>
          </a:p>
          <a:p>
            <a:pPr marL="171450" indent="-171450" algn="just">
              <a:buFont typeface="Arial" panose="020B0604020202020204" pitchFamily="34" charset="0"/>
              <a:buChar char="•"/>
            </a:pPr>
            <a:r>
              <a:rPr lang="de-DE" sz="1200" dirty="0" smtClean="0">
                <a:latin typeface="Arial" panose="020B0604020202020204" pitchFamily="34" charset="0"/>
                <a:cs typeface="Arial" panose="020B0604020202020204" pitchFamily="34" charset="0"/>
              </a:rPr>
              <a:t>Inkubation (</a:t>
            </a:r>
            <a:r>
              <a:rPr lang="de-DE" sz="1200" dirty="0" err="1" smtClean="0">
                <a:latin typeface="Arial" panose="020B0604020202020204" pitchFamily="34" charset="0"/>
                <a:cs typeface="Arial" panose="020B0604020202020204" pitchFamily="34" charset="0"/>
              </a:rPr>
              <a:t>mean</a:t>
            </a:r>
            <a:r>
              <a:rPr lang="de-DE" sz="1200" dirty="0" smtClean="0">
                <a:latin typeface="Arial" panose="020B0604020202020204" pitchFamily="34" charset="0"/>
                <a:cs typeface="Arial" panose="020B0604020202020204" pitchFamily="34" charset="0"/>
              </a:rPr>
              <a:t>) 5 d [= Latenz 2,5d + </a:t>
            </a:r>
            <a:r>
              <a:rPr lang="de-DE" sz="1200" dirty="0" err="1" smtClean="0">
                <a:latin typeface="Arial" panose="020B0604020202020204" pitchFamily="34" charset="0"/>
                <a:cs typeface="Arial" panose="020B0604020202020204" pitchFamily="34" charset="0"/>
              </a:rPr>
              <a:t>presymptomatic</a:t>
            </a:r>
            <a:r>
              <a:rPr lang="de-DE" sz="1200" dirty="0" smtClean="0">
                <a:latin typeface="Arial" panose="020B0604020202020204" pitchFamily="34" charset="0"/>
                <a:cs typeface="Arial" panose="020B0604020202020204" pitchFamily="34" charset="0"/>
              </a:rPr>
              <a:t> </a:t>
            </a:r>
            <a:r>
              <a:rPr lang="de-DE" sz="1200" dirty="0" err="1" smtClean="0">
                <a:latin typeface="Arial" panose="020B0604020202020204" pitchFamily="34" charset="0"/>
                <a:cs typeface="Arial" panose="020B0604020202020204" pitchFamily="34" charset="0"/>
              </a:rPr>
              <a:t>phase</a:t>
            </a:r>
            <a:r>
              <a:rPr lang="de-DE" sz="1200" dirty="0" smtClean="0">
                <a:latin typeface="Arial" panose="020B0604020202020204" pitchFamily="34" charset="0"/>
                <a:cs typeface="Arial" panose="020B0604020202020204" pitchFamily="34" charset="0"/>
              </a:rPr>
              <a:t> 2,5d] </a:t>
            </a:r>
          </a:p>
          <a:p>
            <a:pPr marL="171450" indent="-171450" algn="just">
              <a:buFont typeface="Arial" panose="020B0604020202020204" pitchFamily="34" charset="0"/>
              <a:buChar char="•"/>
            </a:pPr>
            <a:r>
              <a:rPr lang="de-DE" sz="1200" dirty="0" err="1" smtClean="0">
                <a:latin typeface="Arial" panose="020B0604020202020204" pitchFamily="34" charset="0"/>
                <a:cs typeface="Arial" panose="020B0604020202020204" pitchFamily="34" charset="0"/>
              </a:rPr>
              <a:t>Infectivity</a:t>
            </a:r>
            <a:r>
              <a:rPr lang="de-DE" sz="1200" dirty="0" smtClean="0">
                <a:latin typeface="Arial" panose="020B0604020202020204" pitchFamily="34" charset="0"/>
                <a:cs typeface="Arial" panose="020B0604020202020204" pitchFamily="34" charset="0"/>
              </a:rPr>
              <a:t> (</a:t>
            </a:r>
            <a:r>
              <a:rPr lang="de-DE" sz="1200" dirty="0" err="1" smtClean="0">
                <a:latin typeface="Arial" panose="020B0604020202020204" pitchFamily="34" charset="0"/>
                <a:cs typeface="Arial" panose="020B0604020202020204" pitchFamily="34" charset="0"/>
              </a:rPr>
              <a:t>mean</a:t>
            </a:r>
            <a:r>
              <a:rPr lang="de-DE" sz="1200" dirty="0" smtClean="0">
                <a:latin typeface="Arial" panose="020B0604020202020204" pitchFamily="34" charset="0"/>
                <a:cs typeface="Arial" panose="020B0604020202020204" pitchFamily="34" charset="0"/>
              </a:rPr>
              <a:t>) 7d </a:t>
            </a:r>
            <a:r>
              <a:rPr lang="de-DE" sz="1200" dirty="0" err="1" smtClean="0">
                <a:latin typeface="Arial" panose="020B0604020202020204" pitchFamily="34" charset="0"/>
                <a:cs typeface="Arial" panose="020B0604020202020204" pitchFamily="34" charset="0"/>
              </a:rPr>
              <a:t>post</a:t>
            </a:r>
            <a:r>
              <a:rPr lang="de-DE" sz="1200" dirty="0" smtClean="0">
                <a:latin typeface="Arial" panose="020B0604020202020204" pitchFamily="34" charset="0"/>
                <a:cs typeface="Arial" panose="020B0604020202020204" pitchFamily="34" charset="0"/>
              </a:rPr>
              <a:t> </a:t>
            </a:r>
            <a:r>
              <a:rPr lang="de-DE" sz="1200" dirty="0" err="1" smtClean="0">
                <a:latin typeface="Arial" panose="020B0604020202020204" pitchFamily="34" charset="0"/>
                <a:cs typeface="Arial" panose="020B0604020202020204" pitchFamily="34" charset="0"/>
              </a:rPr>
              <a:t>symptom</a:t>
            </a:r>
            <a:r>
              <a:rPr lang="de-DE" sz="1200" dirty="0" smtClean="0">
                <a:latin typeface="Arial" panose="020B0604020202020204" pitchFamily="34" charset="0"/>
                <a:cs typeface="Arial" panose="020B0604020202020204" pitchFamily="34" charset="0"/>
              </a:rPr>
              <a:t> </a:t>
            </a:r>
            <a:r>
              <a:rPr lang="de-DE" sz="1200" dirty="0" err="1" smtClean="0">
                <a:latin typeface="Arial" panose="020B0604020202020204" pitchFamily="34" charset="0"/>
                <a:cs typeface="Arial" panose="020B0604020202020204" pitchFamily="34" charset="0"/>
              </a:rPr>
              <a:t>onset</a:t>
            </a:r>
            <a:endParaRPr lang="de-DE" sz="1200" dirty="0" smtClean="0">
              <a:latin typeface="Arial" panose="020B0604020202020204" pitchFamily="34" charset="0"/>
              <a:cs typeface="Arial" panose="020B0604020202020204" pitchFamily="34" charset="0"/>
            </a:endParaRP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smtClean="0">
                <a:latin typeface="Arial" panose="020B0604020202020204" pitchFamily="34" charset="0"/>
                <a:cs typeface="Arial" panose="020B0604020202020204" pitchFamily="34" charset="0"/>
              </a:rPr>
              <a:t>PCR+</a:t>
            </a:r>
            <a:r>
              <a:rPr lang="de-DE" sz="1200" baseline="0" dirty="0" smtClean="0">
                <a:latin typeface="Arial" panose="020B0604020202020204" pitchFamily="34" charset="0"/>
                <a:cs typeface="Arial" panose="020B0604020202020204" pitchFamily="34" charset="0"/>
              </a:rPr>
              <a:t> (</a:t>
            </a:r>
            <a:r>
              <a:rPr lang="de-DE" sz="1200" baseline="0" dirty="0" err="1" smtClean="0">
                <a:latin typeface="Arial" panose="020B0604020202020204" pitchFamily="34" charset="0"/>
                <a:cs typeface="Arial" panose="020B0604020202020204" pitchFamily="34" charset="0"/>
              </a:rPr>
              <a:t>mean</a:t>
            </a:r>
            <a:r>
              <a:rPr lang="de-DE" sz="1200" baseline="0" dirty="0" smtClean="0">
                <a:latin typeface="Arial" panose="020B0604020202020204" pitchFamily="34" charset="0"/>
                <a:cs typeface="Arial" panose="020B0604020202020204" pitchFamily="34" charset="0"/>
              </a:rPr>
              <a:t>) 20d </a:t>
            </a:r>
            <a:r>
              <a:rPr lang="de-DE" sz="1200" dirty="0" err="1" smtClean="0">
                <a:latin typeface="Arial" panose="020B0604020202020204" pitchFamily="34" charset="0"/>
                <a:cs typeface="Arial" panose="020B0604020202020204" pitchFamily="34" charset="0"/>
              </a:rPr>
              <a:t>post</a:t>
            </a:r>
            <a:r>
              <a:rPr lang="de-DE" sz="1200" dirty="0" smtClean="0">
                <a:latin typeface="Arial" panose="020B0604020202020204" pitchFamily="34" charset="0"/>
                <a:cs typeface="Arial" panose="020B0604020202020204" pitchFamily="34" charset="0"/>
              </a:rPr>
              <a:t> </a:t>
            </a:r>
            <a:r>
              <a:rPr lang="de-DE" sz="1200" dirty="0" err="1" smtClean="0">
                <a:latin typeface="Arial" panose="020B0604020202020204" pitchFamily="34" charset="0"/>
                <a:cs typeface="Arial" panose="020B0604020202020204" pitchFamily="34" charset="0"/>
              </a:rPr>
              <a:t>symptom</a:t>
            </a:r>
            <a:r>
              <a:rPr lang="de-DE" sz="1200" dirty="0" smtClean="0">
                <a:latin typeface="Arial" panose="020B0604020202020204" pitchFamily="34" charset="0"/>
                <a:cs typeface="Arial" panose="020B0604020202020204" pitchFamily="34" charset="0"/>
              </a:rPr>
              <a:t> </a:t>
            </a:r>
            <a:r>
              <a:rPr lang="de-DE" sz="1200" dirty="0" err="1" smtClean="0">
                <a:latin typeface="Arial" panose="020B0604020202020204" pitchFamily="34" charset="0"/>
                <a:cs typeface="Arial" panose="020B0604020202020204" pitchFamily="34" charset="0"/>
              </a:rPr>
              <a:t>onset</a:t>
            </a:r>
            <a:endParaRPr lang="de-DE" sz="1200" dirty="0">
              <a:latin typeface="+mn-lt"/>
              <a:cs typeface="+mn-cs"/>
            </a:endParaRP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smtClean="0">
                <a:latin typeface="Arial" panose="020B0604020202020204" pitchFamily="34" charset="0"/>
                <a:cs typeface="Arial" panose="020B0604020202020204" pitchFamily="34" charset="0"/>
              </a:rPr>
              <a:t>symptomatische Personen melden ihre Symptome und werden isoliert (unterziehen sich also keinen weiteren Testungen).</a:t>
            </a:r>
          </a:p>
          <a:p>
            <a:pPr marL="0" marR="0" indent="0" algn="just" defTabSz="914400" rtl="0" eaLnBrk="1" fontAlgn="auto" latinLnBrk="0" hangingPunct="1">
              <a:lnSpc>
                <a:spcPct val="100000"/>
              </a:lnSpc>
              <a:spcBef>
                <a:spcPts val="0"/>
              </a:spcBef>
              <a:spcAft>
                <a:spcPts val="0"/>
              </a:spcAft>
              <a:buClrTx/>
              <a:buSzTx/>
              <a:buFontTx/>
              <a:buNone/>
              <a:tabLst/>
              <a:defRPr/>
            </a:pPr>
            <a:endParaRPr lang="de-DE" sz="1200" dirty="0">
              <a:latin typeface="+mn-lt"/>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de-DE" sz="1200" b="1" baseline="0" dirty="0" smtClean="0">
                <a:latin typeface="+mn-lt"/>
                <a:cs typeface="+mn-cs"/>
              </a:rPr>
              <a:t>Kurvenverläufe </a:t>
            </a:r>
            <a:r>
              <a:rPr lang="de-DE" sz="1200" b="1" dirty="0" smtClean="0">
                <a:latin typeface="+mn-lt"/>
                <a:cs typeface="+mn-cs"/>
              </a:rPr>
              <a:t>variieren je</a:t>
            </a:r>
            <a:r>
              <a:rPr lang="de-DE" sz="1200" b="1" baseline="0" dirty="0" smtClean="0">
                <a:latin typeface="+mn-lt"/>
                <a:cs typeface="+mn-cs"/>
              </a:rPr>
              <a:t> nachdem</a:t>
            </a:r>
            <a:r>
              <a:rPr lang="de-DE" sz="1200" b="1" dirty="0" smtClean="0">
                <a:latin typeface="+mn-lt"/>
                <a:cs typeface="+mn-cs"/>
              </a:rPr>
              <a:t>,</a:t>
            </a:r>
            <a:r>
              <a:rPr lang="de-DE" sz="1200" b="1" baseline="0" dirty="0" smtClean="0">
                <a:latin typeface="+mn-lt"/>
                <a:cs typeface="+mn-cs"/>
              </a:rPr>
              <a:t> wann Exposition/Infektion erfolgt sind (am Einreisetag </a:t>
            </a:r>
            <a:r>
              <a:rPr lang="de-DE" sz="1200" b="1" baseline="0" dirty="0" err="1" smtClean="0">
                <a:latin typeface="+mn-lt"/>
                <a:cs typeface="+mn-cs"/>
              </a:rPr>
              <a:t>vs</a:t>
            </a:r>
            <a:r>
              <a:rPr lang="de-DE" sz="1200" b="1" baseline="0" dirty="0" smtClean="0">
                <a:latin typeface="+mn-lt"/>
                <a:cs typeface="+mn-cs"/>
              </a:rPr>
              <a:t> in den Tagen davor). Details in den nächsten </a:t>
            </a:r>
            <a:r>
              <a:rPr lang="de-DE" sz="1200" b="1" baseline="0" dirty="0" err="1" smtClean="0">
                <a:latin typeface="+mn-lt"/>
                <a:cs typeface="+mn-cs"/>
              </a:rPr>
              <a:t>slides</a:t>
            </a:r>
            <a:r>
              <a:rPr lang="de-DE" sz="1200" b="1" baseline="0" dirty="0" smtClean="0">
                <a:latin typeface="+mn-lt"/>
                <a:cs typeface="+mn-cs"/>
              </a:rPr>
              <a:t>.</a:t>
            </a:r>
            <a:endParaRPr lang="de-DE" sz="1200" b="1" dirty="0" smtClean="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E0CE50EE-9287-4916-AC30-4921521CDA2E}" type="slidenum">
              <a:rPr lang="de-DE" smtClean="0"/>
              <a:t>7</a:t>
            </a:fld>
            <a:endParaRPr lang="de-DE"/>
          </a:p>
        </p:txBody>
      </p:sp>
    </p:spTree>
    <p:extLst>
      <p:ext uri="{BB962C8B-B14F-4D97-AF65-F5344CB8AC3E}">
        <p14:creationId xmlns:p14="http://schemas.microsoft.com/office/powerpoint/2010/main" val="2166966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Literatur [PCR Sensitivität]</a:t>
            </a:r>
          </a:p>
          <a:p>
            <a:r>
              <a:rPr lang="de-DE" sz="1200" u="sng" kern="1200" dirty="0" smtClean="0">
                <a:solidFill>
                  <a:schemeClr val="tx1"/>
                </a:solidFill>
                <a:effectLst/>
                <a:latin typeface="+mn-lt"/>
                <a:ea typeface="+mn-ea"/>
                <a:cs typeface="+mn-cs"/>
                <a:hlinkClick r:id="rId3"/>
              </a:rPr>
              <a:t>https://jamanetwork.com/journals/jama/fullarticle/2762997</a:t>
            </a:r>
            <a:endParaRPr lang="de-DE" sz="1200" kern="1200" dirty="0" smtClean="0">
              <a:solidFill>
                <a:schemeClr val="tx1"/>
              </a:solidFill>
              <a:effectLst/>
              <a:latin typeface="+mn-lt"/>
              <a:ea typeface="+mn-ea"/>
              <a:cs typeface="+mn-cs"/>
            </a:endParaRPr>
          </a:p>
          <a:p>
            <a:r>
              <a:rPr lang="de-DE" sz="1200" u="sng" kern="1200" dirty="0" smtClean="0">
                <a:solidFill>
                  <a:schemeClr val="tx1"/>
                </a:solidFill>
                <a:effectLst/>
                <a:latin typeface="+mn-lt"/>
                <a:ea typeface="+mn-ea"/>
                <a:cs typeface="+mn-cs"/>
                <a:hlinkClick r:id="rId4"/>
              </a:rPr>
              <a:t>https://pubmed.ncbi.nlm.nih.gov/32221519/</a:t>
            </a:r>
            <a:endParaRPr lang="de-DE" sz="1200" kern="1200" dirty="0" smtClean="0">
              <a:solidFill>
                <a:schemeClr val="tx1"/>
              </a:solidFill>
              <a:effectLst/>
              <a:latin typeface="+mn-lt"/>
              <a:ea typeface="+mn-ea"/>
              <a:cs typeface="+mn-cs"/>
            </a:endParaRPr>
          </a:p>
          <a:p>
            <a:r>
              <a:rPr lang="de-DE" sz="1200" u="sng" kern="1200" dirty="0" smtClean="0">
                <a:solidFill>
                  <a:schemeClr val="tx1"/>
                </a:solidFill>
                <a:effectLst/>
                <a:latin typeface="+mn-lt"/>
                <a:ea typeface="+mn-ea"/>
                <a:cs typeface="+mn-cs"/>
                <a:hlinkClick r:id="rId5"/>
              </a:rPr>
              <a:t>https://www.medrxiv.org/content/10.1101/2020.02.11.20021493v2</a:t>
            </a:r>
            <a:endParaRPr lang="de-DE" sz="1200" kern="1200" dirty="0" smtClean="0">
              <a:solidFill>
                <a:schemeClr val="tx1"/>
              </a:solidFill>
              <a:effectLst/>
              <a:latin typeface="+mn-lt"/>
              <a:ea typeface="+mn-ea"/>
              <a:cs typeface="+mn-cs"/>
            </a:endParaRPr>
          </a:p>
          <a:p>
            <a:r>
              <a:rPr lang="de-DE" sz="1200" u="sng" kern="1200" dirty="0" smtClean="0">
                <a:solidFill>
                  <a:schemeClr val="tx1"/>
                </a:solidFill>
                <a:effectLst/>
                <a:latin typeface="+mn-lt"/>
                <a:ea typeface="+mn-ea"/>
                <a:cs typeface="+mn-cs"/>
                <a:hlinkClick r:id="rId6"/>
              </a:rPr>
              <a:t>https://www.nejm.org/doi/full/10.1056/NEJMp2015897</a:t>
            </a:r>
            <a:endParaRPr lang="de-DE" sz="1200" kern="120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E0CE50EE-9287-4916-AC30-4921521CDA2E}" type="slidenum">
              <a:rPr lang="de-DE" smtClean="0"/>
              <a:t>8</a:t>
            </a:fld>
            <a:endParaRPr lang="de-DE"/>
          </a:p>
        </p:txBody>
      </p:sp>
    </p:spTree>
    <p:extLst>
      <p:ext uri="{BB962C8B-B14F-4D97-AF65-F5344CB8AC3E}">
        <p14:creationId xmlns:p14="http://schemas.microsoft.com/office/powerpoint/2010/main" val="828035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0CE50EE-9287-4916-AC30-4921521CDA2E}" type="slidenum">
              <a:rPr lang="de-DE" smtClean="0"/>
              <a:t>10</a:t>
            </a:fld>
            <a:endParaRPr lang="de-DE"/>
          </a:p>
        </p:txBody>
      </p:sp>
    </p:spTree>
    <p:extLst>
      <p:ext uri="{BB962C8B-B14F-4D97-AF65-F5344CB8AC3E}">
        <p14:creationId xmlns:p14="http://schemas.microsoft.com/office/powerpoint/2010/main" val="3558382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endParaRPr lang="de-DE" sz="1200" dirty="0" smtClean="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E0CE50EE-9287-4916-AC30-4921521CDA2E}" type="slidenum">
              <a:rPr lang="de-DE" smtClean="0"/>
              <a:t>12</a:t>
            </a:fld>
            <a:endParaRPr lang="de-DE"/>
          </a:p>
        </p:txBody>
      </p:sp>
    </p:spTree>
    <p:extLst>
      <p:ext uri="{BB962C8B-B14F-4D97-AF65-F5344CB8AC3E}">
        <p14:creationId xmlns:p14="http://schemas.microsoft.com/office/powerpoint/2010/main" val="2166966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r>
              <a:rPr lang="de-DE" sz="1200" dirty="0" smtClean="0">
                <a:latin typeface="Arial" panose="020B0604020202020204" pitchFamily="34" charset="0"/>
                <a:cs typeface="Arial" panose="020B0604020202020204" pitchFamily="34" charset="0"/>
              </a:rPr>
              <a:t>Diese Abbildung zeigt modellhaft</a:t>
            </a:r>
            <a:r>
              <a:rPr lang="de-DE" sz="1200" baseline="30000" dirty="0" smtClean="0">
                <a:latin typeface="Arial" panose="020B0604020202020204" pitchFamily="34" charset="0"/>
                <a:cs typeface="Arial" panose="020B0604020202020204" pitchFamily="34" charset="0"/>
              </a:rPr>
              <a:t>1</a:t>
            </a:r>
            <a:r>
              <a:rPr lang="de-DE" sz="1200" dirty="0" smtClean="0">
                <a:latin typeface="Arial" panose="020B0604020202020204" pitchFamily="34" charset="0"/>
                <a:cs typeface="Arial" panose="020B0604020202020204" pitchFamily="34" charset="0"/>
              </a:rPr>
              <a:t> das Restrisiko unterschiedlicher Teststrategien an, also die Wahrscheinlichkeit, dass eine negativ getestete Person mit SARS-CoV-2 infiziert und  ansteckend ist. Wenn eine Infektion sicher besteht („Vortestwahrscheinlichkeit 100%“), dann hat ein negativer Test bei Einreise ein Restrisiko von 99,5%; fällt ein zweiter Test 5 Tage später ebenfalls negativ aus, dann besteht noch ein Restrisiko von 13,4%. Minimal ist das Restrisiko am Ende einer 14-tägigen Quarantäne (auch ohne Testung).  </a:t>
            </a:r>
          </a:p>
          <a:p>
            <a:pPr algn="just"/>
            <a:r>
              <a:rPr lang="de-DE" sz="1200" dirty="0" smtClean="0">
                <a:latin typeface="Arial" panose="020B0604020202020204" pitchFamily="34" charset="0"/>
                <a:cs typeface="Arial" panose="020B0604020202020204" pitchFamily="34" charset="0"/>
              </a:rPr>
              <a:t>Das Restrisiko lässt sich auch anhand der Vortestwahrscheinlichkeit bewerten, deren Abschätzung z.B. anhand des Expositionsrisikos erfolgen kann. Dieses wird von der regionalen Prävalenz beeinflusst, kann diese jedoch erheblich überschreiten (s.o.). Die Sieben-Tage-Inzidenzrate 50/100.000 entspricht bei Untererfassung 1:20 der Prävalenz 1,1% . Aus dem resultierenden Mindestwert der Vortestwahrscheinlichkeit von 1,1% leiten sich folgende Restrisiken ab: Einmaliger negativer Einreisetest, Restrisiko ≥0,01%; ein zweiter negativer Test 5 Tage später, Restrisiko ≥0,000002‰ ; 14 Tage Quarantäne, Restrisiko ≥0,0000045‰. </a:t>
            </a:r>
          </a:p>
          <a:p>
            <a:pPr algn="just"/>
            <a:endParaRPr lang="de-DE" sz="1200" baseline="30000" dirty="0" smtClean="0">
              <a:latin typeface="Arial" panose="020B0604020202020204" pitchFamily="34" charset="0"/>
              <a:cs typeface="Arial" panose="020B0604020202020204" pitchFamily="34" charset="0"/>
            </a:endParaRPr>
          </a:p>
          <a:p>
            <a:pPr algn="just"/>
            <a:r>
              <a:rPr lang="de-DE" sz="1200" baseline="30000" dirty="0" smtClean="0">
                <a:latin typeface="Arial" panose="020B0604020202020204" pitchFamily="34" charset="0"/>
                <a:cs typeface="Arial" panose="020B0604020202020204" pitchFamily="34" charset="0"/>
              </a:rPr>
              <a:t>1 </a:t>
            </a:r>
            <a:r>
              <a:rPr lang="de-DE" sz="1200" dirty="0" smtClean="0">
                <a:latin typeface="Arial" panose="020B0604020202020204" pitchFamily="34" charset="0"/>
                <a:cs typeface="Arial" panose="020B0604020202020204" pitchFamily="34" charset="0"/>
              </a:rPr>
              <a:t>Basierend auf einer Modellierung, die folgendes voraussetzt:</a:t>
            </a:r>
          </a:p>
          <a:p>
            <a:pPr algn="just"/>
            <a:r>
              <a:rPr lang="de-DE" sz="1200" dirty="0" smtClean="0">
                <a:latin typeface="Arial" panose="020B0604020202020204" pitchFamily="34" charset="0"/>
                <a:cs typeface="Arial" panose="020B0604020202020204" pitchFamily="34" charset="0"/>
              </a:rPr>
              <a:t>Exposition/ Transmission am Einreisetag; symptomatische Personen melden ihre Symptome und werden isoliert (unterziehen sich also keinen weiteren Testungen).</a:t>
            </a:r>
          </a:p>
          <a:p>
            <a:pPr algn="just"/>
            <a:r>
              <a:rPr lang="de-DE" sz="1200" dirty="0" smtClean="0">
                <a:latin typeface="Arial" panose="020B0604020202020204" pitchFamily="34" charset="0"/>
                <a:cs typeface="Arial" panose="020B0604020202020204" pitchFamily="34" charset="0"/>
              </a:rPr>
              <a:t>PCR Sensitivität 70%, PCR-Spezifität 99,5%; </a:t>
            </a:r>
          </a:p>
          <a:p>
            <a:pPr marL="0" marR="0" indent="0" algn="just" defTabSz="914400" rtl="0" eaLnBrk="1" fontAlgn="auto" latinLnBrk="0" hangingPunct="1">
              <a:lnSpc>
                <a:spcPct val="100000"/>
              </a:lnSpc>
              <a:spcBef>
                <a:spcPts val="0"/>
              </a:spcBef>
              <a:spcAft>
                <a:spcPts val="0"/>
              </a:spcAft>
              <a:buClrTx/>
              <a:buSzTx/>
              <a:buFontTx/>
              <a:buNone/>
              <a:tabLst/>
              <a:defRPr/>
            </a:pPr>
            <a:r>
              <a:rPr lang="de-DE" sz="1200" dirty="0" smtClean="0">
                <a:latin typeface="Arial" panose="020B0604020202020204" pitchFamily="34" charset="0"/>
                <a:cs typeface="Arial" panose="020B0604020202020204" pitchFamily="34" charset="0"/>
              </a:rPr>
              <a:t>20% Asymptomatische </a:t>
            </a:r>
            <a:r>
              <a:rPr lang="de-DE" sz="1200" baseline="0" dirty="0" smtClean="0">
                <a:latin typeface="Arial" panose="020B0604020202020204" pitchFamily="34" charset="0"/>
                <a:cs typeface="Arial" panose="020B0604020202020204" pitchFamily="34" charset="0"/>
              </a:rPr>
              <a:t>(mit gleichem Verlauf der Infektionsparameter wie symptomatische)</a:t>
            </a:r>
            <a:endParaRPr lang="de-DE" sz="1200" dirty="0" smtClean="0">
              <a:latin typeface="Arial" panose="020B0604020202020204" pitchFamily="34" charset="0"/>
              <a:cs typeface="Arial" panose="020B0604020202020204" pitchFamily="34" charset="0"/>
            </a:endParaRPr>
          </a:p>
          <a:p>
            <a:pPr algn="just"/>
            <a:r>
              <a:rPr lang="de-DE" sz="1200" dirty="0" smtClean="0">
                <a:latin typeface="Arial" panose="020B0604020202020204" pitchFamily="34" charset="0"/>
                <a:cs typeface="Arial" panose="020B0604020202020204" pitchFamily="34" charset="0"/>
              </a:rPr>
              <a:t>Inkubation (</a:t>
            </a:r>
            <a:r>
              <a:rPr lang="de-DE" sz="1200" dirty="0" err="1" smtClean="0">
                <a:latin typeface="Arial" panose="020B0604020202020204" pitchFamily="34" charset="0"/>
                <a:cs typeface="Arial" panose="020B0604020202020204" pitchFamily="34" charset="0"/>
              </a:rPr>
              <a:t>mean</a:t>
            </a:r>
            <a:r>
              <a:rPr lang="de-DE" sz="1200" dirty="0" smtClean="0">
                <a:latin typeface="Arial" panose="020B0604020202020204" pitchFamily="34" charset="0"/>
                <a:cs typeface="Arial" panose="020B0604020202020204" pitchFamily="34" charset="0"/>
              </a:rPr>
              <a:t>) 5 d [= Latenz 2,5d + </a:t>
            </a:r>
            <a:r>
              <a:rPr lang="de-DE" sz="1200" dirty="0" err="1" smtClean="0">
                <a:latin typeface="Arial" panose="020B0604020202020204" pitchFamily="34" charset="0"/>
                <a:cs typeface="Arial" panose="020B0604020202020204" pitchFamily="34" charset="0"/>
              </a:rPr>
              <a:t>presymptomatic</a:t>
            </a:r>
            <a:r>
              <a:rPr lang="de-DE" sz="1200" dirty="0" smtClean="0">
                <a:latin typeface="Arial" panose="020B0604020202020204" pitchFamily="34" charset="0"/>
                <a:cs typeface="Arial" panose="020B0604020202020204" pitchFamily="34" charset="0"/>
              </a:rPr>
              <a:t> </a:t>
            </a:r>
            <a:r>
              <a:rPr lang="de-DE" sz="1200" dirty="0" err="1" smtClean="0">
                <a:latin typeface="Arial" panose="020B0604020202020204" pitchFamily="34" charset="0"/>
                <a:cs typeface="Arial" panose="020B0604020202020204" pitchFamily="34" charset="0"/>
              </a:rPr>
              <a:t>phase</a:t>
            </a:r>
            <a:r>
              <a:rPr lang="de-DE" sz="1200" dirty="0" smtClean="0">
                <a:latin typeface="Arial" panose="020B0604020202020204" pitchFamily="34" charset="0"/>
                <a:cs typeface="Arial" panose="020B0604020202020204" pitchFamily="34" charset="0"/>
              </a:rPr>
              <a:t> 2,5d] </a:t>
            </a:r>
          </a:p>
          <a:p>
            <a:pPr algn="just"/>
            <a:r>
              <a:rPr lang="de-DE" sz="1200" dirty="0" err="1" smtClean="0">
                <a:latin typeface="Arial" panose="020B0604020202020204" pitchFamily="34" charset="0"/>
                <a:cs typeface="Arial" panose="020B0604020202020204" pitchFamily="34" charset="0"/>
              </a:rPr>
              <a:t>Infectivity</a:t>
            </a:r>
            <a:r>
              <a:rPr lang="de-DE" sz="1200" dirty="0" smtClean="0">
                <a:latin typeface="Arial" panose="020B0604020202020204" pitchFamily="34" charset="0"/>
                <a:cs typeface="Arial" panose="020B0604020202020204" pitchFamily="34" charset="0"/>
              </a:rPr>
              <a:t> (</a:t>
            </a:r>
            <a:r>
              <a:rPr lang="de-DE" sz="1200" dirty="0" err="1" smtClean="0">
                <a:latin typeface="Arial" panose="020B0604020202020204" pitchFamily="34" charset="0"/>
                <a:cs typeface="Arial" panose="020B0604020202020204" pitchFamily="34" charset="0"/>
              </a:rPr>
              <a:t>mean</a:t>
            </a:r>
            <a:r>
              <a:rPr lang="de-DE" sz="1200" dirty="0" smtClean="0">
                <a:latin typeface="Arial" panose="020B0604020202020204" pitchFamily="34" charset="0"/>
                <a:cs typeface="Arial" panose="020B0604020202020204" pitchFamily="34" charset="0"/>
              </a:rPr>
              <a:t>) 7d </a:t>
            </a:r>
            <a:r>
              <a:rPr lang="de-DE" sz="1200" dirty="0" err="1" smtClean="0">
                <a:latin typeface="Arial" panose="020B0604020202020204" pitchFamily="34" charset="0"/>
                <a:cs typeface="Arial" panose="020B0604020202020204" pitchFamily="34" charset="0"/>
              </a:rPr>
              <a:t>post</a:t>
            </a:r>
            <a:r>
              <a:rPr lang="de-DE" sz="1200" dirty="0" smtClean="0">
                <a:latin typeface="Arial" panose="020B0604020202020204" pitchFamily="34" charset="0"/>
                <a:cs typeface="Arial" panose="020B0604020202020204" pitchFamily="34" charset="0"/>
              </a:rPr>
              <a:t> </a:t>
            </a:r>
            <a:r>
              <a:rPr lang="de-DE" sz="1200" dirty="0" err="1" smtClean="0">
                <a:latin typeface="Arial" panose="020B0604020202020204" pitchFamily="34" charset="0"/>
                <a:cs typeface="Arial" panose="020B0604020202020204" pitchFamily="34" charset="0"/>
              </a:rPr>
              <a:t>symptom</a:t>
            </a:r>
            <a:r>
              <a:rPr lang="de-DE" sz="1200" dirty="0" smtClean="0">
                <a:latin typeface="Arial" panose="020B0604020202020204" pitchFamily="34" charset="0"/>
                <a:cs typeface="Arial" panose="020B0604020202020204" pitchFamily="34" charset="0"/>
              </a:rPr>
              <a:t> </a:t>
            </a:r>
            <a:r>
              <a:rPr lang="de-DE" sz="1200" dirty="0" err="1" smtClean="0">
                <a:latin typeface="Arial" panose="020B0604020202020204" pitchFamily="34" charset="0"/>
                <a:cs typeface="Arial" panose="020B0604020202020204" pitchFamily="34" charset="0"/>
              </a:rPr>
              <a:t>onset</a:t>
            </a:r>
            <a:endParaRPr lang="de-DE" sz="1200" dirty="0" smtClean="0">
              <a:latin typeface="Arial" panose="020B0604020202020204" pitchFamily="34" charset="0"/>
              <a:cs typeface="Arial" panose="020B06040202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de-DE" sz="1200" dirty="0" smtClean="0">
                <a:latin typeface="Arial" panose="020B0604020202020204" pitchFamily="34" charset="0"/>
                <a:cs typeface="Arial" panose="020B0604020202020204" pitchFamily="34" charset="0"/>
              </a:rPr>
              <a:t>PCR+</a:t>
            </a:r>
            <a:r>
              <a:rPr lang="de-DE" sz="1200" baseline="0" dirty="0" smtClean="0">
                <a:latin typeface="Arial" panose="020B0604020202020204" pitchFamily="34" charset="0"/>
                <a:cs typeface="Arial" panose="020B0604020202020204" pitchFamily="34" charset="0"/>
              </a:rPr>
              <a:t> (</a:t>
            </a:r>
            <a:r>
              <a:rPr lang="de-DE" sz="1200" baseline="0" dirty="0" err="1" smtClean="0">
                <a:latin typeface="Arial" panose="020B0604020202020204" pitchFamily="34" charset="0"/>
                <a:cs typeface="Arial" panose="020B0604020202020204" pitchFamily="34" charset="0"/>
              </a:rPr>
              <a:t>mean</a:t>
            </a:r>
            <a:r>
              <a:rPr lang="de-DE" sz="1200" baseline="0" dirty="0" smtClean="0">
                <a:latin typeface="Arial" panose="020B0604020202020204" pitchFamily="34" charset="0"/>
                <a:cs typeface="Arial" panose="020B0604020202020204" pitchFamily="34" charset="0"/>
              </a:rPr>
              <a:t>) 20d </a:t>
            </a:r>
            <a:r>
              <a:rPr lang="de-DE" sz="1200" dirty="0" err="1" smtClean="0">
                <a:latin typeface="Arial" panose="020B0604020202020204" pitchFamily="34" charset="0"/>
                <a:cs typeface="Arial" panose="020B0604020202020204" pitchFamily="34" charset="0"/>
              </a:rPr>
              <a:t>post</a:t>
            </a:r>
            <a:r>
              <a:rPr lang="de-DE" sz="1200" dirty="0" smtClean="0">
                <a:latin typeface="Arial" panose="020B0604020202020204" pitchFamily="34" charset="0"/>
                <a:cs typeface="Arial" panose="020B0604020202020204" pitchFamily="34" charset="0"/>
              </a:rPr>
              <a:t> </a:t>
            </a:r>
            <a:r>
              <a:rPr lang="de-DE" sz="1200" dirty="0" err="1" smtClean="0">
                <a:latin typeface="Arial" panose="020B0604020202020204" pitchFamily="34" charset="0"/>
                <a:cs typeface="Arial" panose="020B0604020202020204" pitchFamily="34" charset="0"/>
              </a:rPr>
              <a:t>symptom</a:t>
            </a:r>
            <a:r>
              <a:rPr lang="de-DE" sz="1200" dirty="0" smtClean="0">
                <a:latin typeface="Arial" panose="020B0604020202020204" pitchFamily="34" charset="0"/>
                <a:cs typeface="Arial" panose="020B0604020202020204" pitchFamily="34" charset="0"/>
              </a:rPr>
              <a:t> </a:t>
            </a:r>
            <a:r>
              <a:rPr lang="de-DE" sz="1200" dirty="0" err="1" smtClean="0">
                <a:latin typeface="Arial" panose="020B0604020202020204" pitchFamily="34" charset="0"/>
                <a:cs typeface="Arial" panose="020B0604020202020204" pitchFamily="34" charset="0"/>
              </a:rPr>
              <a:t>onset</a:t>
            </a:r>
            <a:endParaRPr lang="de-DE" sz="1200" dirty="0" smtClean="0">
              <a:latin typeface="Arial" panose="020B0604020202020204" pitchFamily="34" charset="0"/>
              <a:cs typeface="Arial" panose="020B0604020202020204" pitchFamily="34" charset="0"/>
            </a:endParaRPr>
          </a:p>
          <a:p>
            <a:endParaRPr lang="de-DE" dirty="0"/>
          </a:p>
        </p:txBody>
      </p:sp>
      <p:sp>
        <p:nvSpPr>
          <p:cNvPr id="4" name="Foliennummernplatzhalter 3"/>
          <p:cNvSpPr>
            <a:spLocks noGrp="1"/>
          </p:cNvSpPr>
          <p:nvPr>
            <p:ph type="sldNum" sz="quarter" idx="10"/>
          </p:nvPr>
        </p:nvSpPr>
        <p:spPr/>
        <p:txBody>
          <a:bodyPr/>
          <a:lstStyle/>
          <a:p>
            <a:fld id="{E0CE50EE-9287-4916-AC30-4921521CDA2E}" type="slidenum">
              <a:rPr lang="de-DE" smtClean="0"/>
              <a:t>13</a:t>
            </a:fld>
            <a:endParaRPr lang="de-DE"/>
          </a:p>
        </p:txBody>
      </p:sp>
    </p:spTree>
    <p:extLst>
      <p:ext uri="{BB962C8B-B14F-4D97-AF65-F5344CB8AC3E}">
        <p14:creationId xmlns:p14="http://schemas.microsoft.com/office/powerpoint/2010/main" val="2166966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endParaRPr lang="de-DE" sz="1200" dirty="0" smtClean="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E0CE50EE-9287-4916-AC30-4921521CDA2E}" type="slidenum">
              <a:rPr lang="de-DE" smtClean="0"/>
              <a:t>15</a:t>
            </a:fld>
            <a:endParaRPr lang="de-DE"/>
          </a:p>
        </p:txBody>
      </p:sp>
    </p:spTree>
    <p:extLst>
      <p:ext uri="{BB962C8B-B14F-4D97-AF65-F5344CB8AC3E}">
        <p14:creationId xmlns:p14="http://schemas.microsoft.com/office/powerpoint/2010/main" val="2166966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0CE50EE-9287-4916-AC30-4921521CDA2E}" type="slidenum">
              <a:rPr lang="de-DE" smtClean="0"/>
              <a:t>16</a:t>
            </a:fld>
            <a:endParaRPr lang="de-DE"/>
          </a:p>
        </p:txBody>
      </p:sp>
    </p:spTree>
    <p:extLst>
      <p:ext uri="{BB962C8B-B14F-4D97-AF65-F5344CB8AC3E}">
        <p14:creationId xmlns:p14="http://schemas.microsoft.com/office/powerpoint/2010/main" val="770680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sz="1200" b="1" dirty="0" smtClean="0">
                <a:cs typeface="Arial" panose="020B0604020202020204" pitchFamily="34" charset="0"/>
              </a:rPr>
              <a:t>Inkubation</a:t>
            </a:r>
          </a:p>
          <a:p>
            <a:pPr marL="179965" marR="0" indent="-17996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smtClean="0">
                <a:cs typeface="Arial" panose="020B0604020202020204" pitchFamily="34" charset="0"/>
                <a:hlinkClick r:id="rId3"/>
              </a:rPr>
              <a:t>Li et al., NEJM2020 </a:t>
            </a:r>
            <a:r>
              <a:rPr lang="de-DE" sz="1200" dirty="0" smtClean="0">
                <a:cs typeface="Arial" panose="020B0604020202020204" pitchFamily="34" charset="0"/>
              </a:rPr>
              <a:t>(425 </a:t>
            </a:r>
            <a:r>
              <a:rPr lang="de-DE" sz="1200" dirty="0" err="1" smtClean="0">
                <a:cs typeface="Arial" panose="020B0604020202020204" pitchFamily="34" charset="0"/>
              </a:rPr>
              <a:t>cases</a:t>
            </a:r>
            <a:r>
              <a:rPr lang="de-DE" sz="1200" dirty="0" smtClean="0">
                <a:cs typeface="Arial" panose="020B0604020202020204" pitchFamily="34" charset="0"/>
              </a:rPr>
              <a:t>):  </a:t>
            </a:r>
            <a:r>
              <a:rPr lang="de-DE" sz="1200" dirty="0" err="1" smtClean="0">
                <a:cs typeface="Arial" panose="020B0604020202020204" pitchFamily="34" charset="0"/>
              </a:rPr>
              <a:t>Mean</a:t>
            </a:r>
            <a:r>
              <a:rPr lang="de-DE" sz="1200" dirty="0" smtClean="0">
                <a:cs typeface="Arial" panose="020B0604020202020204" pitchFamily="34" charset="0"/>
              </a:rPr>
              <a:t> 5.2d [95% CI 4-7; </a:t>
            </a:r>
            <a:r>
              <a:rPr lang="en-US" sz="1200" dirty="0" smtClean="0">
                <a:cs typeface="Arial" panose="020B0604020202020204" pitchFamily="34" charset="0"/>
              </a:rPr>
              <a:t>95th percentile of the distribution at 12.5 days</a:t>
            </a:r>
            <a:r>
              <a:rPr lang="de-DE" sz="1200" dirty="0" smtClean="0">
                <a:cs typeface="Arial" panose="020B0604020202020204" pitchFamily="34" charset="0"/>
              </a:rPr>
              <a:t>]</a:t>
            </a:r>
          </a:p>
          <a:p>
            <a:pPr marL="179965" indent="-179965">
              <a:buFont typeface="Arial" panose="020B0604020202020204" pitchFamily="34" charset="0"/>
              <a:buChar char="•"/>
            </a:pPr>
            <a:r>
              <a:rPr lang="de-DE" sz="1200" dirty="0" smtClean="0">
                <a:cs typeface="Arial" panose="020B0604020202020204" pitchFamily="34" charset="0"/>
              </a:rPr>
              <a:t>Lauer et al., Ann </a:t>
            </a:r>
            <a:r>
              <a:rPr lang="de-DE" sz="1200" dirty="0" err="1" smtClean="0">
                <a:cs typeface="Arial" panose="020B0604020202020204" pitchFamily="34" charset="0"/>
              </a:rPr>
              <a:t>Int</a:t>
            </a:r>
            <a:r>
              <a:rPr lang="de-DE" sz="1200" dirty="0" smtClean="0">
                <a:cs typeface="Arial" panose="020B0604020202020204" pitchFamily="34" charset="0"/>
              </a:rPr>
              <a:t> Med https://www.ncbi.nlm.nih.gov/pubmed/32150748 (181 </a:t>
            </a:r>
            <a:r>
              <a:rPr lang="de-DE" sz="1200" dirty="0" err="1" smtClean="0">
                <a:cs typeface="Arial" panose="020B0604020202020204" pitchFamily="34" charset="0"/>
              </a:rPr>
              <a:t>patients</a:t>
            </a:r>
            <a:r>
              <a:rPr lang="de-DE" sz="1200" dirty="0" smtClean="0">
                <a:cs typeface="Arial" panose="020B0604020202020204" pitchFamily="34" charset="0"/>
              </a:rPr>
              <a:t>): </a:t>
            </a:r>
            <a:r>
              <a:rPr lang="en-US" sz="1200" dirty="0" smtClean="0">
                <a:cs typeface="Arial" panose="020B0604020202020204" pitchFamily="34" charset="0"/>
              </a:rPr>
              <a:t>Median 5.1 days (95% CI, 4.5 to 5.8 days), 97.5% of those who develop symptoms will do so within 11.5 days (CI, 8.2</a:t>
            </a:r>
            <a:r>
              <a:rPr lang="en-US" sz="1200" baseline="0" dirty="0" smtClean="0">
                <a:cs typeface="Arial" panose="020B0604020202020204" pitchFamily="34" charset="0"/>
              </a:rPr>
              <a:t> </a:t>
            </a:r>
            <a:r>
              <a:rPr lang="en-US" sz="1200" dirty="0" smtClean="0">
                <a:cs typeface="Arial" panose="020B0604020202020204" pitchFamily="34" charset="0"/>
              </a:rPr>
              <a:t>- 15.6 days)</a:t>
            </a:r>
            <a:endParaRPr lang="de-DE" sz="1200" dirty="0" smtClean="0">
              <a:cs typeface="Arial" panose="020B0604020202020204" pitchFamily="34" charset="0"/>
            </a:endParaRPr>
          </a:p>
          <a:p>
            <a:pPr marL="179965" marR="0" indent="-17996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cs typeface="Arial" panose="020B0604020202020204" pitchFamily="34" charset="0"/>
              </a:rPr>
              <a:t>Linton et al.:</a:t>
            </a:r>
            <a:r>
              <a:rPr lang="de-DE" sz="1200" dirty="0" smtClean="0">
                <a:cs typeface="Arial" panose="020B0604020202020204" pitchFamily="34" charset="0"/>
              </a:rPr>
              <a:t> </a:t>
            </a:r>
            <a:r>
              <a:rPr lang="de-DE" sz="1200" dirty="0" err="1" smtClean="0">
                <a:cs typeface="Arial" panose="020B0604020202020204" pitchFamily="34" charset="0"/>
              </a:rPr>
              <a:t>Mean</a:t>
            </a:r>
            <a:r>
              <a:rPr lang="de-DE" sz="1200" dirty="0" smtClean="0">
                <a:cs typeface="Arial" panose="020B0604020202020204" pitchFamily="34" charset="0"/>
              </a:rPr>
              <a:t> 5 </a:t>
            </a:r>
            <a:r>
              <a:rPr lang="de-DE" sz="1200" dirty="0" err="1" smtClean="0">
                <a:cs typeface="Arial" panose="020B0604020202020204" pitchFamily="34" charset="0"/>
              </a:rPr>
              <a:t>days</a:t>
            </a:r>
            <a:r>
              <a:rPr lang="de-DE" sz="1200" dirty="0" smtClean="0">
                <a:cs typeface="Arial" panose="020B0604020202020204" pitchFamily="34" charset="0"/>
              </a:rPr>
              <a:t>, 95% CI 2-14d</a:t>
            </a:r>
            <a:r>
              <a:rPr lang="en-US" sz="1200" dirty="0" smtClean="0">
                <a:cs typeface="Arial" panose="020B0604020202020204" pitchFamily="34" charset="0"/>
              </a:rPr>
              <a:t>. </a:t>
            </a:r>
            <a:r>
              <a:rPr lang="en-US" sz="1200" dirty="0" err="1" smtClean="0">
                <a:cs typeface="Arial" panose="020B0604020202020204" pitchFamily="34" charset="0"/>
              </a:rPr>
              <a:t>JClinMed</a:t>
            </a:r>
            <a:r>
              <a:rPr lang="en-US" sz="1200" dirty="0" smtClean="0">
                <a:cs typeface="Arial" panose="020B0604020202020204" pitchFamily="34" charset="0"/>
              </a:rPr>
              <a:t> Feb 2020 </a:t>
            </a:r>
            <a:r>
              <a:rPr lang="de-DE" sz="1200" dirty="0" smtClean="0">
                <a:cs typeface="Arial" panose="020B0604020202020204" pitchFamily="34" charset="0"/>
              </a:rPr>
              <a:t>https://www.ncbi.nlm.nih.gov/pubmed/32079150 95% </a:t>
            </a:r>
          </a:p>
          <a:p>
            <a:pPr marL="179965" marR="0" indent="-17996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err="1" smtClean="0">
                <a:cs typeface="Arial" panose="020B0604020202020204" pitchFamily="34" charset="0"/>
              </a:rPr>
              <a:t>Outliers</a:t>
            </a:r>
            <a:r>
              <a:rPr lang="de-DE" sz="1200" dirty="0" smtClean="0">
                <a:cs typeface="Arial" panose="020B0604020202020204" pitchFamily="34" charset="0"/>
              </a:rPr>
              <a:t> &gt;14d </a:t>
            </a:r>
            <a:r>
              <a:rPr lang="de-DE" sz="1200" dirty="0" err="1" smtClean="0">
                <a:cs typeface="Arial" panose="020B0604020202020204" pitchFamily="34" charset="0"/>
              </a:rPr>
              <a:t>have</a:t>
            </a:r>
            <a:r>
              <a:rPr lang="de-DE" sz="1200" dirty="0" smtClean="0">
                <a:cs typeface="Arial" panose="020B0604020202020204" pitchFamily="34" charset="0"/>
              </a:rPr>
              <a:t> </a:t>
            </a:r>
            <a:r>
              <a:rPr lang="de-DE" sz="1200" dirty="0" err="1" smtClean="0">
                <a:cs typeface="Arial" panose="020B0604020202020204" pitchFamily="34" charset="0"/>
              </a:rPr>
              <a:t>been</a:t>
            </a:r>
            <a:r>
              <a:rPr lang="de-DE" sz="1200" dirty="0" smtClean="0">
                <a:cs typeface="Arial" panose="020B0604020202020204" pitchFamily="34" charset="0"/>
              </a:rPr>
              <a:t> </a:t>
            </a:r>
            <a:r>
              <a:rPr lang="de-DE" sz="1200" dirty="0" err="1" smtClean="0">
                <a:cs typeface="Arial" panose="020B0604020202020204" pitchFamily="34" charset="0"/>
              </a:rPr>
              <a:t>reported</a:t>
            </a:r>
            <a:endParaRPr lang="de-DE" sz="1200" dirty="0" smtClean="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200" dirty="0" smtClean="0">
              <a:cs typeface="Arial" panose="020B0604020202020204" pitchFamily="34" charset="0"/>
            </a:endParaRPr>
          </a:p>
          <a:p>
            <a:pPr>
              <a:defRPr/>
            </a:pPr>
            <a:r>
              <a:rPr lang="de-DE" sz="1200" b="1" dirty="0" err="1" smtClean="0">
                <a:cs typeface="Arial" panose="020B0604020202020204" pitchFamily="34" charset="0"/>
              </a:rPr>
              <a:t>Infektiosität</a:t>
            </a:r>
            <a:r>
              <a:rPr lang="de-DE" sz="1200" b="1" dirty="0" smtClean="0">
                <a:cs typeface="Arial" panose="020B0604020202020204" pitchFamily="34" charset="0"/>
              </a:rPr>
              <a:t> vor Symptombeginn </a:t>
            </a:r>
          </a:p>
          <a:p>
            <a:pPr>
              <a:defRPr/>
            </a:pPr>
            <a:r>
              <a:rPr lang="de-DE" sz="1200" b="1" dirty="0" smtClean="0">
                <a:cs typeface="Arial" panose="020B0604020202020204" pitchFamily="34" charset="0"/>
              </a:rPr>
              <a:t>Modelliert:</a:t>
            </a:r>
          </a:p>
          <a:p>
            <a:pPr>
              <a:defRPr/>
            </a:pPr>
            <a:r>
              <a:rPr lang="de-DE" sz="1200" dirty="0" smtClean="0">
                <a:cs typeface="Arial" panose="020B0604020202020204" pitchFamily="34" charset="0"/>
              </a:rPr>
              <a:t>Basierend auf </a:t>
            </a:r>
            <a:r>
              <a:rPr lang="de-DE" sz="1200" u="sng" dirty="0" smtClean="0">
                <a:cs typeface="Arial" panose="020B0604020202020204" pitchFamily="34" charset="0"/>
              </a:rPr>
              <a:t>Modellierungen</a:t>
            </a:r>
            <a:r>
              <a:rPr lang="de-DE" sz="1200" dirty="0" smtClean="0">
                <a:cs typeface="Arial" panose="020B0604020202020204" pitchFamily="34" charset="0"/>
              </a:rPr>
              <a:t> wird geschätzt, dass </a:t>
            </a:r>
            <a:r>
              <a:rPr lang="de-DE" sz="1200" dirty="0" err="1" smtClean="0">
                <a:cs typeface="Arial" panose="020B0604020202020204" pitchFamily="34" charset="0"/>
              </a:rPr>
              <a:t>Infektiosität</a:t>
            </a:r>
            <a:r>
              <a:rPr lang="de-DE" sz="1200" dirty="0" smtClean="0">
                <a:cs typeface="Arial" panose="020B0604020202020204" pitchFamily="34" charset="0"/>
              </a:rPr>
              <a:t> </a:t>
            </a:r>
            <a:r>
              <a:rPr lang="de-DE" sz="1200" b="0" dirty="0" smtClean="0">
                <a:cs typeface="Arial" panose="020B0604020202020204" pitchFamily="34" charset="0"/>
              </a:rPr>
              <a:t>ab 2-3 Tage vor Symptombeginn </a:t>
            </a:r>
            <a:r>
              <a:rPr lang="de-DE" sz="1200" dirty="0" smtClean="0">
                <a:cs typeface="Arial" panose="020B0604020202020204" pitchFamily="34" charset="0"/>
              </a:rPr>
              <a:t>besteht:</a:t>
            </a:r>
          </a:p>
          <a:p>
            <a:pPr>
              <a:defRPr/>
            </a:pPr>
            <a:r>
              <a:rPr lang="de-DE" sz="1200" dirty="0" smtClean="0">
                <a:cs typeface="Arial" panose="020B0604020202020204" pitchFamily="34" charset="0"/>
              </a:rPr>
              <a:t>He et al., </a:t>
            </a:r>
            <a:r>
              <a:rPr lang="de-DE" sz="1200" dirty="0" smtClean="0">
                <a:cs typeface="Arial" panose="020B0604020202020204" pitchFamily="34" charset="0"/>
                <a:hlinkClick r:id="rId4"/>
              </a:rPr>
              <a:t>Nature </a:t>
            </a:r>
            <a:r>
              <a:rPr lang="de-DE" sz="1200" dirty="0" err="1" smtClean="0">
                <a:cs typeface="Arial" panose="020B0604020202020204" pitchFamily="34" charset="0"/>
                <a:hlinkClick r:id="rId4"/>
              </a:rPr>
              <a:t>Medicine</a:t>
            </a:r>
            <a:r>
              <a:rPr lang="de-DE" sz="1200" dirty="0" smtClean="0">
                <a:cs typeface="Arial" panose="020B0604020202020204" pitchFamily="34" charset="0"/>
                <a:hlinkClick r:id="rId4"/>
              </a:rPr>
              <a:t> 2020</a:t>
            </a:r>
            <a:r>
              <a:rPr lang="de-DE" sz="1200" dirty="0" smtClean="0">
                <a:cs typeface="Arial" panose="020B0604020202020204" pitchFamily="34" charset="0"/>
              </a:rPr>
              <a:t>. Note </a:t>
            </a:r>
            <a:r>
              <a:rPr lang="de-DE" sz="1200" dirty="0" err="1" smtClean="0">
                <a:cs typeface="Arial" panose="020B0604020202020204" pitchFamily="34" charset="0"/>
              </a:rPr>
              <a:t>that</a:t>
            </a:r>
            <a:r>
              <a:rPr lang="de-DE" sz="1200" dirty="0" smtClean="0">
                <a:cs typeface="Arial" panose="020B0604020202020204" pitchFamily="34" charset="0"/>
              </a:rPr>
              <a:t> Ashcroft et al. </a:t>
            </a:r>
            <a:r>
              <a:rPr lang="de-DE" sz="1200" dirty="0" err="1" smtClean="0">
                <a:cs typeface="Arial" panose="020B0604020202020204" pitchFamily="34" charset="0"/>
              </a:rPr>
              <a:t>published</a:t>
            </a:r>
            <a:r>
              <a:rPr lang="de-DE" sz="1200" baseline="0" dirty="0" smtClean="0">
                <a:cs typeface="Arial" panose="020B0604020202020204" pitchFamily="34" charset="0"/>
              </a:rPr>
              <a:t> a </a:t>
            </a:r>
            <a:r>
              <a:rPr lang="de-DE" sz="1200" baseline="0" dirty="0" err="1" smtClean="0">
                <a:cs typeface="Arial" panose="020B0604020202020204" pitchFamily="34" charset="0"/>
              </a:rPr>
              <a:t>correction</a:t>
            </a:r>
            <a:r>
              <a:rPr lang="de-DE" sz="1200" baseline="0" dirty="0" smtClean="0">
                <a:cs typeface="Arial" panose="020B0604020202020204" pitchFamily="34" charset="0"/>
              </a:rPr>
              <a:t>, </a:t>
            </a:r>
            <a:r>
              <a:rPr lang="de-DE" sz="1200" baseline="0" dirty="0" err="1" smtClean="0">
                <a:cs typeface="Arial" panose="020B0604020202020204" pitchFamily="34" charset="0"/>
              </a:rPr>
              <a:t>implying</a:t>
            </a:r>
            <a:r>
              <a:rPr lang="de-DE" sz="1200" baseline="0" dirty="0" smtClean="0">
                <a:cs typeface="Arial" panose="020B0604020202020204" pitchFamily="34" charset="0"/>
              </a:rPr>
              <a:t> </a:t>
            </a:r>
            <a:r>
              <a:rPr lang="de-DE" sz="1200" baseline="0" dirty="0" err="1" smtClean="0">
                <a:cs typeface="Arial" panose="020B0604020202020204" pitchFamily="34" charset="0"/>
              </a:rPr>
              <a:t>infectivity</a:t>
            </a:r>
            <a:r>
              <a:rPr lang="de-DE" sz="1200" baseline="0" dirty="0" smtClean="0">
                <a:cs typeface="Arial" panose="020B0604020202020204" pitchFamily="34" charset="0"/>
              </a:rPr>
              <a:t> </a:t>
            </a:r>
            <a:r>
              <a:rPr lang="de-DE" sz="1200" baseline="0" dirty="0" err="1" smtClean="0">
                <a:cs typeface="Arial" panose="020B0604020202020204" pitchFamily="34" charset="0"/>
              </a:rPr>
              <a:t>starts</a:t>
            </a:r>
            <a:r>
              <a:rPr lang="de-DE" sz="1200" baseline="0" dirty="0" smtClean="0">
                <a:cs typeface="Arial" panose="020B0604020202020204" pitchFamily="34" charset="0"/>
              </a:rPr>
              <a:t> </a:t>
            </a:r>
            <a:r>
              <a:rPr lang="de-DE" sz="1200" baseline="0" dirty="0" err="1" smtClean="0">
                <a:cs typeface="Arial" panose="020B0604020202020204" pitchFamily="34" charset="0"/>
              </a:rPr>
              <a:t>around</a:t>
            </a:r>
            <a:r>
              <a:rPr lang="de-DE" sz="1200" baseline="0" dirty="0" smtClean="0">
                <a:cs typeface="Arial" panose="020B0604020202020204" pitchFamily="34" charset="0"/>
              </a:rPr>
              <a:t> 5 </a:t>
            </a:r>
            <a:r>
              <a:rPr lang="de-DE" sz="1200" baseline="0" dirty="0" err="1" smtClean="0">
                <a:cs typeface="Arial" panose="020B0604020202020204" pitchFamily="34" charset="0"/>
              </a:rPr>
              <a:t>days</a:t>
            </a:r>
            <a:r>
              <a:rPr lang="de-DE" sz="1200" baseline="0" dirty="0" smtClean="0">
                <a:cs typeface="Arial" panose="020B0604020202020204" pitchFamily="34" charset="0"/>
              </a:rPr>
              <a:t> </a:t>
            </a:r>
            <a:r>
              <a:rPr lang="de-DE" sz="1200" baseline="0" dirty="0" err="1" smtClean="0">
                <a:cs typeface="Arial" panose="020B0604020202020204" pitchFamily="34" charset="0"/>
              </a:rPr>
              <a:t>prior</a:t>
            </a:r>
            <a:r>
              <a:rPr lang="de-DE" sz="1200" baseline="0" dirty="0" smtClean="0">
                <a:cs typeface="Arial" panose="020B0604020202020204" pitchFamily="34" charset="0"/>
              </a:rPr>
              <a:t> </a:t>
            </a:r>
            <a:r>
              <a:rPr lang="de-DE" sz="1200" baseline="0" dirty="0" err="1" smtClean="0">
                <a:cs typeface="Arial" panose="020B0604020202020204" pitchFamily="34" charset="0"/>
              </a:rPr>
              <a:t>to</a:t>
            </a:r>
            <a:r>
              <a:rPr lang="de-DE" sz="1200" baseline="0" dirty="0" smtClean="0">
                <a:cs typeface="Arial" panose="020B0604020202020204" pitchFamily="34" charset="0"/>
              </a:rPr>
              <a:t> </a:t>
            </a:r>
            <a:r>
              <a:rPr lang="de-DE" sz="1200" baseline="0" dirty="0" err="1" smtClean="0">
                <a:cs typeface="Arial" panose="020B0604020202020204" pitchFamily="34" charset="0"/>
              </a:rPr>
              <a:t>symptom</a:t>
            </a:r>
            <a:r>
              <a:rPr lang="de-DE" sz="1200" baseline="0" dirty="0" smtClean="0">
                <a:cs typeface="Arial" panose="020B0604020202020204" pitchFamily="34" charset="0"/>
              </a:rPr>
              <a:t> </a:t>
            </a:r>
            <a:r>
              <a:rPr lang="de-DE" sz="1200" baseline="0" dirty="0" err="1" smtClean="0">
                <a:cs typeface="Arial" panose="020B0604020202020204" pitchFamily="34" charset="0"/>
              </a:rPr>
              <a:t>onset</a:t>
            </a:r>
            <a:endParaRPr lang="de-DE" sz="1200" dirty="0" smtClean="0">
              <a:cs typeface="Arial" panose="020B0604020202020204" pitchFamily="34" charset="0"/>
            </a:endParaRPr>
          </a:p>
          <a:p>
            <a:pPr>
              <a:defRPr/>
            </a:pPr>
            <a:r>
              <a:rPr lang="de-DE" sz="1200" dirty="0" smtClean="0">
                <a:cs typeface="Arial" panose="020B0604020202020204" pitchFamily="34" charset="0"/>
              </a:rPr>
              <a:t>Xia et al., </a:t>
            </a:r>
            <a:r>
              <a:rPr lang="de-DE" sz="1200" dirty="0" err="1" smtClean="0">
                <a:cs typeface="Arial" panose="020B0604020202020204" pitchFamily="34" charset="0"/>
              </a:rPr>
              <a:t>MedRxiv</a:t>
            </a:r>
            <a:r>
              <a:rPr lang="de-DE" sz="1200" dirty="0" smtClean="0">
                <a:cs typeface="Arial" panose="020B0604020202020204" pitchFamily="34" charset="0"/>
              </a:rPr>
              <a:t> 2020. </a:t>
            </a:r>
            <a:r>
              <a:rPr lang="de-DE" sz="1200" dirty="0" smtClean="0">
                <a:cs typeface="Arial" panose="020B0604020202020204" pitchFamily="34" charset="0"/>
                <a:hlinkClick r:id="rId5"/>
              </a:rPr>
              <a:t>https://europepmc.org/article/ppr/ppr116510</a:t>
            </a:r>
            <a:r>
              <a:rPr lang="de-DE" sz="1200" dirty="0" smtClean="0">
                <a:cs typeface="Arial" panose="020B0604020202020204" pitchFamily="34" charset="0"/>
              </a:rPr>
              <a:t>. </a:t>
            </a:r>
          </a:p>
          <a:p>
            <a:pPr>
              <a:defRPr/>
            </a:pPr>
            <a:r>
              <a:rPr lang="de-DE" sz="1200" dirty="0" err="1" smtClean="0">
                <a:cs typeface="Arial" panose="020B0604020202020204" pitchFamily="34" charset="0"/>
              </a:rPr>
              <a:t>Tindale</a:t>
            </a:r>
            <a:r>
              <a:rPr lang="de-DE" sz="1200" dirty="0" smtClean="0">
                <a:cs typeface="Arial" panose="020B0604020202020204" pitchFamily="34" charset="0"/>
              </a:rPr>
              <a:t> et al. </a:t>
            </a:r>
            <a:r>
              <a:rPr lang="de-DE" sz="1200" dirty="0" smtClean="0">
                <a:cs typeface="Arial" panose="020B0604020202020204" pitchFamily="34" charset="0"/>
                <a:hlinkClick r:id="rId6"/>
              </a:rPr>
              <a:t>MedRxiv2020</a:t>
            </a:r>
            <a:r>
              <a:rPr lang="de-DE" sz="1200" dirty="0" smtClean="0">
                <a:cs typeface="Arial" panose="020B0604020202020204" pitchFamily="34" charset="0"/>
              </a:rPr>
              <a:t> </a:t>
            </a:r>
            <a:r>
              <a:rPr lang="de-DE" sz="1200" dirty="0" err="1" smtClean="0">
                <a:cs typeface="Arial" panose="020B0604020202020204" pitchFamily="34" charset="0"/>
              </a:rPr>
              <a:t>range</a:t>
            </a:r>
            <a:r>
              <a:rPr lang="de-DE" sz="1200" dirty="0" smtClean="0">
                <a:cs typeface="Arial" panose="020B0604020202020204" pitchFamily="34" charset="0"/>
              </a:rPr>
              <a:t>: 1-8 </a:t>
            </a:r>
            <a:r>
              <a:rPr lang="de-DE" sz="1200" dirty="0" err="1" smtClean="0">
                <a:cs typeface="Arial" panose="020B0604020202020204" pitchFamily="34" charset="0"/>
              </a:rPr>
              <a:t>days</a:t>
            </a:r>
            <a:endParaRPr lang="de-DE" sz="1200" dirty="0" smtClean="0">
              <a:cs typeface="Arial" panose="020B0604020202020204" pitchFamily="34" charset="0"/>
            </a:endParaRPr>
          </a:p>
          <a:p>
            <a:pPr defTabSz="554290">
              <a:defRPr/>
            </a:pPr>
            <a:r>
              <a:rPr lang="de-DE" sz="1200" b="1" dirty="0" smtClean="0">
                <a:cs typeface="Arial" panose="020B0604020202020204" pitchFamily="34" charset="0"/>
              </a:rPr>
              <a:t>Untersucht:</a:t>
            </a:r>
          </a:p>
          <a:p>
            <a:pPr defTabSz="554290">
              <a:defRPr/>
            </a:pPr>
            <a:r>
              <a:rPr lang="de-DE" sz="1200" dirty="0" smtClean="0">
                <a:cs typeface="Arial" panose="020B0604020202020204" pitchFamily="34" charset="0"/>
              </a:rPr>
              <a:t>Punktprävalenzstudie unter Pflegeheimbewohnern (Durchschnittsalter, 79 ± 10 Jahre) demonstrierte infektiöses Virus bis </a:t>
            </a:r>
            <a:r>
              <a:rPr lang="de-DE" sz="1200" b="1" dirty="0" smtClean="0">
                <a:cs typeface="Arial" panose="020B0604020202020204" pitchFamily="34" charset="0"/>
              </a:rPr>
              <a:t>6 (im Mittel 3-4) Tage vor Symptombeginn</a:t>
            </a:r>
            <a:r>
              <a:rPr lang="de-DE" sz="1200" dirty="0" smtClean="0">
                <a:cs typeface="Arial" panose="020B0604020202020204" pitchFamily="34" charset="0"/>
              </a:rPr>
              <a:t>. Im hohen Lebensalter kann das klinische Bild aber untypisch sein. Daher ist noch nicht klar, ob </a:t>
            </a:r>
            <a:r>
              <a:rPr lang="de-DE" sz="1200" dirty="0" smtClean="0"/>
              <a:t>d</a:t>
            </a:r>
            <a:r>
              <a:rPr lang="de-DE" sz="1200" dirty="0" smtClean="0">
                <a:cs typeface="Arial" panose="020B0604020202020204" pitchFamily="34" charset="0"/>
              </a:rPr>
              <a:t>iese Zeitspanne für andere Altersgruppen auch gilt. Arons et al., NEJM2020.</a:t>
            </a:r>
          </a:p>
          <a:p>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z="1200" b="1" dirty="0" smtClean="0">
                <a:cs typeface="Arial" panose="020B0604020202020204" pitchFamily="34" charset="0"/>
              </a:rPr>
              <a:t>Dauer der </a:t>
            </a:r>
            <a:r>
              <a:rPr lang="de-DE" sz="1200" b="1" dirty="0" err="1" smtClean="0">
                <a:cs typeface="Arial" panose="020B0604020202020204" pitchFamily="34" charset="0"/>
              </a:rPr>
              <a:t>Infektiosität</a:t>
            </a:r>
            <a:r>
              <a:rPr lang="de-DE" sz="1200" b="1" dirty="0" smtClean="0">
                <a:cs typeface="Arial" panose="020B0604020202020204" pitchFamily="34" charset="0"/>
              </a:rPr>
              <a:t> nach Symptombeginn -</a:t>
            </a:r>
            <a:r>
              <a:rPr lang="de-DE" sz="1200" b="1" baseline="0" dirty="0" smtClean="0">
                <a:cs typeface="Arial" panose="020B0604020202020204" pitchFamily="34" charset="0"/>
              </a:rPr>
              <a:t> a</a:t>
            </a:r>
            <a:r>
              <a:rPr lang="de-DE" sz="1200" b="1" dirty="0" smtClean="0">
                <a:cs typeface="Arial" panose="020B0604020202020204" pitchFamily="34" charset="0"/>
              </a:rPr>
              <a:t>bhängig von Krankheitsschwere</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b="1" dirty="0" smtClean="0">
                <a:cs typeface="Arial" panose="020B0604020202020204" pitchFamily="34" charset="0"/>
              </a:rPr>
              <a:t>Mild-moderat:</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b="0" dirty="0" smtClean="0">
                <a:cs typeface="Arial" panose="020B0604020202020204" pitchFamily="34" charset="0"/>
              </a:rPr>
              <a:t>Wölfel</a:t>
            </a:r>
            <a:r>
              <a:rPr lang="de-DE" sz="1200" b="0" baseline="0" dirty="0" smtClean="0">
                <a:cs typeface="Arial" panose="020B0604020202020204" pitchFamily="34" charset="0"/>
              </a:rPr>
              <a:t> et al.: median 6d, </a:t>
            </a:r>
            <a:r>
              <a:rPr lang="de-DE" sz="1200" b="0" baseline="0" dirty="0" err="1" smtClean="0">
                <a:cs typeface="Arial" panose="020B0604020202020204" pitchFamily="34" charset="0"/>
              </a:rPr>
              <a:t>mean</a:t>
            </a:r>
            <a:r>
              <a:rPr lang="de-DE" sz="1200" b="0" baseline="0" dirty="0" smtClean="0">
                <a:cs typeface="Arial" panose="020B0604020202020204" pitchFamily="34" charset="0"/>
              </a:rPr>
              <a:t> 7d, max. 8d</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b="0" baseline="0" dirty="0" smtClean="0">
                <a:cs typeface="Arial" panose="020B0604020202020204" pitchFamily="34" charset="0"/>
              </a:rPr>
              <a:t>Cross-</a:t>
            </a:r>
            <a:r>
              <a:rPr lang="de-DE" sz="1200" b="0" baseline="0" dirty="0" err="1" smtClean="0">
                <a:cs typeface="Arial" panose="020B0604020202020204" pitchFamily="34" charset="0"/>
              </a:rPr>
              <a:t>sectional</a:t>
            </a:r>
            <a:r>
              <a:rPr lang="de-DE" sz="1200" b="0" baseline="0" dirty="0" smtClean="0">
                <a:cs typeface="Arial" panose="020B0604020202020204" pitchFamily="34" charset="0"/>
              </a:rPr>
              <a:t> (= </a:t>
            </a:r>
            <a:r>
              <a:rPr lang="de-DE" sz="1200" b="0" baseline="0" dirty="0" err="1" smtClean="0">
                <a:cs typeface="Arial" panose="020B0604020202020204" pitchFamily="34" charset="0"/>
              </a:rPr>
              <a:t>low</a:t>
            </a:r>
            <a:r>
              <a:rPr lang="de-DE" sz="1200" b="0" baseline="0" dirty="0" smtClean="0">
                <a:cs typeface="Arial" panose="020B0604020202020204" pitchFamily="34" charset="0"/>
              </a:rPr>
              <a:t> </a:t>
            </a:r>
            <a:r>
              <a:rPr lang="de-DE" sz="1200" b="0" baseline="0" dirty="0" err="1" smtClean="0">
                <a:cs typeface="Arial" panose="020B0604020202020204" pitchFamily="34" charset="0"/>
              </a:rPr>
              <a:t>estimate</a:t>
            </a:r>
            <a:r>
              <a:rPr lang="de-DE" sz="1200" b="0" baseline="0" dirty="0" smtClean="0">
                <a:cs typeface="Arial" panose="020B0604020202020204" pitchFamily="34" charset="0"/>
              </a:rPr>
              <a:t>): </a:t>
            </a:r>
            <a:r>
              <a:rPr lang="de-DE" sz="1200" b="0" baseline="0" dirty="0" err="1" smtClean="0">
                <a:cs typeface="Arial" panose="020B0604020202020204" pitchFamily="34" charset="0"/>
              </a:rPr>
              <a:t>Kujawski</a:t>
            </a:r>
            <a:r>
              <a:rPr lang="de-DE" sz="1200" b="0" baseline="0" dirty="0" smtClean="0">
                <a:cs typeface="Arial" panose="020B0604020202020204" pitchFamily="34" charset="0"/>
              </a:rPr>
              <a:t> et al., </a:t>
            </a:r>
            <a:r>
              <a:rPr lang="de-DE" sz="1200" b="0" baseline="0" dirty="0" err="1" smtClean="0">
                <a:cs typeface="Arial" panose="020B0604020202020204" pitchFamily="34" charset="0"/>
              </a:rPr>
              <a:t>mean</a:t>
            </a:r>
            <a:r>
              <a:rPr lang="de-DE" sz="1200" b="0" baseline="0" dirty="0" smtClean="0">
                <a:cs typeface="Arial" panose="020B0604020202020204" pitchFamily="34" charset="0"/>
              </a:rPr>
              <a:t> 4.4.d; Arons et al., </a:t>
            </a:r>
            <a:r>
              <a:rPr lang="de-DE" sz="1200" b="0" baseline="0" dirty="0" err="1" smtClean="0">
                <a:cs typeface="Arial" panose="020B0604020202020204" pitchFamily="34" charset="0"/>
              </a:rPr>
              <a:t>mean</a:t>
            </a:r>
            <a:r>
              <a:rPr lang="de-DE" sz="1200" b="0" baseline="0" dirty="0" smtClean="0">
                <a:cs typeface="Arial" panose="020B0604020202020204" pitchFamily="34" charset="0"/>
              </a:rPr>
              <a:t> 4 d, </a:t>
            </a:r>
            <a:r>
              <a:rPr lang="de-DE" sz="1200" b="1" baseline="0" dirty="0" err="1" smtClean="0">
                <a:cs typeface="Arial" panose="020B0604020202020204" pitchFamily="34" charset="0"/>
              </a:rPr>
              <a:t>max</a:t>
            </a:r>
            <a:r>
              <a:rPr lang="de-DE" sz="1200" b="1" baseline="0" dirty="0" smtClean="0">
                <a:cs typeface="Arial" panose="020B0604020202020204" pitchFamily="34" charset="0"/>
              </a:rPr>
              <a:t> 9 -14 d</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b="1" baseline="0" dirty="0" err="1" smtClean="0">
                <a:cs typeface="Arial" panose="020B0604020202020204" pitchFamily="34" charset="0"/>
              </a:rPr>
              <a:t>Severe</a:t>
            </a:r>
            <a:r>
              <a:rPr lang="de-DE" sz="1200" b="1" baseline="0" dirty="0" smtClean="0">
                <a:cs typeface="Arial" panose="020B0604020202020204" pitchFamily="34" charset="0"/>
              </a:rPr>
              <a:t> (ICU oder Intermediate care):</a:t>
            </a:r>
          </a:p>
          <a:p>
            <a:r>
              <a:rPr lang="de-DE" dirty="0" err="1" smtClean="0"/>
              <a:t>VanKampen</a:t>
            </a:r>
            <a:r>
              <a:rPr lang="de-DE" dirty="0" smtClean="0"/>
              <a:t> et al., </a:t>
            </a:r>
            <a:r>
              <a:rPr lang="en-US" dirty="0" smtClean="0">
                <a:latin typeface="Arial" panose="020B0604020202020204" pitchFamily="34" charset="0"/>
                <a:cs typeface="Arial" panose="020B0604020202020204" pitchFamily="34" charset="0"/>
              </a:rPr>
              <a:t>Median 8 days [IQR 5 – 11d; range 0 - 20 d] </a:t>
            </a:r>
            <a:endParaRPr lang="de-DE" dirty="0"/>
          </a:p>
        </p:txBody>
      </p:sp>
      <p:sp>
        <p:nvSpPr>
          <p:cNvPr id="4" name="Foliennummernplatzhalter 3"/>
          <p:cNvSpPr>
            <a:spLocks noGrp="1"/>
          </p:cNvSpPr>
          <p:nvPr>
            <p:ph type="sldNum" sz="quarter" idx="10"/>
          </p:nvPr>
        </p:nvSpPr>
        <p:spPr/>
        <p:txBody>
          <a:bodyPr/>
          <a:lstStyle/>
          <a:p>
            <a:fld id="{E0CE50EE-9287-4916-AC30-4921521CDA2E}" type="slidenum">
              <a:rPr lang="de-DE" smtClean="0"/>
              <a:t>21</a:t>
            </a:fld>
            <a:endParaRPr lang="de-DE"/>
          </a:p>
        </p:txBody>
      </p:sp>
    </p:spTree>
    <p:extLst>
      <p:ext uri="{BB962C8B-B14F-4D97-AF65-F5344CB8AC3E}">
        <p14:creationId xmlns:p14="http://schemas.microsoft.com/office/powerpoint/2010/main" val="2720596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a:p>
        </p:txBody>
      </p:sp>
      <p:sp>
        <p:nvSpPr>
          <p:cNvPr id="4" name="Datumsplatzhalter 3"/>
          <p:cNvSpPr>
            <a:spLocks noGrp="1"/>
          </p:cNvSpPr>
          <p:nvPr>
            <p:ph type="dt" sz="half" idx="10"/>
          </p:nvPr>
        </p:nvSpPr>
        <p:spPr/>
        <p:txBody>
          <a:bodyPr/>
          <a:lstStyle/>
          <a:p>
            <a:fld id="{999B1739-C812-4F95-B3BE-C99ED3E84419}" type="datetimeFigureOut">
              <a:rPr lang="en-US" smtClean="0"/>
              <a:t>8/11/2020</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5D9ED14A-04A8-411D-9494-75C9D0E9D96C}" type="slidenum">
              <a:rPr lang="en-US" smtClean="0"/>
              <a:t>‹Nr.›</a:t>
            </a:fld>
            <a:endParaRPr lang="en-US"/>
          </a:p>
        </p:txBody>
      </p:sp>
    </p:spTree>
    <p:extLst>
      <p:ext uri="{BB962C8B-B14F-4D97-AF65-F5344CB8AC3E}">
        <p14:creationId xmlns:p14="http://schemas.microsoft.com/office/powerpoint/2010/main" val="1047173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p>
            <a:fld id="{999B1739-C812-4F95-B3BE-C99ED3E84419}" type="datetimeFigureOut">
              <a:rPr lang="en-US" smtClean="0"/>
              <a:t>8/11/2020</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5D9ED14A-04A8-411D-9494-75C9D0E9D96C}" type="slidenum">
              <a:rPr lang="en-US" smtClean="0"/>
              <a:t>‹Nr.›</a:t>
            </a:fld>
            <a:endParaRPr lang="en-US"/>
          </a:p>
        </p:txBody>
      </p:sp>
    </p:spTree>
    <p:extLst>
      <p:ext uri="{BB962C8B-B14F-4D97-AF65-F5344CB8AC3E}">
        <p14:creationId xmlns:p14="http://schemas.microsoft.com/office/powerpoint/2010/main" val="262750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p>
            <a:fld id="{999B1739-C812-4F95-B3BE-C99ED3E84419}" type="datetimeFigureOut">
              <a:rPr lang="en-US" smtClean="0"/>
              <a:t>8/11/2020</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5D9ED14A-04A8-411D-9494-75C9D0E9D96C}" type="slidenum">
              <a:rPr lang="en-US" smtClean="0"/>
              <a:t>‹Nr.›</a:t>
            </a:fld>
            <a:endParaRPr lang="en-US"/>
          </a:p>
        </p:txBody>
      </p:sp>
    </p:spTree>
    <p:extLst>
      <p:ext uri="{BB962C8B-B14F-4D97-AF65-F5344CB8AC3E}">
        <p14:creationId xmlns:p14="http://schemas.microsoft.com/office/powerpoint/2010/main" val="2660912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p>
            <a:fld id="{999B1739-C812-4F95-B3BE-C99ED3E84419}" type="datetimeFigureOut">
              <a:rPr lang="en-US" smtClean="0"/>
              <a:t>8/11/2020</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5D9ED14A-04A8-411D-9494-75C9D0E9D96C}" type="slidenum">
              <a:rPr lang="en-US" smtClean="0"/>
              <a:t>‹Nr.›</a:t>
            </a:fld>
            <a:endParaRPr lang="en-US"/>
          </a:p>
        </p:txBody>
      </p:sp>
    </p:spTree>
    <p:extLst>
      <p:ext uri="{BB962C8B-B14F-4D97-AF65-F5344CB8AC3E}">
        <p14:creationId xmlns:p14="http://schemas.microsoft.com/office/powerpoint/2010/main" val="538689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en-US"/>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999B1739-C812-4F95-B3BE-C99ED3E84419}" type="datetimeFigureOut">
              <a:rPr lang="en-US" smtClean="0"/>
              <a:t>8/11/2020</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5D9ED14A-04A8-411D-9494-75C9D0E9D96C}" type="slidenum">
              <a:rPr lang="en-US" smtClean="0"/>
              <a:t>‹Nr.›</a:t>
            </a:fld>
            <a:endParaRPr lang="en-US"/>
          </a:p>
        </p:txBody>
      </p:sp>
    </p:spTree>
    <p:extLst>
      <p:ext uri="{BB962C8B-B14F-4D97-AF65-F5344CB8AC3E}">
        <p14:creationId xmlns:p14="http://schemas.microsoft.com/office/powerpoint/2010/main" val="398243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Datumsplatzhalter 4"/>
          <p:cNvSpPr>
            <a:spLocks noGrp="1"/>
          </p:cNvSpPr>
          <p:nvPr>
            <p:ph type="dt" sz="half" idx="10"/>
          </p:nvPr>
        </p:nvSpPr>
        <p:spPr/>
        <p:txBody>
          <a:bodyPr/>
          <a:lstStyle/>
          <a:p>
            <a:fld id="{999B1739-C812-4F95-B3BE-C99ED3E84419}" type="datetimeFigureOut">
              <a:rPr lang="en-US" smtClean="0"/>
              <a:t>8/11/2020</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5D9ED14A-04A8-411D-9494-75C9D0E9D96C}" type="slidenum">
              <a:rPr lang="en-US" smtClean="0"/>
              <a:t>‹Nr.›</a:t>
            </a:fld>
            <a:endParaRPr lang="en-US"/>
          </a:p>
        </p:txBody>
      </p:sp>
    </p:spTree>
    <p:extLst>
      <p:ext uri="{BB962C8B-B14F-4D97-AF65-F5344CB8AC3E}">
        <p14:creationId xmlns:p14="http://schemas.microsoft.com/office/powerpoint/2010/main" val="3247143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en-US"/>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Datumsplatzhalter 6"/>
          <p:cNvSpPr>
            <a:spLocks noGrp="1"/>
          </p:cNvSpPr>
          <p:nvPr>
            <p:ph type="dt" sz="half" idx="10"/>
          </p:nvPr>
        </p:nvSpPr>
        <p:spPr/>
        <p:txBody>
          <a:bodyPr/>
          <a:lstStyle/>
          <a:p>
            <a:fld id="{999B1739-C812-4F95-B3BE-C99ED3E84419}" type="datetimeFigureOut">
              <a:rPr lang="en-US" smtClean="0"/>
              <a:t>8/11/2020</a:t>
            </a:fld>
            <a:endParaRPr lang="en-US"/>
          </a:p>
        </p:txBody>
      </p:sp>
      <p:sp>
        <p:nvSpPr>
          <p:cNvPr id="8" name="Fußzeilenplatzhalter 7"/>
          <p:cNvSpPr>
            <a:spLocks noGrp="1"/>
          </p:cNvSpPr>
          <p:nvPr>
            <p:ph type="ftr" sz="quarter" idx="11"/>
          </p:nvPr>
        </p:nvSpPr>
        <p:spPr/>
        <p:txBody>
          <a:bodyPr/>
          <a:lstStyle/>
          <a:p>
            <a:endParaRPr lang="en-US"/>
          </a:p>
        </p:txBody>
      </p:sp>
      <p:sp>
        <p:nvSpPr>
          <p:cNvPr id="9" name="Foliennummernplatzhalter 8"/>
          <p:cNvSpPr>
            <a:spLocks noGrp="1"/>
          </p:cNvSpPr>
          <p:nvPr>
            <p:ph type="sldNum" sz="quarter" idx="12"/>
          </p:nvPr>
        </p:nvSpPr>
        <p:spPr/>
        <p:txBody>
          <a:bodyPr/>
          <a:lstStyle/>
          <a:p>
            <a:fld id="{5D9ED14A-04A8-411D-9494-75C9D0E9D96C}" type="slidenum">
              <a:rPr lang="en-US" smtClean="0"/>
              <a:t>‹Nr.›</a:t>
            </a:fld>
            <a:endParaRPr lang="en-US"/>
          </a:p>
        </p:txBody>
      </p:sp>
    </p:spTree>
    <p:extLst>
      <p:ext uri="{BB962C8B-B14F-4D97-AF65-F5344CB8AC3E}">
        <p14:creationId xmlns:p14="http://schemas.microsoft.com/office/powerpoint/2010/main" val="3157847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Datumsplatzhalter 2"/>
          <p:cNvSpPr>
            <a:spLocks noGrp="1"/>
          </p:cNvSpPr>
          <p:nvPr>
            <p:ph type="dt" sz="half" idx="10"/>
          </p:nvPr>
        </p:nvSpPr>
        <p:spPr/>
        <p:txBody>
          <a:bodyPr/>
          <a:lstStyle/>
          <a:p>
            <a:fld id="{999B1739-C812-4F95-B3BE-C99ED3E84419}" type="datetimeFigureOut">
              <a:rPr lang="en-US" smtClean="0"/>
              <a:t>8/11/2020</a:t>
            </a:fld>
            <a:endParaRPr lang="en-US"/>
          </a:p>
        </p:txBody>
      </p:sp>
      <p:sp>
        <p:nvSpPr>
          <p:cNvPr id="4" name="Fußzeilenplatzhalter 3"/>
          <p:cNvSpPr>
            <a:spLocks noGrp="1"/>
          </p:cNvSpPr>
          <p:nvPr>
            <p:ph type="ftr" sz="quarter" idx="11"/>
          </p:nvPr>
        </p:nvSpPr>
        <p:spPr/>
        <p:txBody>
          <a:bodyPr/>
          <a:lstStyle/>
          <a:p>
            <a:endParaRPr lang="en-US"/>
          </a:p>
        </p:txBody>
      </p:sp>
      <p:sp>
        <p:nvSpPr>
          <p:cNvPr id="5" name="Foliennummernplatzhalter 4"/>
          <p:cNvSpPr>
            <a:spLocks noGrp="1"/>
          </p:cNvSpPr>
          <p:nvPr>
            <p:ph type="sldNum" sz="quarter" idx="12"/>
          </p:nvPr>
        </p:nvSpPr>
        <p:spPr/>
        <p:txBody>
          <a:bodyPr/>
          <a:lstStyle/>
          <a:p>
            <a:fld id="{5D9ED14A-04A8-411D-9494-75C9D0E9D96C}" type="slidenum">
              <a:rPr lang="en-US" smtClean="0"/>
              <a:t>‹Nr.›</a:t>
            </a:fld>
            <a:endParaRPr lang="en-US"/>
          </a:p>
        </p:txBody>
      </p:sp>
    </p:spTree>
    <p:extLst>
      <p:ext uri="{BB962C8B-B14F-4D97-AF65-F5344CB8AC3E}">
        <p14:creationId xmlns:p14="http://schemas.microsoft.com/office/powerpoint/2010/main" val="3225048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99B1739-C812-4F95-B3BE-C99ED3E84419}" type="datetimeFigureOut">
              <a:rPr lang="en-US" smtClean="0"/>
              <a:t>8/11/2020</a:t>
            </a:fld>
            <a:endParaRPr lang="en-US"/>
          </a:p>
        </p:txBody>
      </p:sp>
      <p:sp>
        <p:nvSpPr>
          <p:cNvPr id="3" name="Fußzeilenplatzhalter 2"/>
          <p:cNvSpPr>
            <a:spLocks noGrp="1"/>
          </p:cNvSpPr>
          <p:nvPr>
            <p:ph type="ftr" sz="quarter" idx="11"/>
          </p:nvPr>
        </p:nvSpPr>
        <p:spPr/>
        <p:txBody>
          <a:bodyPr/>
          <a:lstStyle/>
          <a:p>
            <a:endParaRPr lang="en-US"/>
          </a:p>
        </p:txBody>
      </p:sp>
      <p:sp>
        <p:nvSpPr>
          <p:cNvPr id="4" name="Foliennummernplatzhalter 3"/>
          <p:cNvSpPr>
            <a:spLocks noGrp="1"/>
          </p:cNvSpPr>
          <p:nvPr>
            <p:ph type="sldNum" sz="quarter" idx="12"/>
          </p:nvPr>
        </p:nvSpPr>
        <p:spPr/>
        <p:txBody>
          <a:bodyPr/>
          <a:lstStyle/>
          <a:p>
            <a:fld id="{5D9ED14A-04A8-411D-9494-75C9D0E9D96C}" type="slidenum">
              <a:rPr lang="en-US" smtClean="0"/>
              <a:t>‹Nr.›</a:t>
            </a:fld>
            <a:endParaRPr lang="en-US"/>
          </a:p>
        </p:txBody>
      </p:sp>
    </p:spTree>
    <p:extLst>
      <p:ext uri="{BB962C8B-B14F-4D97-AF65-F5344CB8AC3E}">
        <p14:creationId xmlns:p14="http://schemas.microsoft.com/office/powerpoint/2010/main" val="931711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en-US"/>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999B1739-C812-4F95-B3BE-C99ED3E84419}" type="datetimeFigureOut">
              <a:rPr lang="en-US" smtClean="0"/>
              <a:t>8/11/2020</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5D9ED14A-04A8-411D-9494-75C9D0E9D96C}" type="slidenum">
              <a:rPr lang="en-US" smtClean="0"/>
              <a:t>‹Nr.›</a:t>
            </a:fld>
            <a:endParaRPr lang="en-US"/>
          </a:p>
        </p:txBody>
      </p:sp>
    </p:spTree>
    <p:extLst>
      <p:ext uri="{BB962C8B-B14F-4D97-AF65-F5344CB8AC3E}">
        <p14:creationId xmlns:p14="http://schemas.microsoft.com/office/powerpoint/2010/main" val="3983359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en-US"/>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999B1739-C812-4F95-B3BE-C99ED3E84419}" type="datetimeFigureOut">
              <a:rPr lang="en-US" smtClean="0"/>
              <a:t>8/11/2020</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5D9ED14A-04A8-411D-9494-75C9D0E9D96C}" type="slidenum">
              <a:rPr lang="en-US" smtClean="0"/>
              <a:t>‹Nr.›</a:t>
            </a:fld>
            <a:endParaRPr lang="en-US"/>
          </a:p>
        </p:txBody>
      </p:sp>
    </p:spTree>
    <p:extLst>
      <p:ext uri="{BB962C8B-B14F-4D97-AF65-F5344CB8AC3E}">
        <p14:creationId xmlns:p14="http://schemas.microsoft.com/office/powerpoint/2010/main" val="1726973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en-US"/>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B1739-C812-4F95-B3BE-C99ED3E84419}" type="datetimeFigureOut">
              <a:rPr lang="en-US" smtClean="0"/>
              <a:t>8/11/2020</a:t>
            </a:fld>
            <a:endParaRPr lang="en-US"/>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9ED14A-04A8-411D-9494-75C9D0E9D96C}" type="slidenum">
              <a:rPr lang="en-US" smtClean="0"/>
              <a:t>‹Nr.›</a:t>
            </a:fld>
            <a:endParaRPr lang="en-US"/>
          </a:p>
        </p:txBody>
      </p:sp>
    </p:spTree>
    <p:extLst>
      <p:ext uri="{BB962C8B-B14F-4D97-AF65-F5344CB8AC3E}">
        <p14:creationId xmlns:p14="http://schemas.microsoft.com/office/powerpoint/2010/main" val="3729085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4.e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1.emf"/><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2" Type="http://schemas.openxmlformats.org/officeDocument/2006/relationships/hyperlink" Target="file:///\\rki.local\daten\Wissdaten\RKI_nCoV-Lage\1.Lagemanagement\1.3.Besprechungen_TKs\1.Lage_AG\2020-08-12_Lage-AG\ToolsZumBerechnenDerTeststrategien"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447800"/>
            <a:ext cx="7772400" cy="1470025"/>
          </a:xfrm>
        </p:spPr>
        <p:txBody>
          <a:bodyPr>
            <a:normAutofit fontScale="90000"/>
          </a:bodyPr>
          <a:lstStyle/>
          <a:p>
            <a:r>
              <a:rPr lang="de-DE" b="1" dirty="0" smtClean="0">
                <a:latin typeface="Arial" panose="020B0604020202020204" pitchFamily="34" charset="0"/>
                <a:cs typeface="Arial" panose="020B0604020202020204" pitchFamily="34" charset="0"/>
              </a:rPr>
              <a:t>Interaktives Tool zur Evaluierung von Teststrategien</a:t>
            </a:r>
            <a:endParaRPr lang="en-US" b="1" dirty="0">
              <a:latin typeface="Arial" panose="020B0604020202020204" pitchFamily="34" charset="0"/>
              <a:cs typeface="Arial" panose="020B0604020202020204" pitchFamily="34" charset="0"/>
            </a:endParaRPr>
          </a:p>
        </p:txBody>
      </p:sp>
      <p:sp>
        <p:nvSpPr>
          <p:cNvPr id="4" name="Untertitel 3"/>
          <p:cNvSpPr>
            <a:spLocks noGrp="1"/>
          </p:cNvSpPr>
          <p:nvPr>
            <p:ph type="subTitle" idx="1"/>
          </p:nvPr>
        </p:nvSpPr>
        <p:spPr/>
        <p:txBody>
          <a:bodyPr/>
          <a:lstStyle/>
          <a:p>
            <a:r>
              <a:rPr lang="de-DE" b="1" dirty="0" smtClean="0">
                <a:latin typeface="Arial" panose="020B0604020202020204" pitchFamily="34" charset="0"/>
                <a:cs typeface="Arial" panose="020B0604020202020204" pitchFamily="34" charset="0"/>
              </a:rPr>
              <a:t>Von Kleist (MF1), Oh (FG17)</a:t>
            </a:r>
          </a:p>
          <a:p>
            <a:r>
              <a:rPr lang="de-DE" b="1" dirty="0">
                <a:latin typeface="Arial" panose="020B0604020202020204" pitchFamily="34" charset="0"/>
                <a:cs typeface="Arial" panose="020B0604020202020204" pitchFamily="34" charset="0"/>
              </a:rPr>
              <a:t>f</a:t>
            </a:r>
            <a:r>
              <a:rPr lang="de-DE" b="1" dirty="0" smtClean="0">
                <a:latin typeface="Arial" panose="020B0604020202020204" pitchFamily="34" charset="0"/>
                <a:cs typeface="Arial" panose="020B0604020202020204" pitchFamily="34" charset="0"/>
              </a:rPr>
              <a:t>ür die AG Diagnostik</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40419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8547" r="23804"/>
          <a:stretch/>
        </p:blipFill>
        <p:spPr bwMode="auto">
          <a:xfrm>
            <a:off x="294587" y="1600200"/>
            <a:ext cx="8011213" cy="294595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itel 1"/>
          <p:cNvSpPr txBox="1">
            <a:spLocks/>
          </p:cNvSpPr>
          <p:nvPr/>
        </p:nvSpPr>
        <p:spPr>
          <a:xfrm>
            <a:off x="446987" y="23812"/>
            <a:ext cx="8229600" cy="7921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1800" b="1" u="sng" dirty="0" smtClean="0">
                <a:latin typeface="Arial" panose="020B0604020202020204" pitchFamily="34" charset="0"/>
                <a:cs typeface="Arial" panose="020B0604020202020204" pitchFamily="34" charset="0"/>
              </a:rPr>
              <a:t>2. Teststrategie</a:t>
            </a:r>
            <a:endParaRPr lang="en-US" sz="1800" b="1" u="sng" dirty="0">
              <a:latin typeface="Arial" panose="020B0604020202020204" pitchFamily="34" charset="0"/>
              <a:cs typeface="Arial" panose="020B0604020202020204" pitchFamily="34" charset="0"/>
            </a:endParaRPr>
          </a:p>
        </p:txBody>
      </p:sp>
      <p:sp>
        <p:nvSpPr>
          <p:cNvPr id="9" name="Textfeld 8"/>
          <p:cNvSpPr txBox="1"/>
          <p:nvPr/>
        </p:nvSpPr>
        <p:spPr>
          <a:xfrm>
            <a:off x="5029201" y="4795540"/>
            <a:ext cx="3048000" cy="523220"/>
          </a:xfrm>
          <a:prstGeom prst="rect">
            <a:avLst/>
          </a:prstGeom>
          <a:solidFill>
            <a:schemeClr val="bg1"/>
          </a:solidFill>
          <a:ln>
            <a:solidFill>
              <a:schemeClr val="tx1"/>
            </a:solidFill>
          </a:ln>
        </p:spPr>
        <p:txBody>
          <a:bodyPr wrap="square" rtlCol="0">
            <a:spAutoFit/>
          </a:bodyPr>
          <a:lstStyle/>
          <a:p>
            <a:r>
              <a:rPr lang="de-DE" sz="1400" i="1" dirty="0" smtClean="0">
                <a:latin typeface="Arial" panose="020B0604020202020204" pitchFamily="34" charset="0"/>
                <a:cs typeface="Arial" panose="020B0604020202020204" pitchFamily="34" charset="0"/>
              </a:rPr>
              <a:t>Szenario B: Symptomatische Personen gehen in Isolation</a:t>
            </a:r>
            <a:endParaRPr lang="de-DE" sz="1400" i="1" dirty="0">
              <a:latin typeface="Arial" panose="020B0604020202020204" pitchFamily="34" charset="0"/>
              <a:cs typeface="Arial" panose="020B0604020202020204" pitchFamily="34" charset="0"/>
            </a:endParaRPr>
          </a:p>
        </p:txBody>
      </p:sp>
      <p:sp>
        <p:nvSpPr>
          <p:cNvPr id="12" name="Textfeld 11"/>
          <p:cNvSpPr txBox="1"/>
          <p:nvPr/>
        </p:nvSpPr>
        <p:spPr>
          <a:xfrm>
            <a:off x="294586" y="4795540"/>
            <a:ext cx="3353489" cy="523220"/>
          </a:xfrm>
          <a:prstGeom prst="rect">
            <a:avLst/>
          </a:prstGeom>
          <a:solidFill>
            <a:schemeClr val="bg1"/>
          </a:solidFill>
          <a:ln>
            <a:solidFill>
              <a:schemeClr val="tx1"/>
            </a:solidFill>
          </a:ln>
        </p:spPr>
        <p:txBody>
          <a:bodyPr wrap="square" rtlCol="0">
            <a:spAutoFit/>
          </a:bodyPr>
          <a:lstStyle/>
          <a:p>
            <a:r>
              <a:rPr lang="de-DE" sz="1400" i="1" dirty="0" smtClean="0">
                <a:latin typeface="Arial" panose="020B0604020202020204" pitchFamily="34" charset="0"/>
                <a:cs typeface="Arial" panose="020B0604020202020204" pitchFamily="34" charset="0"/>
              </a:rPr>
              <a:t>Szenario A: Symptomatische Personen gehen </a:t>
            </a:r>
            <a:r>
              <a:rPr lang="de-DE" sz="1400" i="1" u="sng" dirty="0" smtClean="0">
                <a:latin typeface="Arial" panose="020B0604020202020204" pitchFamily="34" charset="0"/>
                <a:cs typeface="Arial" panose="020B0604020202020204" pitchFamily="34" charset="0"/>
              </a:rPr>
              <a:t>nicht</a:t>
            </a:r>
            <a:r>
              <a:rPr lang="de-DE" sz="1400" i="1" dirty="0" smtClean="0">
                <a:latin typeface="Arial" panose="020B0604020202020204" pitchFamily="34" charset="0"/>
                <a:cs typeface="Arial" panose="020B0604020202020204" pitchFamily="34" charset="0"/>
              </a:rPr>
              <a:t> in Isolation</a:t>
            </a:r>
            <a:endParaRPr lang="de-DE" sz="1400" i="1" dirty="0">
              <a:latin typeface="Arial" panose="020B0604020202020204" pitchFamily="34" charset="0"/>
              <a:cs typeface="Arial" panose="020B0604020202020204" pitchFamily="34" charset="0"/>
            </a:endParaRPr>
          </a:p>
        </p:txBody>
      </p:sp>
      <p:cxnSp>
        <p:nvCxnSpPr>
          <p:cNvPr id="13" name="Gerade Verbindung mit Pfeil 12"/>
          <p:cNvCxnSpPr/>
          <p:nvPr/>
        </p:nvCxnSpPr>
        <p:spPr>
          <a:xfrm flipV="1">
            <a:off x="1447801" y="4536423"/>
            <a:ext cx="0" cy="24938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p:nvPr/>
        </p:nvCxnSpPr>
        <p:spPr>
          <a:xfrm flipV="1">
            <a:off x="5486401" y="4535979"/>
            <a:ext cx="0" cy="24938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00260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762000" y="1600200"/>
            <a:ext cx="7772400" cy="1362075"/>
          </a:xfrm>
        </p:spPr>
        <p:txBody>
          <a:bodyPr>
            <a:normAutofit/>
          </a:bodyPr>
          <a:lstStyle/>
          <a:p>
            <a:r>
              <a:rPr lang="de-DE" sz="4400" dirty="0" smtClean="0"/>
              <a:t>Anwendungen</a:t>
            </a:r>
            <a:endParaRPr lang="en-US" sz="4400" dirty="0"/>
          </a:p>
        </p:txBody>
      </p:sp>
      <p:sp>
        <p:nvSpPr>
          <p:cNvPr id="5" name="Textplatzhalter 4"/>
          <p:cNvSpPr>
            <a:spLocks noGrp="1"/>
          </p:cNvSpPr>
          <p:nvPr>
            <p:ph type="body" idx="1"/>
          </p:nvPr>
        </p:nvSpPr>
        <p:spPr>
          <a:xfrm>
            <a:off x="685800" y="3581400"/>
            <a:ext cx="7848600" cy="2667000"/>
          </a:xfrm>
        </p:spPr>
        <p:txBody>
          <a:bodyPr>
            <a:normAutofit lnSpcReduction="10000"/>
          </a:bodyPr>
          <a:lstStyle/>
          <a:p>
            <a:pPr marL="514350" indent="-514350">
              <a:buAutoNum type="arabicPeriod"/>
            </a:pPr>
            <a:r>
              <a:rPr lang="de-DE" sz="2800" dirty="0" smtClean="0">
                <a:solidFill>
                  <a:schemeClr val="bg1">
                    <a:lumMod val="75000"/>
                  </a:schemeClr>
                </a:solidFill>
              </a:rPr>
              <a:t>Prävalenz = Ausgangsrisiko</a:t>
            </a:r>
          </a:p>
          <a:p>
            <a:pPr marL="971550" lvl="1" indent="-514350">
              <a:buFont typeface="Wingdings" panose="05000000000000000000" pitchFamily="2" charset="2"/>
              <a:buChar char="§"/>
            </a:pPr>
            <a:r>
              <a:rPr lang="de-DE" sz="2600" dirty="0" smtClean="0">
                <a:solidFill>
                  <a:schemeClr val="bg1">
                    <a:lumMod val="75000"/>
                  </a:schemeClr>
                </a:solidFill>
              </a:rPr>
              <a:t>E.g.: Infektion im Urlaubsland/während des Auslandsaufenthaltes</a:t>
            </a:r>
          </a:p>
          <a:p>
            <a:pPr marL="514350" indent="-514350">
              <a:buFont typeface="Arial" panose="020B0604020202020204" pitchFamily="34" charset="0"/>
              <a:buAutoNum type="arabicPeriod"/>
            </a:pPr>
            <a:r>
              <a:rPr lang="de-DE" sz="2800" dirty="0" smtClean="0">
                <a:solidFill>
                  <a:schemeClr val="tx1"/>
                </a:solidFill>
              </a:rPr>
              <a:t>Spezialfälle</a:t>
            </a:r>
          </a:p>
          <a:p>
            <a:pPr marL="971550" lvl="1" indent="-514350">
              <a:buFont typeface="Wingdings" panose="05000000000000000000" pitchFamily="2" charset="2"/>
              <a:buChar char="§"/>
            </a:pPr>
            <a:r>
              <a:rPr lang="de-DE" sz="2600" dirty="0" smtClean="0">
                <a:solidFill>
                  <a:schemeClr val="tx1"/>
                </a:solidFill>
              </a:rPr>
              <a:t>E.g.: Infektion während der Rückreise (Flughafen/Fähre/Zug/Bus, etc.)</a:t>
            </a:r>
            <a:endParaRPr lang="de-DE" sz="2600" dirty="0">
              <a:solidFill>
                <a:schemeClr val="tx1"/>
              </a:solidFill>
            </a:endParaRPr>
          </a:p>
          <a:p>
            <a:pPr marL="514350" indent="-514350">
              <a:buAutoNum type="arabicPeriod"/>
            </a:pPr>
            <a:endParaRPr lang="en-US" sz="2800" dirty="0">
              <a:solidFill>
                <a:schemeClr val="tx1"/>
              </a:solidFill>
            </a:endParaRPr>
          </a:p>
        </p:txBody>
      </p:sp>
    </p:spTree>
    <p:extLst>
      <p:ext uri="{BB962C8B-B14F-4D97-AF65-F5344CB8AC3E}">
        <p14:creationId xmlns:p14="http://schemas.microsoft.com/office/powerpoint/2010/main" val="35849299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feld 16"/>
          <p:cNvSpPr txBox="1"/>
          <p:nvPr/>
        </p:nvSpPr>
        <p:spPr>
          <a:xfrm>
            <a:off x="533400" y="381000"/>
            <a:ext cx="8229600" cy="2086725"/>
          </a:xfrm>
          <a:prstGeom prst="rect">
            <a:avLst/>
          </a:prstGeom>
          <a:noFill/>
          <a:ln w="3175">
            <a:noFill/>
          </a:ln>
        </p:spPr>
        <p:txBody>
          <a:bodyPr wrap="square" rtlCol="0">
            <a:spAutoFit/>
          </a:bodyPr>
          <a:lstStyle/>
          <a:p>
            <a:pPr>
              <a:lnSpc>
                <a:spcPct val="120000"/>
              </a:lnSpc>
            </a:pPr>
            <a:r>
              <a:rPr lang="de-DE" b="1" dirty="0" smtClean="0">
                <a:latin typeface="Arial" panose="020B0604020202020204" pitchFamily="34" charset="0"/>
                <a:cs typeface="Arial" panose="020B0604020202020204" pitchFamily="34" charset="0"/>
              </a:rPr>
              <a:t>Beispiel 1</a:t>
            </a:r>
          </a:p>
          <a:p>
            <a:pPr>
              <a:lnSpc>
                <a:spcPct val="120000"/>
              </a:lnSpc>
            </a:pPr>
            <a:endParaRPr lang="de-DE" b="1" dirty="0">
              <a:latin typeface="Arial" panose="020B0604020202020204" pitchFamily="34" charset="0"/>
              <a:cs typeface="Arial" panose="020B0604020202020204" pitchFamily="34" charset="0"/>
            </a:endParaRPr>
          </a:p>
          <a:p>
            <a:pPr marL="285750" indent="-285750">
              <a:lnSpc>
                <a:spcPct val="120000"/>
              </a:lnSpc>
              <a:buFont typeface="Arial" panose="020B0604020202020204" pitchFamily="34" charset="0"/>
              <a:buChar char="•"/>
            </a:pPr>
            <a:r>
              <a:rPr lang="de-DE" dirty="0" smtClean="0">
                <a:latin typeface="Arial" panose="020B0604020202020204" pitchFamily="34" charset="0"/>
                <a:cs typeface="Arial" panose="020B0604020202020204" pitchFamily="34" charset="0"/>
              </a:rPr>
              <a:t>Aufenthalt im Hochprävalenzgebiet</a:t>
            </a:r>
          </a:p>
          <a:p>
            <a:pPr marL="285750" indent="-285750">
              <a:lnSpc>
                <a:spcPct val="120000"/>
              </a:lnSpc>
              <a:buFont typeface="Arial" panose="020B0604020202020204" pitchFamily="34" charset="0"/>
              <a:buChar char="•"/>
            </a:pPr>
            <a:r>
              <a:rPr lang="de-DE" dirty="0" smtClean="0">
                <a:latin typeface="Arial" panose="020B0604020202020204" pitchFamily="34" charset="0"/>
                <a:cs typeface="Arial" panose="020B0604020202020204" pitchFamily="34" charset="0"/>
              </a:rPr>
              <a:t>Heimreise </a:t>
            </a:r>
            <a:r>
              <a:rPr lang="de-DE" dirty="0" smtClean="0">
                <a:latin typeface="Arial" panose="020B0604020202020204" pitchFamily="34" charset="0"/>
                <a:cs typeface="Arial" panose="020B0604020202020204" pitchFamily="34" charset="0"/>
              </a:rPr>
              <a:t>beinhaltet viel Umsteigen und </a:t>
            </a:r>
            <a:r>
              <a:rPr lang="de-DE" dirty="0" err="1" smtClean="0">
                <a:latin typeface="Arial" panose="020B0604020202020204" pitchFamily="34" charset="0"/>
                <a:cs typeface="Arial" panose="020B0604020202020204" pitchFamily="34" charset="0"/>
              </a:rPr>
              <a:t>Schlangestehen</a:t>
            </a:r>
            <a:r>
              <a:rPr lang="de-DE" dirty="0" smtClean="0">
                <a:latin typeface="Arial" panose="020B0604020202020204" pitchFamily="34" charset="0"/>
                <a:cs typeface="Arial" panose="020B0604020202020204" pitchFamily="34" charset="0"/>
              </a:rPr>
              <a:t>, deswegen  klappt </a:t>
            </a:r>
            <a:r>
              <a:rPr lang="de-DE" dirty="0">
                <a:latin typeface="Arial" panose="020B0604020202020204" pitchFamily="34" charset="0"/>
                <a:cs typeface="Arial" panose="020B0604020202020204" pitchFamily="34" charset="0"/>
              </a:rPr>
              <a:t>AHA </a:t>
            </a:r>
            <a:r>
              <a:rPr lang="de-DE" dirty="0" smtClean="0">
                <a:latin typeface="Arial" panose="020B0604020202020204" pitchFamily="34" charset="0"/>
                <a:cs typeface="Arial" panose="020B0604020202020204" pitchFamily="34" charset="0"/>
              </a:rPr>
              <a:t>nicht</a:t>
            </a:r>
          </a:p>
          <a:p>
            <a:pPr marL="285750" indent="-285750">
              <a:lnSpc>
                <a:spcPct val="120000"/>
              </a:lnSpc>
              <a:buFont typeface="Arial" panose="020B0604020202020204" pitchFamily="34" charset="0"/>
              <a:buChar char="•"/>
            </a:pPr>
            <a:r>
              <a:rPr lang="de-DE" b="1" dirty="0" smtClean="0">
                <a:latin typeface="Arial" panose="020B0604020202020204" pitchFamily="34" charset="0"/>
                <a:cs typeface="Arial" panose="020B0604020202020204" pitchFamily="34" charset="0"/>
              </a:rPr>
              <a:t>Infektion am Tag der Einreise</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0143" y="3064224"/>
            <a:ext cx="5956114" cy="334805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2754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p:cNvGraphicFramePr>
            <a:graphicFrameLocks noChangeAspect="1"/>
          </p:cNvGraphicFramePr>
          <p:nvPr>
            <p:extLst>
              <p:ext uri="{D42A27DB-BD31-4B8C-83A1-F6EECF244321}">
                <p14:modId xmlns:p14="http://schemas.microsoft.com/office/powerpoint/2010/main" val="343558323"/>
              </p:ext>
            </p:extLst>
          </p:nvPr>
        </p:nvGraphicFramePr>
        <p:xfrm>
          <a:off x="498954" y="927970"/>
          <a:ext cx="4901148" cy="4800600"/>
        </p:xfrm>
        <a:graphic>
          <a:graphicData uri="http://schemas.openxmlformats.org/presentationml/2006/ole">
            <mc:AlternateContent xmlns:mc="http://schemas.openxmlformats.org/markup-compatibility/2006">
              <mc:Choice xmlns:v="urn:schemas-microsoft-com:vml" Requires="v">
                <p:oleObj spid="_x0000_s5123" name="Prism 8" r:id="rId4" imgW="3636290" imgH="3563004" progId="Prism8.Document">
                  <p:embed/>
                </p:oleObj>
              </mc:Choice>
              <mc:Fallback>
                <p:oleObj name="Prism 8" r:id="rId4" imgW="3636290" imgH="3563004" progId="Prism8.Document">
                  <p:embed/>
                  <p:pic>
                    <p:nvPicPr>
                      <p:cNvPr id="0" name=""/>
                      <p:cNvPicPr/>
                      <p:nvPr/>
                    </p:nvPicPr>
                    <p:blipFill>
                      <a:blip r:embed="rId5"/>
                      <a:stretch>
                        <a:fillRect/>
                      </a:stretch>
                    </p:blipFill>
                    <p:spPr>
                      <a:xfrm>
                        <a:off x="498954" y="927970"/>
                        <a:ext cx="4901148" cy="4800600"/>
                      </a:xfrm>
                      <a:prstGeom prst="rect">
                        <a:avLst/>
                      </a:prstGeom>
                    </p:spPr>
                  </p:pic>
                </p:oleObj>
              </mc:Fallback>
            </mc:AlternateContent>
          </a:graphicData>
        </a:graphic>
      </p:graphicFrame>
      <p:sp>
        <p:nvSpPr>
          <p:cNvPr id="3" name="Titel 1"/>
          <p:cNvSpPr txBox="1">
            <a:spLocks/>
          </p:cNvSpPr>
          <p:nvPr/>
        </p:nvSpPr>
        <p:spPr>
          <a:xfrm>
            <a:off x="415447" y="228600"/>
            <a:ext cx="8229600" cy="685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1800" b="1" u="sng" dirty="0" smtClean="0">
                <a:latin typeface="Arial" panose="020B0604020202020204" pitchFamily="34" charset="0"/>
                <a:cs typeface="Arial" panose="020B0604020202020204" pitchFamily="34" charset="0"/>
              </a:rPr>
              <a:t>Beispiel 1:</a:t>
            </a:r>
            <a:r>
              <a:rPr lang="en-US" sz="1800" b="1" dirty="0" smtClean="0">
                <a:latin typeface="Arial" panose="020B0604020202020204" pitchFamily="34" charset="0"/>
                <a:cs typeface="Arial" panose="020B0604020202020204" pitchFamily="34" charset="0"/>
              </a:rPr>
              <a:t> </a:t>
            </a:r>
            <a:r>
              <a:rPr lang="de-DE" sz="1800" b="1" dirty="0" smtClean="0">
                <a:latin typeface="Arial" panose="020B0604020202020204" pitchFamily="34" charset="0"/>
                <a:cs typeface="Arial" panose="020B0604020202020204" pitchFamily="34" charset="0"/>
              </a:rPr>
              <a:t>Exposition/ Infektion am Tag der Einreise</a:t>
            </a:r>
            <a:endParaRPr lang="en-US" sz="1800" b="1" dirty="0">
              <a:latin typeface="Arial" panose="020B0604020202020204" pitchFamily="34" charset="0"/>
              <a:cs typeface="Arial" panose="020B0604020202020204" pitchFamily="34" charset="0"/>
            </a:endParaRPr>
          </a:p>
        </p:txBody>
      </p:sp>
      <p:grpSp>
        <p:nvGrpSpPr>
          <p:cNvPr id="11" name="Gruppieren 10"/>
          <p:cNvGrpSpPr/>
          <p:nvPr/>
        </p:nvGrpSpPr>
        <p:grpSpPr>
          <a:xfrm>
            <a:off x="5029200" y="1600200"/>
            <a:ext cx="3615847" cy="2514600"/>
            <a:chOff x="5029200" y="1600200"/>
            <a:chExt cx="3615847" cy="2514600"/>
          </a:xfrm>
        </p:grpSpPr>
        <p:sp>
          <p:nvSpPr>
            <p:cNvPr id="7" name="Textfeld 6"/>
            <p:cNvSpPr txBox="1"/>
            <p:nvPr/>
          </p:nvSpPr>
          <p:spPr>
            <a:xfrm>
              <a:off x="5257800" y="2035736"/>
              <a:ext cx="3387247" cy="1421928"/>
            </a:xfrm>
            <a:prstGeom prst="rect">
              <a:avLst/>
            </a:prstGeom>
            <a:solidFill>
              <a:schemeClr val="bg1">
                <a:lumMod val="95000"/>
              </a:schemeClr>
            </a:solidFill>
            <a:ln w="3175">
              <a:solidFill>
                <a:schemeClr val="tx1"/>
              </a:solidFill>
            </a:ln>
          </p:spPr>
          <p:txBody>
            <a:bodyPr wrap="square" rtlCol="0">
              <a:spAutoFit/>
            </a:bodyPr>
            <a:lstStyle/>
            <a:p>
              <a:pPr>
                <a:lnSpc>
                  <a:spcPct val="120000"/>
                </a:lnSpc>
              </a:pPr>
              <a:r>
                <a:rPr lang="de-DE" sz="1200" b="1" dirty="0" smtClean="0">
                  <a:latin typeface="Arial" panose="020B0604020202020204" pitchFamily="34" charset="0"/>
                  <a:cs typeface="Arial" panose="020B0604020202020204" pitchFamily="34" charset="0"/>
                </a:rPr>
                <a:t>Warum sinkt hier das Restrisiko?</a:t>
              </a:r>
            </a:p>
            <a:p>
              <a:pPr marL="285750" indent="-285750">
                <a:lnSpc>
                  <a:spcPct val="120000"/>
                </a:lnSpc>
                <a:buFont typeface="Arial" panose="020B0604020202020204" pitchFamily="34" charset="0"/>
                <a:buChar char="•"/>
              </a:pPr>
              <a:r>
                <a:rPr lang="de-DE" sz="1200" dirty="0" smtClean="0">
                  <a:latin typeface="Arial" panose="020B0604020202020204" pitchFamily="34" charset="0"/>
                  <a:cs typeface="Arial" panose="020B0604020202020204" pitchFamily="34" charset="0"/>
                </a:rPr>
                <a:t>2. Test außerhalb der „</a:t>
              </a:r>
              <a:r>
                <a:rPr lang="de-DE" sz="1200" dirty="0" err="1" smtClean="0">
                  <a:latin typeface="Arial" panose="020B0604020202020204" pitchFamily="34" charset="0"/>
                  <a:cs typeface="Arial" panose="020B0604020202020204" pitchFamily="34" charset="0"/>
                </a:rPr>
                <a:t>pre-detection</a:t>
              </a:r>
              <a:r>
                <a:rPr lang="de-DE" sz="1200" dirty="0" smtClean="0">
                  <a:latin typeface="Arial" panose="020B0604020202020204" pitchFamily="34" charset="0"/>
                  <a:cs typeface="Arial" panose="020B0604020202020204" pitchFamily="34" charset="0"/>
                </a:rPr>
                <a:t> </a:t>
              </a:r>
              <a:r>
                <a:rPr lang="de-DE" sz="1200" dirty="0" err="1" smtClean="0">
                  <a:latin typeface="Arial" panose="020B0604020202020204" pitchFamily="34" charset="0"/>
                  <a:cs typeface="Arial" panose="020B0604020202020204" pitchFamily="34" charset="0"/>
                </a:rPr>
                <a:t>phase</a:t>
              </a:r>
              <a:r>
                <a:rPr lang="de-DE" sz="1200" dirty="0" smtClean="0">
                  <a:latin typeface="Arial" panose="020B0604020202020204" pitchFamily="34" charset="0"/>
                  <a:cs typeface="Arial" panose="020B0604020202020204" pitchFamily="34" charset="0"/>
                </a:rPr>
                <a:t>“</a:t>
              </a:r>
            </a:p>
            <a:p>
              <a:pPr marL="285750" indent="-285750">
                <a:lnSpc>
                  <a:spcPct val="120000"/>
                </a:lnSpc>
                <a:buFont typeface="Arial" panose="020B0604020202020204" pitchFamily="34" charset="0"/>
                <a:buChar char="•"/>
              </a:pPr>
              <a:r>
                <a:rPr lang="de-DE" sz="1200" dirty="0" err="1" smtClean="0">
                  <a:latin typeface="Arial" panose="020B0604020202020204" pitchFamily="34" charset="0"/>
                  <a:cs typeface="Arial" panose="020B0604020202020204" pitchFamily="34" charset="0"/>
                </a:rPr>
                <a:t>Infektiosität</a:t>
              </a:r>
              <a:r>
                <a:rPr lang="de-DE" sz="1200" dirty="0" smtClean="0">
                  <a:latin typeface="Arial" panose="020B0604020202020204" pitchFamily="34" charset="0"/>
                  <a:cs typeface="Arial" panose="020B0604020202020204" pitchFamily="34" charset="0"/>
                </a:rPr>
                <a:t> sinkt im Lauf der Zeit (</a:t>
              </a:r>
              <a:r>
                <a:rPr lang="de-DE" sz="1200" dirty="0" err="1" smtClean="0">
                  <a:latin typeface="Arial" panose="020B0604020202020204" pitchFamily="34" charset="0"/>
                  <a:cs typeface="Arial" panose="020B0604020202020204" pitchFamily="34" charset="0"/>
                </a:rPr>
                <a:t>Durchschnittl</a:t>
              </a:r>
              <a:r>
                <a:rPr lang="de-DE" sz="1200" dirty="0" smtClean="0">
                  <a:latin typeface="Arial" panose="020B0604020202020204" pitchFamily="34" charset="0"/>
                  <a:cs typeface="Arial" panose="020B0604020202020204" pitchFamily="34" charset="0"/>
                </a:rPr>
                <a:t>. </a:t>
              </a:r>
              <a:r>
                <a:rPr lang="de-DE" sz="1200" dirty="0" err="1" smtClean="0">
                  <a:latin typeface="Arial" panose="020B0604020202020204" pitchFamily="34" charset="0"/>
                  <a:cs typeface="Arial" panose="020B0604020202020204" pitchFamily="34" charset="0"/>
                </a:rPr>
                <a:t>Infektiositätsdauer</a:t>
              </a:r>
              <a:r>
                <a:rPr lang="de-DE" sz="1200" dirty="0" smtClean="0">
                  <a:latin typeface="Arial" panose="020B0604020202020204" pitchFamily="34" charset="0"/>
                  <a:cs typeface="Arial" panose="020B0604020202020204" pitchFamily="34" charset="0"/>
                </a:rPr>
                <a:t> 7d nach Symptombeginn)</a:t>
              </a:r>
            </a:p>
          </p:txBody>
        </p:sp>
        <p:cxnSp>
          <p:nvCxnSpPr>
            <p:cNvPr id="8" name="Gerade Verbindung mit Pfeil 7"/>
            <p:cNvCxnSpPr/>
            <p:nvPr/>
          </p:nvCxnSpPr>
          <p:spPr>
            <a:xfrm>
              <a:off x="5029200" y="1600200"/>
              <a:ext cx="0" cy="25146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549882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0500" t="18621" r="38250" b="39333"/>
          <a:stretch/>
        </p:blipFill>
        <p:spPr bwMode="auto">
          <a:xfrm>
            <a:off x="152400" y="1981200"/>
            <a:ext cx="8586364"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Gerade Verbindung mit Pfeil 2"/>
          <p:cNvCxnSpPr/>
          <p:nvPr/>
        </p:nvCxnSpPr>
        <p:spPr>
          <a:xfrm flipH="1">
            <a:off x="4648200" y="1600200"/>
            <a:ext cx="1143000" cy="99060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Textfeld 4"/>
          <p:cNvSpPr txBox="1"/>
          <p:nvPr/>
        </p:nvSpPr>
        <p:spPr>
          <a:xfrm>
            <a:off x="4572000" y="953869"/>
            <a:ext cx="2438400" cy="646331"/>
          </a:xfrm>
          <a:prstGeom prst="rect">
            <a:avLst/>
          </a:prstGeom>
          <a:noFill/>
          <a:ln>
            <a:solidFill>
              <a:srgbClr val="FF0000"/>
            </a:solidFill>
          </a:ln>
        </p:spPr>
        <p:txBody>
          <a:bodyPr wrap="square" rtlCol="0">
            <a:spAutoFit/>
          </a:bodyPr>
          <a:lstStyle/>
          <a:p>
            <a:r>
              <a:rPr lang="de-DE" b="1" dirty="0" smtClean="0">
                <a:solidFill>
                  <a:srgbClr val="FF0000"/>
                </a:solidFill>
              </a:rPr>
              <a:t>Zeitverzug zwischen Infektion und Einreise</a:t>
            </a:r>
            <a:endParaRPr lang="en-US" b="1" dirty="0">
              <a:solidFill>
                <a:srgbClr val="FF0000"/>
              </a:solidFill>
            </a:endParaRPr>
          </a:p>
        </p:txBody>
      </p:sp>
    </p:spTree>
    <p:extLst>
      <p:ext uri="{BB962C8B-B14F-4D97-AF65-F5344CB8AC3E}">
        <p14:creationId xmlns:p14="http://schemas.microsoft.com/office/powerpoint/2010/main" val="32699031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feld 16"/>
          <p:cNvSpPr txBox="1"/>
          <p:nvPr/>
        </p:nvSpPr>
        <p:spPr>
          <a:xfrm>
            <a:off x="533400" y="381000"/>
            <a:ext cx="8229600" cy="1754326"/>
          </a:xfrm>
          <a:prstGeom prst="rect">
            <a:avLst/>
          </a:prstGeom>
          <a:noFill/>
          <a:ln w="3175">
            <a:noFill/>
          </a:ln>
        </p:spPr>
        <p:txBody>
          <a:bodyPr wrap="square" rtlCol="0">
            <a:spAutoFit/>
          </a:bodyPr>
          <a:lstStyle/>
          <a:p>
            <a:pPr>
              <a:lnSpc>
                <a:spcPct val="120000"/>
              </a:lnSpc>
            </a:pPr>
            <a:r>
              <a:rPr lang="de-DE" b="1" dirty="0" smtClean="0">
                <a:latin typeface="Arial" panose="020B0604020202020204" pitchFamily="34" charset="0"/>
                <a:cs typeface="Arial" panose="020B0604020202020204" pitchFamily="34" charset="0"/>
              </a:rPr>
              <a:t>Beispiel 2</a:t>
            </a:r>
          </a:p>
          <a:p>
            <a:pPr>
              <a:lnSpc>
                <a:spcPct val="120000"/>
              </a:lnSpc>
            </a:pPr>
            <a:endParaRPr lang="de-DE" b="1" dirty="0">
              <a:latin typeface="Arial" panose="020B0604020202020204" pitchFamily="34" charset="0"/>
              <a:cs typeface="Arial" panose="020B0604020202020204" pitchFamily="34" charset="0"/>
            </a:endParaRPr>
          </a:p>
          <a:p>
            <a:pPr marL="285750" indent="-285750">
              <a:lnSpc>
                <a:spcPct val="120000"/>
              </a:lnSpc>
              <a:buFont typeface="Arial" panose="020B0604020202020204" pitchFamily="34" charset="0"/>
              <a:buChar char="•"/>
            </a:pPr>
            <a:r>
              <a:rPr lang="de-DE" dirty="0" smtClean="0">
                <a:latin typeface="Arial" panose="020B0604020202020204" pitchFamily="34" charset="0"/>
                <a:cs typeface="Arial" panose="020B0604020202020204" pitchFamily="34" charset="0"/>
              </a:rPr>
              <a:t>Aufenthalt im Hochprävalenzgebiet</a:t>
            </a:r>
          </a:p>
          <a:p>
            <a:pPr marL="285750" indent="-285750">
              <a:lnSpc>
                <a:spcPct val="120000"/>
              </a:lnSpc>
              <a:buFont typeface="Arial" panose="020B0604020202020204" pitchFamily="34" charset="0"/>
              <a:buChar char="•"/>
            </a:pPr>
            <a:r>
              <a:rPr lang="de-DE" dirty="0" smtClean="0">
                <a:latin typeface="Arial" panose="020B0604020202020204" pitchFamily="34" charset="0"/>
                <a:cs typeface="Arial" panose="020B0604020202020204" pitchFamily="34" charset="0"/>
              </a:rPr>
              <a:t>Einhaltung der AHA-Regeln außer beim Feiern in den Tagen vor Abreise</a:t>
            </a:r>
          </a:p>
          <a:p>
            <a:pPr marL="285750" indent="-285750">
              <a:lnSpc>
                <a:spcPct val="120000"/>
              </a:lnSpc>
              <a:buFont typeface="Arial" panose="020B0604020202020204" pitchFamily="34" charset="0"/>
              <a:buChar char="•"/>
            </a:pPr>
            <a:r>
              <a:rPr lang="de-DE" b="1" dirty="0" smtClean="0">
                <a:latin typeface="Arial" panose="020B0604020202020204" pitchFamily="34" charset="0"/>
                <a:cs typeface="Arial" panose="020B0604020202020204" pitchFamily="34" charset="0"/>
              </a:rPr>
              <a:t>Infektion drei Tage vor Einreise</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209794"/>
            <a:ext cx="5202036" cy="29241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10174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p:cNvGraphicFramePr>
            <a:graphicFrameLocks noChangeAspect="1"/>
          </p:cNvGraphicFramePr>
          <p:nvPr>
            <p:extLst>
              <p:ext uri="{D42A27DB-BD31-4B8C-83A1-F6EECF244321}">
                <p14:modId xmlns:p14="http://schemas.microsoft.com/office/powerpoint/2010/main" val="463422861"/>
              </p:ext>
            </p:extLst>
          </p:nvPr>
        </p:nvGraphicFramePr>
        <p:xfrm>
          <a:off x="4876800" y="1611284"/>
          <a:ext cx="3416233" cy="3346148"/>
        </p:xfrm>
        <a:graphic>
          <a:graphicData uri="http://schemas.openxmlformats.org/presentationml/2006/ole">
            <mc:AlternateContent xmlns:mc="http://schemas.openxmlformats.org/markup-compatibility/2006">
              <mc:Choice xmlns:v="urn:schemas-microsoft-com:vml" Requires="v">
                <p:oleObj spid="_x0000_s6148" name="Prism 8" r:id="rId4" imgW="3636290" imgH="3563004" progId="Prism8.Document">
                  <p:embed/>
                </p:oleObj>
              </mc:Choice>
              <mc:Fallback>
                <p:oleObj name="Prism 8" r:id="rId4" imgW="3636290" imgH="3563004" progId="Prism8.Document">
                  <p:embed/>
                  <p:pic>
                    <p:nvPicPr>
                      <p:cNvPr id="0" name=""/>
                      <p:cNvPicPr/>
                      <p:nvPr/>
                    </p:nvPicPr>
                    <p:blipFill>
                      <a:blip r:embed="rId5"/>
                      <a:stretch>
                        <a:fillRect/>
                      </a:stretch>
                    </p:blipFill>
                    <p:spPr>
                      <a:xfrm>
                        <a:off x="4876800" y="1611284"/>
                        <a:ext cx="3416233" cy="3346148"/>
                      </a:xfrm>
                      <a:prstGeom prst="rect">
                        <a:avLst/>
                      </a:prstGeom>
                    </p:spPr>
                  </p:pic>
                </p:oleObj>
              </mc:Fallback>
            </mc:AlternateContent>
          </a:graphicData>
        </a:graphic>
      </p:graphicFrame>
      <p:sp>
        <p:nvSpPr>
          <p:cNvPr id="6" name="Textfeld 5"/>
          <p:cNvSpPr txBox="1"/>
          <p:nvPr/>
        </p:nvSpPr>
        <p:spPr>
          <a:xfrm>
            <a:off x="1752601" y="5510142"/>
            <a:ext cx="5867400" cy="1200329"/>
          </a:xfrm>
          <a:prstGeom prst="rect">
            <a:avLst/>
          </a:prstGeom>
          <a:solidFill>
            <a:schemeClr val="bg1">
              <a:lumMod val="95000"/>
            </a:schemeClr>
          </a:solidFill>
          <a:ln w="3175">
            <a:solidFill>
              <a:schemeClr val="tx1"/>
            </a:solidFill>
          </a:ln>
        </p:spPr>
        <p:txBody>
          <a:bodyPr wrap="square" rtlCol="0">
            <a:spAutoFit/>
          </a:bodyPr>
          <a:lstStyle/>
          <a:p>
            <a:pPr>
              <a:lnSpc>
                <a:spcPct val="120000"/>
              </a:lnSpc>
            </a:pPr>
            <a:r>
              <a:rPr lang="de-DE" sz="1200" b="1" dirty="0">
                <a:latin typeface="Arial" panose="020B0604020202020204" pitchFamily="34" charset="0"/>
                <a:cs typeface="Arial" panose="020B0604020202020204" pitchFamily="34" charset="0"/>
              </a:rPr>
              <a:t>Warum </a:t>
            </a:r>
            <a:r>
              <a:rPr lang="de-DE" sz="1200" b="1" dirty="0" smtClean="0">
                <a:latin typeface="Arial" panose="020B0604020202020204" pitchFamily="34" charset="0"/>
                <a:cs typeface="Arial" panose="020B0604020202020204" pitchFamily="34" charset="0"/>
              </a:rPr>
              <a:t>ist das Restrisiko </a:t>
            </a:r>
            <a:r>
              <a:rPr lang="de-DE" sz="1200" b="1" dirty="0">
                <a:latin typeface="Arial" panose="020B0604020202020204" pitchFamily="34" charset="0"/>
                <a:cs typeface="Arial" panose="020B0604020202020204" pitchFamily="34" charset="0"/>
              </a:rPr>
              <a:t>hier </a:t>
            </a:r>
            <a:r>
              <a:rPr lang="de-DE" sz="1200" b="1" dirty="0" smtClean="0">
                <a:latin typeface="Arial" panose="020B0604020202020204" pitchFamily="34" charset="0"/>
                <a:cs typeface="Arial" panose="020B0604020202020204" pitchFamily="34" charset="0"/>
              </a:rPr>
              <a:t>niedriger als bei Infektion am Einreisetag?</a:t>
            </a:r>
            <a:endParaRPr lang="de-DE" sz="1200" b="1" dirty="0">
              <a:latin typeface="Arial" panose="020B0604020202020204" pitchFamily="34" charset="0"/>
              <a:cs typeface="Arial" panose="020B0604020202020204" pitchFamily="34" charset="0"/>
            </a:endParaRPr>
          </a:p>
          <a:p>
            <a:pPr marL="285750" indent="-285750">
              <a:lnSpc>
                <a:spcPct val="120000"/>
              </a:lnSpc>
              <a:buFont typeface="Arial" panose="020B0604020202020204" pitchFamily="34" charset="0"/>
              <a:buChar char="•"/>
            </a:pPr>
            <a:r>
              <a:rPr lang="de-DE" sz="1200" dirty="0" smtClean="0">
                <a:latin typeface="Arial" panose="020B0604020202020204" pitchFamily="34" charset="0"/>
                <a:cs typeface="Arial" panose="020B0604020202020204" pitchFamily="34" charset="0"/>
              </a:rPr>
              <a:t>Einreisetest  nach „</a:t>
            </a:r>
            <a:r>
              <a:rPr lang="de-DE" sz="1200" dirty="0" err="1" smtClean="0">
                <a:latin typeface="Arial" panose="020B0604020202020204" pitchFamily="34" charset="0"/>
                <a:cs typeface="Arial" panose="020B0604020202020204" pitchFamily="34" charset="0"/>
              </a:rPr>
              <a:t>predetection</a:t>
            </a:r>
            <a:r>
              <a:rPr lang="de-DE" sz="1200" dirty="0" smtClean="0">
                <a:latin typeface="Arial" panose="020B0604020202020204" pitchFamily="34" charset="0"/>
                <a:cs typeface="Arial" panose="020B0604020202020204" pitchFamily="34" charset="0"/>
              </a:rPr>
              <a:t> </a:t>
            </a:r>
            <a:r>
              <a:rPr lang="de-DE" sz="1200" dirty="0" err="1" smtClean="0">
                <a:latin typeface="Arial" panose="020B0604020202020204" pitchFamily="34" charset="0"/>
                <a:cs typeface="Arial" panose="020B0604020202020204" pitchFamily="34" charset="0"/>
              </a:rPr>
              <a:t>phase</a:t>
            </a:r>
            <a:r>
              <a:rPr lang="de-DE" sz="1200" dirty="0" smtClean="0">
                <a:latin typeface="Arial" panose="020B0604020202020204" pitchFamily="34" charset="0"/>
                <a:cs typeface="Arial" panose="020B0604020202020204" pitchFamily="34" charset="0"/>
              </a:rPr>
              <a:t>“, also zu einem Zeitpunkt, wenn das Virus schon nachweisbar ist</a:t>
            </a:r>
          </a:p>
          <a:p>
            <a:pPr marL="285750" indent="-285750">
              <a:lnSpc>
                <a:spcPct val="120000"/>
              </a:lnSpc>
              <a:buFont typeface="Arial" panose="020B0604020202020204" pitchFamily="34" charset="0"/>
              <a:buChar char="•"/>
            </a:pPr>
            <a:r>
              <a:rPr lang="de-DE" sz="1200" dirty="0" smtClean="0">
                <a:latin typeface="Arial" panose="020B0604020202020204" pitchFamily="34" charset="0"/>
                <a:cs typeface="Arial" panose="020B0604020202020204" pitchFamily="34" charset="0"/>
              </a:rPr>
              <a:t>Dauer der </a:t>
            </a:r>
            <a:r>
              <a:rPr lang="de-DE" sz="1200" dirty="0" err="1" smtClean="0">
                <a:latin typeface="Arial" panose="020B0604020202020204" pitchFamily="34" charset="0"/>
                <a:cs typeface="Arial" panose="020B0604020202020204" pitchFamily="34" charset="0"/>
              </a:rPr>
              <a:t>Infektiosität</a:t>
            </a:r>
            <a:r>
              <a:rPr lang="de-DE" sz="1200" dirty="0" smtClean="0">
                <a:latin typeface="Arial" panose="020B0604020202020204" pitchFamily="34" charset="0"/>
                <a:cs typeface="Arial" panose="020B0604020202020204" pitchFamily="34" charset="0"/>
              </a:rPr>
              <a:t> kürzer, denn bei Einreise sind schon drei Tage </a:t>
            </a:r>
            <a:r>
              <a:rPr lang="de-DE" sz="1200" dirty="0" err="1">
                <a:latin typeface="Arial" panose="020B0604020202020204" pitchFamily="34" charset="0"/>
                <a:cs typeface="Arial" panose="020B0604020202020204" pitchFamily="34" charset="0"/>
              </a:rPr>
              <a:t>p.i</a:t>
            </a:r>
            <a:r>
              <a:rPr lang="de-DE" sz="1200" dirty="0">
                <a:latin typeface="Arial" panose="020B0604020202020204" pitchFamily="34" charset="0"/>
                <a:cs typeface="Arial" panose="020B0604020202020204" pitchFamily="34" charset="0"/>
              </a:rPr>
              <a:t>. </a:t>
            </a:r>
            <a:r>
              <a:rPr lang="de-DE" sz="1200" dirty="0" smtClean="0">
                <a:latin typeface="Arial" panose="020B0604020202020204" pitchFamily="34" charset="0"/>
                <a:cs typeface="Arial" panose="020B0604020202020204" pitchFamily="34" charset="0"/>
              </a:rPr>
              <a:t>verstrichen sind. </a:t>
            </a:r>
          </a:p>
        </p:txBody>
      </p:sp>
      <p:sp>
        <p:nvSpPr>
          <p:cNvPr id="8" name="Titel 1"/>
          <p:cNvSpPr txBox="1">
            <a:spLocks/>
          </p:cNvSpPr>
          <p:nvPr/>
        </p:nvSpPr>
        <p:spPr>
          <a:xfrm>
            <a:off x="415447" y="228600"/>
            <a:ext cx="8229600" cy="457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1800" b="1" u="sng" dirty="0" smtClean="0">
                <a:latin typeface="Arial" panose="020B0604020202020204" pitchFamily="34" charset="0"/>
                <a:cs typeface="Arial" panose="020B0604020202020204" pitchFamily="34" charset="0"/>
              </a:rPr>
              <a:t>Beispiel 1 vs. Beispiel 2</a:t>
            </a:r>
            <a:endParaRPr lang="en-US" sz="1800" b="1" dirty="0">
              <a:latin typeface="Arial" panose="020B0604020202020204" pitchFamily="34" charset="0"/>
              <a:cs typeface="Arial" panose="020B0604020202020204" pitchFamily="34" charset="0"/>
            </a:endParaRPr>
          </a:p>
        </p:txBody>
      </p:sp>
      <p:graphicFrame>
        <p:nvGraphicFramePr>
          <p:cNvPr id="3" name="Objekt 2"/>
          <p:cNvGraphicFramePr>
            <a:graphicFrameLocks noChangeAspect="1"/>
          </p:cNvGraphicFramePr>
          <p:nvPr>
            <p:extLst>
              <p:ext uri="{D42A27DB-BD31-4B8C-83A1-F6EECF244321}">
                <p14:modId xmlns:p14="http://schemas.microsoft.com/office/powerpoint/2010/main" val="3022040417"/>
              </p:ext>
            </p:extLst>
          </p:nvPr>
        </p:nvGraphicFramePr>
        <p:xfrm>
          <a:off x="153818" y="1609432"/>
          <a:ext cx="3418857" cy="3348000"/>
        </p:xfrm>
        <a:graphic>
          <a:graphicData uri="http://schemas.openxmlformats.org/presentationml/2006/ole">
            <mc:AlternateContent xmlns:mc="http://schemas.openxmlformats.org/markup-compatibility/2006">
              <mc:Choice xmlns:v="urn:schemas-microsoft-com:vml" Requires="v">
                <p:oleObj spid="_x0000_s6149" name="Prism 8" r:id="rId6" imgW="3636290" imgH="3563004" progId="Prism8.Document">
                  <p:embed/>
                </p:oleObj>
              </mc:Choice>
              <mc:Fallback>
                <p:oleObj name="Prism 8" r:id="rId6" imgW="3636290" imgH="3563004" progId="Prism8.Document">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818" y="1609432"/>
                        <a:ext cx="3418857" cy="33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itel 1"/>
          <p:cNvSpPr txBox="1">
            <a:spLocks/>
          </p:cNvSpPr>
          <p:nvPr/>
        </p:nvSpPr>
        <p:spPr>
          <a:xfrm>
            <a:off x="415447" y="1152232"/>
            <a:ext cx="2895600" cy="533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1800" b="1" dirty="0" smtClean="0">
                <a:latin typeface="Arial" panose="020B0604020202020204" pitchFamily="34" charset="0"/>
                <a:cs typeface="Arial" panose="020B0604020202020204" pitchFamily="34" charset="0"/>
              </a:rPr>
              <a:t>Infektion am Einreisetag</a:t>
            </a:r>
            <a:endParaRPr lang="en-US" sz="1800" b="1" dirty="0">
              <a:latin typeface="Arial" panose="020B0604020202020204" pitchFamily="34" charset="0"/>
              <a:cs typeface="Arial" panose="020B0604020202020204" pitchFamily="34" charset="0"/>
            </a:endParaRPr>
          </a:p>
        </p:txBody>
      </p:sp>
      <p:sp>
        <p:nvSpPr>
          <p:cNvPr id="10" name="Titel 1"/>
          <p:cNvSpPr txBox="1">
            <a:spLocks/>
          </p:cNvSpPr>
          <p:nvPr/>
        </p:nvSpPr>
        <p:spPr>
          <a:xfrm>
            <a:off x="4876800" y="1152232"/>
            <a:ext cx="3335154" cy="5334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1800" b="1" dirty="0" smtClean="0">
                <a:latin typeface="Arial" panose="020B0604020202020204" pitchFamily="34" charset="0"/>
                <a:cs typeface="Arial" panose="020B0604020202020204" pitchFamily="34" charset="0"/>
              </a:rPr>
              <a:t>Infektion </a:t>
            </a:r>
            <a:r>
              <a:rPr lang="de-DE" sz="1800" b="1" dirty="0">
                <a:latin typeface="Arial" panose="020B0604020202020204" pitchFamily="34" charset="0"/>
                <a:cs typeface="Arial" panose="020B0604020202020204" pitchFamily="34" charset="0"/>
              </a:rPr>
              <a:t>3 </a:t>
            </a:r>
            <a:r>
              <a:rPr lang="de-DE" sz="1800" b="1" dirty="0" smtClean="0">
                <a:latin typeface="Arial" panose="020B0604020202020204" pitchFamily="34" charset="0"/>
                <a:cs typeface="Arial" panose="020B0604020202020204" pitchFamily="34" charset="0"/>
              </a:rPr>
              <a:t>Tage vor Einreise</a:t>
            </a:r>
            <a:endParaRPr lang="en-US" sz="1800" b="1" dirty="0">
              <a:latin typeface="Arial" panose="020B0604020202020204" pitchFamily="34" charset="0"/>
              <a:cs typeface="Arial" panose="020B0604020202020204" pitchFamily="34" charset="0"/>
            </a:endParaRPr>
          </a:p>
        </p:txBody>
      </p:sp>
      <p:cxnSp>
        <p:nvCxnSpPr>
          <p:cNvPr id="11" name="Gerade Verbindung mit Pfeil 10"/>
          <p:cNvCxnSpPr>
            <a:stCxn id="6" idx="0"/>
          </p:cNvCxnSpPr>
          <p:nvPr/>
        </p:nvCxnSpPr>
        <p:spPr>
          <a:xfrm flipV="1">
            <a:off x="4686301" y="4648200"/>
            <a:ext cx="647699" cy="86194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81332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10540" y="0"/>
            <a:ext cx="8229600" cy="1143000"/>
          </a:xfrm>
        </p:spPr>
        <p:txBody>
          <a:bodyPr/>
          <a:lstStyle/>
          <a:p>
            <a:r>
              <a:rPr lang="de-DE" dirty="0" smtClean="0"/>
              <a:t>Verfügbarkeit</a:t>
            </a:r>
            <a:endParaRPr lang="en-US" dirty="0"/>
          </a:p>
        </p:txBody>
      </p:sp>
      <p:sp>
        <p:nvSpPr>
          <p:cNvPr id="6" name="Textplatzhalter 4"/>
          <p:cNvSpPr txBox="1">
            <a:spLocks/>
          </p:cNvSpPr>
          <p:nvPr/>
        </p:nvSpPr>
        <p:spPr>
          <a:xfrm>
            <a:off x="701040" y="1295400"/>
            <a:ext cx="7848600" cy="26670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e-DE" sz="2800" dirty="0">
                <a:hlinkClick r:id="rId2" action="ppaction://hlinkfile"/>
              </a:rPr>
              <a:t>\\</a:t>
            </a:r>
            <a:r>
              <a:rPr lang="de-DE" sz="2800" dirty="0" smtClean="0">
                <a:hlinkClick r:id="rId2" action="ppaction://hlinkfile"/>
              </a:rPr>
              <a:t>rki.local\daten\Wissdaten\RKI_nCoV-Lage\1.Lagemanagement\1.3.Besprechungen_TKs\1.Lage_AG\2020-08-12_Lage-AG\ToolsZumBerechnenDerTeststrategien</a:t>
            </a:r>
            <a:endParaRPr lang="de-DE" sz="2800" dirty="0" smtClean="0"/>
          </a:p>
          <a:p>
            <a:pPr marL="0" indent="0">
              <a:buNone/>
            </a:pPr>
            <a:endParaRPr lang="de-DE" sz="2800" dirty="0"/>
          </a:p>
          <a:p>
            <a:pPr marL="514350" indent="-514350">
              <a:buFont typeface="Arial" panose="020B0604020202020204" pitchFamily="34" charset="0"/>
              <a:buAutoNum type="arabicPeriod"/>
            </a:pPr>
            <a:r>
              <a:rPr lang="de-DE" sz="2800" dirty="0" smtClean="0"/>
              <a:t>Prävalenz = Ausgangsrisiko</a:t>
            </a:r>
          </a:p>
          <a:p>
            <a:pPr marL="0" indent="0">
              <a:buNone/>
            </a:pPr>
            <a:r>
              <a:rPr lang="en-US" sz="2800" dirty="0"/>
              <a:t>....\Prevalence_longerTimeHorizon.xlsx</a:t>
            </a:r>
          </a:p>
          <a:p>
            <a:pPr marL="514350" indent="-514350">
              <a:buFont typeface="Arial" panose="020B0604020202020204" pitchFamily="34" charset="0"/>
              <a:buAutoNum type="arabicPeriod"/>
            </a:pPr>
            <a:endParaRPr lang="de-DE" sz="2800" dirty="0" smtClean="0"/>
          </a:p>
          <a:p>
            <a:pPr marL="514350" indent="-514350">
              <a:buFont typeface="+mj-lt"/>
              <a:buAutoNum type="arabicPeriod" startAt="2"/>
            </a:pPr>
            <a:r>
              <a:rPr lang="de-DE" sz="2800" dirty="0" smtClean="0"/>
              <a:t>Spezialfälle</a:t>
            </a:r>
          </a:p>
          <a:p>
            <a:pPr marL="0" indent="0">
              <a:buNone/>
            </a:pPr>
            <a:r>
              <a:rPr lang="en-US" sz="2800" dirty="0" smtClean="0"/>
              <a:t>....\TestZeitpunktKalkulation.xlsx</a:t>
            </a:r>
            <a:endParaRPr lang="en-US" sz="2800" dirty="0"/>
          </a:p>
        </p:txBody>
      </p:sp>
      <p:sp>
        <p:nvSpPr>
          <p:cNvPr id="7" name="Textfeld 6"/>
          <p:cNvSpPr txBox="1"/>
          <p:nvPr/>
        </p:nvSpPr>
        <p:spPr>
          <a:xfrm>
            <a:off x="1447800" y="5080486"/>
            <a:ext cx="4900059" cy="954107"/>
          </a:xfrm>
          <a:prstGeom prst="rect">
            <a:avLst/>
          </a:prstGeom>
          <a:noFill/>
        </p:spPr>
        <p:txBody>
          <a:bodyPr wrap="none" rtlCol="0">
            <a:spAutoFit/>
          </a:bodyPr>
          <a:lstStyle/>
          <a:p>
            <a:pPr marL="457200" indent="-457200">
              <a:buFont typeface="Symbol"/>
              <a:buChar char="Þ"/>
            </a:pPr>
            <a:r>
              <a:rPr lang="de-DE" sz="2800" b="1" dirty="0" smtClean="0"/>
              <a:t>Viel Spaß damit </a:t>
            </a:r>
          </a:p>
          <a:p>
            <a:r>
              <a:rPr lang="de-DE" sz="2800" b="1" dirty="0" smtClean="0"/>
              <a:t>		…und </a:t>
            </a:r>
            <a:r>
              <a:rPr lang="de-DE" sz="2800" b="1" u="sng" dirty="0" smtClean="0"/>
              <a:t>Fragen</a:t>
            </a:r>
            <a:r>
              <a:rPr lang="de-DE" sz="2800" b="1" dirty="0" smtClean="0"/>
              <a:t> dazu?</a:t>
            </a:r>
            <a:endParaRPr lang="en-US" sz="2800" b="1" dirty="0"/>
          </a:p>
        </p:txBody>
      </p:sp>
    </p:spTree>
    <p:extLst>
      <p:ext uri="{BB962C8B-B14F-4D97-AF65-F5344CB8AC3E}">
        <p14:creationId xmlns:p14="http://schemas.microsoft.com/office/powerpoint/2010/main" val="8763997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Zusätzliche Detail-Infos</a:t>
            </a:r>
            <a:endParaRPr lang="en-US" dirty="0"/>
          </a:p>
        </p:txBody>
      </p:sp>
      <p:sp>
        <p:nvSpPr>
          <p:cNvPr id="3" name="Text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183511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2400" y="28575"/>
            <a:ext cx="8534400" cy="381000"/>
          </a:xfrm>
        </p:spPr>
        <p:txBody>
          <a:bodyPr>
            <a:normAutofit/>
          </a:bodyPr>
          <a:lstStyle/>
          <a:p>
            <a:r>
              <a:rPr lang="de-DE" sz="1800" b="1" u="sng" dirty="0" smtClean="0">
                <a:latin typeface="Arial" panose="020B0604020202020204" pitchFamily="34" charset="0"/>
                <a:cs typeface="Arial" panose="020B0604020202020204" pitchFamily="34" charset="0"/>
              </a:rPr>
              <a:t>Zeitparameter des Infektionsverlaufs zur Eingabe in die </a:t>
            </a:r>
            <a:r>
              <a:rPr lang="de-DE" sz="1800" b="1" u="sng" dirty="0" err="1" smtClean="0">
                <a:latin typeface="Arial" panose="020B0604020202020204" pitchFamily="34" charset="0"/>
                <a:cs typeface="Arial" panose="020B0604020202020204" pitchFamily="34" charset="0"/>
              </a:rPr>
              <a:t>Exceltabelle</a:t>
            </a:r>
            <a:endParaRPr lang="en-US" sz="1800" b="1" u="sng" dirty="0">
              <a:latin typeface="Arial" panose="020B0604020202020204" pitchFamily="34" charset="0"/>
              <a:cs typeface="Arial" panose="020B0604020202020204" pitchFamily="34" charset="0"/>
            </a:endParaRPr>
          </a:p>
        </p:txBody>
      </p:sp>
      <p:sp>
        <p:nvSpPr>
          <p:cNvPr id="3" name="Inhaltsplatzhalter 2"/>
          <p:cNvSpPr>
            <a:spLocks noGrp="1"/>
          </p:cNvSpPr>
          <p:nvPr>
            <p:ph idx="1"/>
          </p:nvPr>
        </p:nvSpPr>
        <p:spPr>
          <a:xfrm>
            <a:off x="838200" y="609600"/>
            <a:ext cx="7391400" cy="3657600"/>
          </a:xfrm>
        </p:spPr>
        <p:txBody>
          <a:bodyPr>
            <a:noAutofit/>
          </a:bodyPr>
          <a:lstStyle/>
          <a:p>
            <a:pPr marL="0" indent="0">
              <a:buNone/>
            </a:pPr>
            <a:r>
              <a:rPr lang="de-DE" sz="1400" b="1" dirty="0" smtClean="0">
                <a:latin typeface="Arial" panose="020B0604020202020204" pitchFamily="34" charset="0"/>
                <a:cs typeface="Arial" panose="020B0604020202020204" pitchFamily="34" charset="0"/>
              </a:rPr>
              <a:t>Prä-</a:t>
            </a:r>
            <a:r>
              <a:rPr lang="de-DE" sz="1400" b="1" dirty="0" err="1" smtClean="0">
                <a:latin typeface="Arial" panose="020B0604020202020204" pitchFamily="34" charset="0"/>
                <a:cs typeface="Arial" panose="020B0604020202020204" pitchFamily="34" charset="0"/>
              </a:rPr>
              <a:t>detektionsphase</a:t>
            </a:r>
            <a:r>
              <a:rPr lang="de-DE" sz="1400" b="1" dirty="0" smtClean="0">
                <a:latin typeface="Arial" panose="020B0604020202020204" pitchFamily="34" charset="0"/>
                <a:cs typeface="Arial" panose="020B0604020202020204" pitchFamily="34" charset="0"/>
              </a:rPr>
              <a:t> </a:t>
            </a:r>
            <a:r>
              <a:rPr lang="de-DE" sz="1400" b="1" dirty="0" smtClean="0">
                <a:latin typeface="Arial" panose="020B0604020202020204" pitchFamily="34" charset="0"/>
                <a:cs typeface="Arial" panose="020B0604020202020204" pitchFamily="34" charset="0"/>
              </a:rPr>
              <a:t>(</a:t>
            </a:r>
            <a:r>
              <a:rPr lang="de-DE" sz="1400" b="1" dirty="0" err="1" smtClean="0">
                <a:latin typeface="Arial" panose="020B0604020202020204" pitchFamily="34" charset="0"/>
                <a:cs typeface="Arial" panose="020B0604020202020204" pitchFamily="34" charset="0"/>
              </a:rPr>
              <a:t>Pre</a:t>
            </a:r>
            <a:r>
              <a:rPr lang="de-DE" sz="1400" b="1" dirty="0" smtClean="0">
                <a:latin typeface="Arial" panose="020B0604020202020204" pitchFamily="34" charset="0"/>
                <a:cs typeface="Arial" panose="020B0604020202020204" pitchFamily="34" charset="0"/>
              </a:rPr>
              <a:t>-</a:t>
            </a:r>
            <a:r>
              <a:rPr lang="de-DE" sz="1400" b="1" dirty="0" err="1" smtClean="0">
                <a:latin typeface="Arial" panose="020B0604020202020204" pitchFamily="34" charset="0"/>
                <a:cs typeface="Arial" panose="020B0604020202020204" pitchFamily="34" charset="0"/>
              </a:rPr>
              <a:t>detectability</a:t>
            </a:r>
            <a:r>
              <a:rPr lang="de-DE" sz="1400" b="1" dirty="0" smtClean="0">
                <a:latin typeface="Arial" panose="020B0604020202020204" pitchFamily="34" charset="0"/>
                <a:cs typeface="Arial" panose="020B0604020202020204" pitchFamily="34" charset="0"/>
              </a:rPr>
              <a:t>-Phase)</a:t>
            </a:r>
            <a:endParaRPr lang="de-DE" sz="1400" dirty="0">
              <a:latin typeface="Arial" panose="020B0604020202020204" pitchFamily="34" charset="0"/>
              <a:cs typeface="Arial" panose="020B0604020202020204" pitchFamily="34" charset="0"/>
            </a:endParaRPr>
          </a:p>
          <a:p>
            <a:pPr>
              <a:lnSpc>
                <a:spcPct val="120000"/>
              </a:lnSpc>
              <a:spcBef>
                <a:spcPts val="0"/>
              </a:spcBef>
            </a:pPr>
            <a:r>
              <a:rPr lang="de-DE" sz="1400" dirty="0" smtClean="0">
                <a:latin typeface="Arial" panose="020B0604020202020204" pitchFamily="34" charset="0"/>
                <a:cs typeface="Arial" panose="020B0604020202020204" pitchFamily="34" charset="0"/>
              </a:rPr>
              <a:t>Zeitraum nach Transmission, in dem ein bereits Infizierter noch negativ testet.</a:t>
            </a:r>
          </a:p>
          <a:p>
            <a:pPr>
              <a:lnSpc>
                <a:spcPct val="120000"/>
              </a:lnSpc>
              <a:spcBef>
                <a:spcPts val="0"/>
              </a:spcBef>
            </a:pPr>
            <a:r>
              <a:rPr lang="de-DE" sz="1400" dirty="0" smtClean="0">
                <a:latin typeface="Arial" panose="020B0604020202020204" pitchFamily="34" charset="0"/>
                <a:cs typeface="Arial" panose="020B0604020202020204" pitchFamily="34" charset="0"/>
              </a:rPr>
              <a:t>Erster Teil der Inkubationsphase</a:t>
            </a:r>
          </a:p>
          <a:p>
            <a:pPr>
              <a:lnSpc>
                <a:spcPct val="120000"/>
              </a:lnSpc>
              <a:spcBef>
                <a:spcPts val="0"/>
              </a:spcBef>
            </a:pPr>
            <a:r>
              <a:rPr lang="de-DE" sz="1400" dirty="0" smtClean="0">
                <a:latin typeface="Arial" panose="020B0604020202020204" pitchFamily="34" charset="0"/>
                <a:cs typeface="Arial" panose="020B0604020202020204" pitchFamily="34" charset="0"/>
              </a:rPr>
              <a:t>Von Modellierern geschätzt auf 2.5 d</a:t>
            </a:r>
          </a:p>
          <a:p>
            <a:pPr>
              <a:lnSpc>
                <a:spcPct val="120000"/>
              </a:lnSpc>
              <a:spcBef>
                <a:spcPts val="0"/>
              </a:spcBef>
            </a:pPr>
            <a:endParaRPr lang="de-DE" sz="1400" dirty="0">
              <a:latin typeface="Arial" panose="020B0604020202020204" pitchFamily="34" charset="0"/>
              <a:cs typeface="Arial" panose="020B0604020202020204" pitchFamily="34" charset="0"/>
            </a:endParaRPr>
          </a:p>
          <a:p>
            <a:pPr marL="0" indent="0">
              <a:buNone/>
            </a:pPr>
            <a:r>
              <a:rPr lang="de-DE" sz="1400" b="1" dirty="0" smtClean="0">
                <a:latin typeface="Arial" panose="020B0604020202020204" pitchFamily="34" charset="0"/>
                <a:cs typeface="Arial" panose="020B0604020202020204" pitchFamily="34" charset="0"/>
              </a:rPr>
              <a:t>Präsymptomatische Phase (</a:t>
            </a:r>
            <a:r>
              <a:rPr lang="de-DE" sz="1400" b="1" dirty="0" err="1" smtClean="0">
                <a:latin typeface="Arial" panose="020B0604020202020204" pitchFamily="34" charset="0"/>
                <a:cs typeface="Arial" panose="020B0604020202020204" pitchFamily="34" charset="0"/>
              </a:rPr>
              <a:t>presymptomatic</a:t>
            </a:r>
            <a:r>
              <a:rPr lang="de-DE" sz="1400" b="1" dirty="0" smtClean="0">
                <a:latin typeface="Arial" panose="020B0604020202020204" pitchFamily="34" charset="0"/>
                <a:cs typeface="Arial" panose="020B0604020202020204" pitchFamily="34" charset="0"/>
              </a:rPr>
              <a:t> Phase)</a:t>
            </a:r>
          </a:p>
          <a:p>
            <a:pPr>
              <a:lnSpc>
                <a:spcPct val="120000"/>
              </a:lnSpc>
              <a:spcBef>
                <a:spcPts val="0"/>
              </a:spcBef>
            </a:pPr>
            <a:r>
              <a:rPr lang="de-DE" sz="1400" dirty="0">
                <a:latin typeface="Arial" panose="020B0604020202020204" pitchFamily="34" charset="0"/>
                <a:cs typeface="Arial" panose="020B0604020202020204" pitchFamily="34" charset="0"/>
              </a:rPr>
              <a:t>Zweiter Teil der </a:t>
            </a:r>
            <a:r>
              <a:rPr lang="de-DE" sz="1400" dirty="0" smtClean="0">
                <a:latin typeface="Arial" panose="020B0604020202020204" pitchFamily="34" charset="0"/>
                <a:cs typeface="Arial" panose="020B0604020202020204" pitchFamily="34" charset="0"/>
              </a:rPr>
              <a:t>Inkubationsphase</a:t>
            </a:r>
          </a:p>
          <a:p>
            <a:pPr>
              <a:lnSpc>
                <a:spcPct val="120000"/>
              </a:lnSpc>
              <a:spcBef>
                <a:spcPts val="0"/>
              </a:spcBef>
            </a:pPr>
            <a:r>
              <a:rPr lang="de-DE" sz="1400" dirty="0" smtClean="0">
                <a:latin typeface="Arial" panose="020B0604020202020204" pitchFamily="34" charset="0"/>
                <a:cs typeface="Arial" panose="020B0604020202020204" pitchFamily="34" charset="0"/>
              </a:rPr>
              <a:t>Zeitraum, in dem ein Infizierter positiv testet, aber noch keine Symptome zeigt</a:t>
            </a:r>
          </a:p>
          <a:p>
            <a:pPr>
              <a:lnSpc>
                <a:spcPct val="120000"/>
              </a:lnSpc>
              <a:spcBef>
                <a:spcPts val="0"/>
              </a:spcBef>
            </a:pPr>
            <a:r>
              <a:rPr lang="de-DE" sz="1400" dirty="0" smtClean="0">
                <a:latin typeface="Arial" panose="020B0604020202020204" pitchFamily="34" charset="0"/>
                <a:cs typeface="Arial" panose="020B0604020202020204" pitchFamily="34" charset="0"/>
              </a:rPr>
              <a:t>In unterschiedlichen Modellen 2.5-5 d</a:t>
            </a:r>
            <a:endParaRPr lang="de-DE" sz="1400" dirty="0">
              <a:latin typeface="Arial" panose="020B0604020202020204" pitchFamily="34" charset="0"/>
              <a:cs typeface="Arial" panose="020B0604020202020204" pitchFamily="34" charset="0"/>
            </a:endParaRPr>
          </a:p>
          <a:p>
            <a:pPr>
              <a:lnSpc>
                <a:spcPct val="120000"/>
              </a:lnSpc>
              <a:spcBef>
                <a:spcPts val="0"/>
              </a:spcBef>
            </a:pPr>
            <a:endParaRPr lang="de-DE" sz="1400" dirty="0" smtClean="0">
              <a:latin typeface="Arial" panose="020B0604020202020204" pitchFamily="34" charset="0"/>
              <a:cs typeface="Arial" panose="020B0604020202020204" pitchFamily="34" charset="0"/>
            </a:endParaRPr>
          </a:p>
          <a:p>
            <a:pPr marL="0" indent="0">
              <a:buNone/>
            </a:pPr>
            <a:r>
              <a:rPr lang="de-DE" sz="1400" b="1" dirty="0" err="1" smtClean="0">
                <a:latin typeface="Arial" panose="020B0604020202020204" pitchFamily="34" charset="0"/>
                <a:cs typeface="Arial" panose="020B0604020202020204" pitchFamily="34" charset="0"/>
              </a:rPr>
              <a:t>Infectious</a:t>
            </a:r>
            <a:r>
              <a:rPr lang="de-DE" sz="1400" b="1" dirty="0" smtClean="0">
                <a:latin typeface="Arial" panose="020B0604020202020204" pitchFamily="34" charset="0"/>
                <a:cs typeface="Arial" panose="020B0604020202020204" pitchFamily="34" charset="0"/>
              </a:rPr>
              <a:t> Phase, </a:t>
            </a:r>
            <a:r>
              <a:rPr lang="de-DE" sz="1400" b="1" dirty="0" err="1" smtClean="0">
                <a:latin typeface="Arial" panose="020B0604020202020204" pitchFamily="34" charset="0"/>
                <a:cs typeface="Arial" panose="020B0604020202020204" pitchFamily="34" charset="0"/>
              </a:rPr>
              <a:t>post</a:t>
            </a:r>
            <a:r>
              <a:rPr lang="de-DE" sz="1400" b="1" dirty="0" smtClean="0">
                <a:latin typeface="Arial" panose="020B0604020202020204" pitchFamily="34" charset="0"/>
                <a:cs typeface="Arial" panose="020B0604020202020204" pitchFamily="34" charset="0"/>
              </a:rPr>
              <a:t> </a:t>
            </a:r>
            <a:r>
              <a:rPr lang="de-DE" sz="1400" b="1" dirty="0" err="1" smtClean="0">
                <a:latin typeface="Arial" panose="020B0604020202020204" pitchFamily="34" charset="0"/>
                <a:cs typeface="Arial" panose="020B0604020202020204" pitchFamily="34" charset="0"/>
              </a:rPr>
              <a:t>symptom</a:t>
            </a:r>
            <a:r>
              <a:rPr lang="de-DE" sz="1400" b="1" dirty="0" smtClean="0">
                <a:latin typeface="Arial" panose="020B0604020202020204" pitchFamily="34" charset="0"/>
                <a:cs typeface="Arial" panose="020B0604020202020204" pitchFamily="34" charset="0"/>
              </a:rPr>
              <a:t> </a:t>
            </a:r>
            <a:r>
              <a:rPr lang="de-DE" sz="1400" b="1" dirty="0" err="1" smtClean="0">
                <a:latin typeface="Arial" panose="020B0604020202020204" pitchFamily="34" charset="0"/>
                <a:cs typeface="Arial" panose="020B0604020202020204" pitchFamily="34" charset="0"/>
              </a:rPr>
              <a:t>onset</a:t>
            </a:r>
            <a:endParaRPr lang="de-DE" sz="1400" b="1" dirty="0">
              <a:latin typeface="Arial" panose="020B0604020202020204" pitchFamily="34" charset="0"/>
              <a:cs typeface="Arial" panose="020B0604020202020204" pitchFamily="34" charset="0"/>
            </a:endParaRPr>
          </a:p>
          <a:p>
            <a:pPr>
              <a:lnSpc>
                <a:spcPct val="120000"/>
              </a:lnSpc>
              <a:spcBef>
                <a:spcPts val="0"/>
              </a:spcBef>
            </a:pPr>
            <a:r>
              <a:rPr lang="de-DE" sz="1400" dirty="0" smtClean="0">
                <a:latin typeface="Arial" panose="020B0604020202020204" pitchFamily="34" charset="0"/>
                <a:cs typeface="Arial" panose="020B0604020202020204" pitchFamily="34" charset="0"/>
              </a:rPr>
              <a:t>Zeitraum nach Symptombeginn, in dem </a:t>
            </a:r>
            <a:r>
              <a:rPr lang="de-DE" sz="1400" dirty="0" err="1" smtClean="0">
                <a:latin typeface="Arial" panose="020B0604020202020204" pitchFamily="34" charset="0"/>
                <a:cs typeface="Arial" panose="020B0604020202020204" pitchFamily="34" charset="0"/>
              </a:rPr>
              <a:t>Infektiosität</a:t>
            </a:r>
            <a:r>
              <a:rPr lang="de-DE" sz="1400" dirty="0" smtClean="0">
                <a:latin typeface="Arial" panose="020B0604020202020204" pitchFamily="34" charset="0"/>
                <a:cs typeface="Arial" panose="020B0604020202020204" pitchFamily="34" charset="0"/>
              </a:rPr>
              <a:t> vorliegt </a:t>
            </a:r>
          </a:p>
          <a:p>
            <a:pPr>
              <a:lnSpc>
                <a:spcPct val="120000"/>
              </a:lnSpc>
              <a:spcBef>
                <a:spcPts val="0"/>
              </a:spcBef>
            </a:pPr>
            <a:r>
              <a:rPr lang="de-DE" sz="1400" dirty="0" smtClean="0">
                <a:latin typeface="Arial" panose="020B0604020202020204" pitchFamily="34" charset="0"/>
                <a:cs typeface="Arial" panose="020B0604020202020204" pitchFamily="34" charset="0"/>
              </a:rPr>
              <a:t>Mild/ moderater Krankheitsverlauf: </a:t>
            </a:r>
            <a:r>
              <a:rPr lang="de-DE" sz="1400" dirty="0" err="1" smtClean="0">
                <a:latin typeface="Arial" panose="020B0604020202020204" pitchFamily="34" charset="0"/>
                <a:cs typeface="Arial" panose="020B0604020202020204" pitchFamily="34" charset="0"/>
              </a:rPr>
              <a:t>Mean</a:t>
            </a:r>
            <a:r>
              <a:rPr lang="de-DE" sz="1400" dirty="0" smtClean="0">
                <a:latin typeface="Arial" panose="020B0604020202020204" pitchFamily="34" charset="0"/>
                <a:cs typeface="Arial" panose="020B0604020202020204" pitchFamily="34" charset="0"/>
              </a:rPr>
              <a:t> 7d, maximal 10d </a:t>
            </a:r>
          </a:p>
          <a:p>
            <a:pPr>
              <a:lnSpc>
                <a:spcPct val="120000"/>
              </a:lnSpc>
              <a:spcBef>
                <a:spcPts val="0"/>
              </a:spcBef>
            </a:pPr>
            <a:r>
              <a:rPr lang="de-DE" sz="1400" dirty="0" smtClean="0">
                <a:latin typeface="Arial" panose="020B0604020202020204" pitchFamily="34" charset="0"/>
                <a:cs typeface="Arial" panose="020B0604020202020204" pitchFamily="34" charset="0"/>
              </a:rPr>
              <a:t>Schwerer Krankheitsverlauf: Median 8d, maximal 20d</a:t>
            </a:r>
            <a:endParaRPr lang="de-DE" sz="14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4495800"/>
            <a:ext cx="5562600" cy="2203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40247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1143000"/>
          </a:xfrm>
        </p:spPr>
        <p:txBody>
          <a:bodyPr/>
          <a:lstStyle/>
          <a:p>
            <a:r>
              <a:rPr lang="de-DE" dirty="0" smtClean="0"/>
              <a:t>Was kann das Tool?</a:t>
            </a:r>
            <a:endParaRPr lang="en-US" dirty="0"/>
          </a:p>
        </p:txBody>
      </p:sp>
      <p:sp>
        <p:nvSpPr>
          <p:cNvPr id="3" name="Inhaltsplatzhalter 2"/>
          <p:cNvSpPr>
            <a:spLocks noGrp="1"/>
          </p:cNvSpPr>
          <p:nvPr>
            <p:ph idx="1"/>
          </p:nvPr>
        </p:nvSpPr>
        <p:spPr>
          <a:xfrm>
            <a:off x="457200" y="1295400"/>
            <a:ext cx="8610600" cy="5410200"/>
          </a:xfrm>
        </p:spPr>
        <p:txBody>
          <a:bodyPr>
            <a:normAutofit fontScale="77500" lnSpcReduction="20000"/>
          </a:bodyPr>
          <a:lstStyle/>
          <a:p>
            <a:r>
              <a:rPr lang="de-DE" dirty="0" smtClean="0"/>
              <a:t>Bestimmung des </a:t>
            </a:r>
            <a:r>
              <a:rPr lang="de-DE" b="1" dirty="0" smtClean="0">
                <a:solidFill>
                  <a:srgbClr val="0070C0"/>
                </a:solidFill>
              </a:rPr>
              <a:t>Restrisikos</a:t>
            </a:r>
            <a:r>
              <a:rPr lang="de-DE" dirty="0" smtClean="0"/>
              <a:t> bzw. der </a:t>
            </a:r>
            <a:r>
              <a:rPr lang="de-DE" b="1" dirty="0" smtClean="0">
                <a:solidFill>
                  <a:srgbClr val="0070C0"/>
                </a:solidFill>
              </a:rPr>
              <a:t>Risikoreduktion</a:t>
            </a:r>
            <a:r>
              <a:rPr lang="de-DE" dirty="0" smtClean="0"/>
              <a:t> nach verschiedenen Teststrategien </a:t>
            </a:r>
            <a:r>
              <a:rPr lang="de-DE" b="1" u="sng" dirty="0" smtClean="0"/>
              <a:t>ODER/UND</a:t>
            </a:r>
            <a:r>
              <a:rPr lang="de-DE" dirty="0" smtClean="0"/>
              <a:t> Quarantäne in verschiedenen </a:t>
            </a:r>
            <a:r>
              <a:rPr lang="de-DE" dirty="0" err="1" smtClean="0"/>
              <a:t>settings</a:t>
            </a:r>
            <a:endParaRPr lang="de-DE" dirty="0" smtClean="0"/>
          </a:p>
          <a:p>
            <a:endParaRPr lang="de-DE" dirty="0"/>
          </a:p>
          <a:p>
            <a:pPr marL="0" indent="0">
              <a:buNone/>
            </a:pPr>
            <a:r>
              <a:rPr lang="de-DE" b="1" u="sng" dirty="0" smtClean="0">
                <a:solidFill>
                  <a:srgbClr val="0070C0"/>
                </a:solidFill>
              </a:rPr>
              <a:t>Restrisiko</a:t>
            </a:r>
            <a:r>
              <a:rPr lang="de-DE" dirty="0" smtClean="0"/>
              <a:t>: </a:t>
            </a:r>
            <a:r>
              <a:rPr lang="de-DE" dirty="0"/>
              <a:t>Wahrscheinlichkeit, dass eine Person die </a:t>
            </a:r>
            <a:r>
              <a:rPr lang="de-DE" dirty="0">
                <a:solidFill>
                  <a:srgbClr val="00B050"/>
                </a:solidFill>
              </a:rPr>
              <a:t>negativ </a:t>
            </a:r>
            <a:r>
              <a:rPr lang="de-DE" dirty="0" smtClean="0">
                <a:solidFill>
                  <a:srgbClr val="00B050"/>
                </a:solidFill>
              </a:rPr>
              <a:t>getestet</a:t>
            </a:r>
            <a:r>
              <a:rPr lang="de-DE" dirty="0" smtClean="0"/>
              <a:t> wurde/</a:t>
            </a:r>
            <a:r>
              <a:rPr lang="de-DE" dirty="0" smtClean="0">
                <a:solidFill>
                  <a:srgbClr val="00B050"/>
                </a:solidFill>
              </a:rPr>
              <a:t>aus</a:t>
            </a:r>
            <a:r>
              <a:rPr lang="de-DE" dirty="0" smtClean="0"/>
              <a:t> der </a:t>
            </a:r>
            <a:r>
              <a:rPr lang="de-DE" dirty="0" smtClean="0">
                <a:solidFill>
                  <a:srgbClr val="00B050"/>
                </a:solidFill>
              </a:rPr>
              <a:t>Quarantäne</a:t>
            </a:r>
            <a:r>
              <a:rPr lang="de-DE" dirty="0" smtClean="0"/>
              <a:t> entlassen wurde, </a:t>
            </a:r>
            <a:r>
              <a:rPr lang="de-DE" dirty="0" smtClean="0">
                <a:solidFill>
                  <a:srgbClr val="00B050"/>
                </a:solidFill>
              </a:rPr>
              <a:t>obwohl</a:t>
            </a:r>
            <a:r>
              <a:rPr lang="de-DE" dirty="0" smtClean="0"/>
              <a:t> sie in </a:t>
            </a:r>
            <a:r>
              <a:rPr lang="de-DE" dirty="0"/>
              <a:t>Wirklichkeit </a:t>
            </a:r>
            <a:r>
              <a:rPr lang="de-DE" dirty="0">
                <a:solidFill>
                  <a:srgbClr val="00B050"/>
                </a:solidFill>
              </a:rPr>
              <a:t>kontagiös</a:t>
            </a:r>
            <a:r>
              <a:rPr lang="de-DE" dirty="0"/>
              <a:t> ist. </a:t>
            </a:r>
            <a:endParaRPr lang="de-DE" u="sng" dirty="0" smtClean="0"/>
          </a:p>
          <a:p>
            <a:pPr marL="0" indent="0">
              <a:buNone/>
            </a:pPr>
            <a:endParaRPr lang="de-DE" dirty="0" smtClean="0"/>
          </a:p>
          <a:p>
            <a:pPr marL="0" indent="0">
              <a:buNone/>
            </a:pPr>
            <a:r>
              <a:rPr lang="de-DE" b="1" u="sng" dirty="0" smtClean="0">
                <a:solidFill>
                  <a:srgbClr val="0070C0"/>
                </a:solidFill>
              </a:rPr>
              <a:t>Restrisiko</a:t>
            </a:r>
            <a:r>
              <a:rPr lang="de-DE" dirty="0" smtClean="0"/>
              <a:t> ≈ </a:t>
            </a:r>
            <a:r>
              <a:rPr lang="de-DE" dirty="0" err="1" smtClean="0"/>
              <a:t>contagiousness</a:t>
            </a:r>
            <a:r>
              <a:rPr lang="de-DE" dirty="0" smtClean="0"/>
              <a:t>(t) * </a:t>
            </a:r>
            <a:r>
              <a:rPr lang="de-DE" dirty="0" err="1"/>
              <a:t>false</a:t>
            </a:r>
            <a:r>
              <a:rPr lang="de-DE" dirty="0"/>
              <a:t> </a:t>
            </a:r>
            <a:r>
              <a:rPr lang="de-DE" dirty="0" err="1"/>
              <a:t>ommission</a:t>
            </a:r>
            <a:r>
              <a:rPr lang="de-DE" dirty="0"/>
              <a:t> rate(t) </a:t>
            </a:r>
            <a:endParaRPr lang="de-DE" dirty="0" smtClean="0"/>
          </a:p>
          <a:p>
            <a:pPr marL="0" indent="0">
              <a:buNone/>
            </a:pPr>
            <a:r>
              <a:rPr lang="de-DE" b="1" u="sng" dirty="0" smtClean="0">
                <a:solidFill>
                  <a:srgbClr val="0070C0"/>
                </a:solidFill>
              </a:rPr>
              <a:t>Risikoreduktion</a:t>
            </a:r>
            <a:r>
              <a:rPr lang="de-DE" dirty="0"/>
              <a:t>:</a:t>
            </a:r>
            <a:r>
              <a:rPr lang="de-DE" dirty="0" smtClean="0"/>
              <a:t> Ausgangsrisiko =&gt; Restrisiko</a:t>
            </a:r>
          </a:p>
          <a:p>
            <a:pPr marL="0" indent="0">
              <a:buNone/>
            </a:pPr>
            <a:endParaRPr lang="de-DE" dirty="0"/>
          </a:p>
          <a:p>
            <a:pPr marL="0" indent="0">
              <a:buNone/>
            </a:pPr>
            <a:endParaRPr lang="de-DE" sz="2600" u="sng" dirty="0" smtClean="0"/>
          </a:p>
          <a:p>
            <a:pPr marL="0" indent="0">
              <a:buNone/>
            </a:pPr>
            <a:r>
              <a:rPr lang="de-DE" sz="2600" u="sng" dirty="0" smtClean="0"/>
              <a:t>Nebenprodukte:</a:t>
            </a:r>
            <a:r>
              <a:rPr lang="de-DE" sz="2600" dirty="0" smtClean="0"/>
              <a:t> </a:t>
            </a:r>
          </a:p>
          <a:p>
            <a:r>
              <a:rPr lang="de-DE" sz="2600" dirty="0" smtClean="0"/>
              <a:t>Prävalenzschätzer („</a:t>
            </a:r>
            <a:r>
              <a:rPr lang="de-DE" sz="2600" dirty="0" err="1" smtClean="0"/>
              <a:t>force</a:t>
            </a:r>
            <a:r>
              <a:rPr lang="de-DE" sz="2600" dirty="0" smtClean="0"/>
              <a:t> </a:t>
            </a:r>
            <a:r>
              <a:rPr lang="de-DE" sz="2600" dirty="0" err="1" smtClean="0"/>
              <a:t>of</a:t>
            </a:r>
            <a:r>
              <a:rPr lang="de-DE" sz="2600" dirty="0" smtClean="0"/>
              <a:t> </a:t>
            </a:r>
            <a:r>
              <a:rPr lang="de-DE" sz="2600" dirty="0" err="1" smtClean="0"/>
              <a:t>infection</a:t>
            </a:r>
            <a:r>
              <a:rPr lang="de-DE" sz="2600" dirty="0" smtClean="0"/>
              <a:t>“) anhand der Inzidenzhistorie  und der Dunkelziffer</a:t>
            </a:r>
          </a:p>
          <a:p>
            <a:r>
              <a:rPr lang="de-DE" sz="2600" dirty="0" smtClean="0"/>
              <a:t>Aufwandsschätzer (Anzahl Tests pro positivem Befund)</a:t>
            </a:r>
            <a:endParaRPr lang="en-US" sz="2600" dirty="0"/>
          </a:p>
        </p:txBody>
      </p:sp>
    </p:spTree>
    <p:extLst>
      <p:ext uri="{BB962C8B-B14F-4D97-AF65-F5344CB8AC3E}">
        <p14:creationId xmlns:p14="http://schemas.microsoft.com/office/powerpoint/2010/main" val="7006829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1143000"/>
          </a:xfrm>
        </p:spPr>
        <p:txBody>
          <a:bodyPr/>
          <a:lstStyle/>
          <a:p>
            <a:r>
              <a:rPr lang="de-DE" dirty="0" smtClean="0"/>
              <a:t>Details [optional]</a:t>
            </a:r>
            <a:endParaRPr lang="en-US" dirty="0"/>
          </a:p>
        </p:txBody>
      </p:sp>
      <p:sp>
        <p:nvSpPr>
          <p:cNvPr id="3" name="Inhaltsplatzhalter 2"/>
          <p:cNvSpPr>
            <a:spLocks noGrp="1"/>
          </p:cNvSpPr>
          <p:nvPr>
            <p:ph idx="1"/>
          </p:nvPr>
        </p:nvSpPr>
        <p:spPr>
          <a:xfrm>
            <a:off x="228600" y="990600"/>
            <a:ext cx="8839200" cy="3367204"/>
          </a:xfrm>
        </p:spPr>
        <p:txBody>
          <a:bodyPr>
            <a:normAutofit/>
          </a:bodyPr>
          <a:lstStyle/>
          <a:p>
            <a:pPr marL="0" indent="0">
              <a:buNone/>
            </a:pPr>
            <a:r>
              <a:rPr lang="de-DE" sz="2800" b="1" u="sng" dirty="0" smtClean="0">
                <a:solidFill>
                  <a:srgbClr val="0070C0"/>
                </a:solidFill>
              </a:rPr>
              <a:t>Restrisiko</a:t>
            </a:r>
            <a:r>
              <a:rPr lang="de-DE" sz="2800" dirty="0" smtClean="0"/>
              <a:t> ≈  </a:t>
            </a:r>
            <a:r>
              <a:rPr lang="de-DE" sz="2800" dirty="0" err="1" smtClean="0"/>
              <a:t>contagiousness</a:t>
            </a:r>
            <a:r>
              <a:rPr lang="de-DE" sz="2800" dirty="0" smtClean="0"/>
              <a:t>(t) * </a:t>
            </a:r>
            <a:r>
              <a:rPr lang="de-DE" sz="2800" dirty="0" err="1"/>
              <a:t>false</a:t>
            </a:r>
            <a:r>
              <a:rPr lang="de-DE" sz="2800" dirty="0"/>
              <a:t> </a:t>
            </a:r>
            <a:r>
              <a:rPr lang="de-DE" sz="2800" dirty="0" err="1"/>
              <a:t>ommission</a:t>
            </a:r>
            <a:r>
              <a:rPr lang="de-DE" sz="2800" dirty="0"/>
              <a:t> rate(t) </a:t>
            </a:r>
          </a:p>
          <a:p>
            <a:r>
              <a:rPr lang="de-DE" sz="3000" dirty="0" smtClean="0"/>
              <a:t>Es sind vier </a:t>
            </a:r>
            <a:r>
              <a:rPr lang="de-DE" sz="3000" dirty="0"/>
              <a:t>Infektionsphasen relevant: </a:t>
            </a:r>
            <a:endParaRPr lang="de-DE" sz="3000" dirty="0" smtClean="0"/>
          </a:p>
          <a:p>
            <a:pPr lvl="1"/>
            <a:r>
              <a:rPr lang="de-DE" sz="2000" dirty="0" smtClean="0"/>
              <a:t>(</a:t>
            </a:r>
            <a:r>
              <a:rPr lang="de-DE" sz="2000" dirty="0"/>
              <a:t>i) </a:t>
            </a:r>
            <a:r>
              <a:rPr lang="de-DE" sz="2000" dirty="0" smtClean="0"/>
              <a:t>Prädetektionsphase</a:t>
            </a:r>
            <a:r>
              <a:rPr lang="de-DE" sz="2000" dirty="0"/>
              <a:t>; </a:t>
            </a:r>
            <a:endParaRPr lang="de-DE" sz="2000" dirty="0" smtClean="0"/>
          </a:p>
          <a:p>
            <a:pPr lvl="1"/>
            <a:r>
              <a:rPr lang="de-DE" sz="2000" dirty="0" smtClean="0"/>
              <a:t>(</a:t>
            </a:r>
            <a:r>
              <a:rPr lang="de-DE" sz="2000" dirty="0"/>
              <a:t>ii) </a:t>
            </a:r>
            <a:r>
              <a:rPr lang="de-DE" sz="2000" dirty="0" smtClean="0"/>
              <a:t>Prä-symptomatische </a:t>
            </a:r>
            <a:r>
              <a:rPr lang="de-DE" sz="2000" dirty="0"/>
              <a:t>Phase; </a:t>
            </a:r>
            <a:endParaRPr lang="de-DE" sz="2000" dirty="0" smtClean="0"/>
          </a:p>
          <a:p>
            <a:pPr lvl="1"/>
            <a:r>
              <a:rPr lang="de-DE" sz="2000" dirty="0" smtClean="0"/>
              <a:t>(</a:t>
            </a:r>
            <a:r>
              <a:rPr lang="de-DE" sz="2000" dirty="0"/>
              <a:t>iii) (symptomatische) Phase; </a:t>
            </a:r>
            <a:endParaRPr lang="de-DE" sz="2000" dirty="0" smtClean="0"/>
          </a:p>
          <a:p>
            <a:pPr lvl="1"/>
            <a:r>
              <a:rPr lang="de-DE" sz="2000" dirty="0" smtClean="0"/>
              <a:t>(</a:t>
            </a:r>
            <a:r>
              <a:rPr lang="de-DE" sz="2000" dirty="0"/>
              <a:t>iv) </a:t>
            </a:r>
            <a:r>
              <a:rPr lang="de-DE" sz="2000" dirty="0" smtClean="0"/>
              <a:t>Nicht </a:t>
            </a:r>
            <a:r>
              <a:rPr lang="de-DE" sz="2000" dirty="0"/>
              <a:t>mehr kontagiös. </a:t>
            </a:r>
            <a:endParaRPr lang="de-DE" sz="2000" dirty="0" smtClean="0"/>
          </a:p>
          <a:p>
            <a:pPr marL="0" indent="0">
              <a:buNone/>
            </a:pPr>
            <a:endParaRPr lang="de-DE" dirty="0"/>
          </a:p>
        </p:txBody>
      </p:sp>
      <p:sp>
        <p:nvSpPr>
          <p:cNvPr id="5" name="Rechteck 4"/>
          <p:cNvSpPr/>
          <p:nvPr/>
        </p:nvSpPr>
        <p:spPr>
          <a:xfrm>
            <a:off x="2133600" y="1043940"/>
            <a:ext cx="2590800" cy="4953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eschweifte Klammer rechts 6"/>
          <p:cNvSpPr/>
          <p:nvPr/>
        </p:nvSpPr>
        <p:spPr>
          <a:xfrm>
            <a:off x="4335780" y="2057400"/>
            <a:ext cx="228600" cy="624840"/>
          </a:xfrm>
          <a:prstGeom prst="rightBrace">
            <a:avLst>
              <a:gd name="adj1" fmla="val 45833"/>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feld 7"/>
          <p:cNvSpPr txBox="1"/>
          <p:nvPr/>
        </p:nvSpPr>
        <p:spPr>
          <a:xfrm>
            <a:off x="4724400" y="2169765"/>
            <a:ext cx="1562544" cy="400110"/>
          </a:xfrm>
          <a:prstGeom prst="rect">
            <a:avLst/>
          </a:prstGeom>
          <a:noFill/>
        </p:spPr>
        <p:txBody>
          <a:bodyPr wrap="none" rtlCol="0">
            <a:spAutoFit/>
          </a:bodyPr>
          <a:lstStyle/>
          <a:p>
            <a:r>
              <a:rPr lang="de-DE" sz="2000" b="1" dirty="0" smtClean="0"/>
              <a:t>„Inkubation“</a:t>
            </a:r>
            <a:endParaRPr lang="en-US" sz="2000" b="1" dirty="0"/>
          </a:p>
        </p:txBody>
      </p:sp>
      <p:sp>
        <p:nvSpPr>
          <p:cNvPr id="9" name="Textfeld 8"/>
          <p:cNvSpPr txBox="1"/>
          <p:nvPr/>
        </p:nvSpPr>
        <p:spPr>
          <a:xfrm>
            <a:off x="931253" y="4268310"/>
            <a:ext cx="1093954" cy="646331"/>
          </a:xfrm>
          <a:prstGeom prst="rect">
            <a:avLst/>
          </a:prstGeom>
          <a:noFill/>
        </p:spPr>
        <p:txBody>
          <a:bodyPr wrap="none" rtlCol="0">
            <a:spAutoFit/>
          </a:bodyPr>
          <a:lstStyle/>
          <a:p>
            <a:pPr algn="ctr"/>
            <a:r>
              <a:rPr lang="de-DE" b="1" dirty="0" err="1"/>
              <a:t>p</a:t>
            </a:r>
            <a:r>
              <a:rPr lang="de-DE" b="1" dirty="0" err="1" smtClean="0"/>
              <a:t>re</a:t>
            </a:r>
            <a:r>
              <a:rPr lang="de-DE" b="1" dirty="0" smtClean="0"/>
              <a:t>-</a:t>
            </a:r>
          </a:p>
          <a:p>
            <a:pPr algn="ctr"/>
            <a:r>
              <a:rPr lang="de-DE" b="1" dirty="0" err="1" smtClean="0"/>
              <a:t>detection</a:t>
            </a:r>
            <a:endParaRPr lang="en-US" b="1" dirty="0"/>
          </a:p>
        </p:txBody>
      </p:sp>
      <p:sp>
        <p:nvSpPr>
          <p:cNvPr id="10" name="Textfeld 9"/>
          <p:cNvSpPr txBox="1"/>
          <p:nvPr/>
        </p:nvSpPr>
        <p:spPr>
          <a:xfrm>
            <a:off x="2744151" y="4234084"/>
            <a:ext cx="1352101" cy="646331"/>
          </a:xfrm>
          <a:prstGeom prst="rect">
            <a:avLst/>
          </a:prstGeom>
          <a:noFill/>
        </p:spPr>
        <p:txBody>
          <a:bodyPr wrap="none" rtlCol="0">
            <a:spAutoFit/>
          </a:bodyPr>
          <a:lstStyle/>
          <a:p>
            <a:pPr algn="ctr"/>
            <a:r>
              <a:rPr lang="de-DE" b="1" dirty="0" err="1" smtClean="0"/>
              <a:t>Pre-sympto</a:t>
            </a:r>
            <a:r>
              <a:rPr lang="de-DE" b="1" dirty="0" smtClean="0"/>
              <a:t>-</a:t>
            </a:r>
          </a:p>
          <a:p>
            <a:pPr algn="ctr"/>
            <a:r>
              <a:rPr lang="de-DE" b="1" dirty="0" err="1" smtClean="0"/>
              <a:t>matic</a:t>
            </a:r>
            <a:endParaRPr lang="en-US" b="1" dirty="0"/>
          </a:p>
        </p:txBody>
      </p:sp>
      <p:sp>
        <p:nvSpPr>
          <p:cNvPr id="11" name="Textfeld 10"/>
          <p:cNvSpPr txBox="1"/>
          <p:nvPr/>
        </p:nvSpPr>
        <p:spPr>
          <a:xfrm>
            <a:off x="4612556" y="4249489"/>
            <a:ext cx="1656392" cy="646331"/>
          </a:xfrm>
          <a:prstGeom prst="rect">
            <a:avLst/>
          </a:prstGeom>
          <a:noFill/>
        </p:spPr>
        <p:txBody>
          <a:bodyPr wrap="square" rtlCol="0">
            <a:spAutoFit/>
          </a:bodyPr>
          <a:lstStyle/>
          <a:p>
            <a:pPr algn="ctr"/>
            <a:r>
              <a:rPr lang="de-DE" b="1" dirty="0" smtClean="0"/>
              <a:t>(</a:t>
            </a:r>
            <a:r>
              <a:rPr lang="de-DE" b="1" dirty="0" err="1"/>
              <a:t>s</a:t>
            </a:r>
            <a:r>
              <a:rPr lang="de-DE" b="1" dirty="0" err="1" smtClean="0"/>
              <a:t>ymptomatic</a:t>
            </a:r>
            <a:r>
              <a:rPr lang="de-DE" b="1" dirty="0" smtClean="0"/>
              <a:t>) </a:t>
            </a:r>
            <a:endParaRPr lang="de-DE" b="1" dirty="0" smtClean="0"/>
          </a:p>
          <a:p>
            <a:pPr algn="ctr"/>
            <a:r>
              <a:rPr lang="de-DE" b="1" dirty="0" smtClean="0"/>
              <a:t>&amp; </a:t>
            </a:r>
            <a:r>
              <a:rPr lang="de-DE" b="1" dirty="0" err="1" smtClean="0"/>
              <a:t>infectious</a:t>
            </a:r>
            <a:endParaRPr lang="en-US" b="1" dirty="0"/>
          </a:p>
        </p:txBody>
      </p:sp>
      <p:sp>
        <p:nvSpPr>
          <p:cNvPr id="12" name="Textfeld 11"/>
          <p:cNvSpPr txBox="1"/>
          <p:nvPr/>
        </p:nvSpPr>
        <p:spPr>
          <a:xfrm>
            <a:off x="7099989" y="4399107"/>
            <a:ext cx="1605119" cy="369332"/>
          </a:xfrm>
          <a:prstGeom prst="rect">
            <a:avLst/>
          </a:prstGeom>
          <a:noFill/>
        </p:spPr>
        <p:txBody>
          <a:bodyPr wrap="none" rtlCol="0">
            <a:spAutoFit/>
          </a:bodyPr>
          <a:lstStyle/>
          <a:p>
            <a:pPr algn="ctr"/>
            <a:r>
              <a:rPr lang="de-DE" b="1" dirty="0" smtClean="0"/>
              <a:t>post-</a:t>
            </a:r>
            <a:r>
              <a:rPr lang="de-DE" b="1" dirty="0" err="1" smtClean="0"/>
              <a:t>infectious</a:t>
            </a:r>
            <a:endParaRPr lang="en-US" b="1" dirty="0"/>
          </a:p>
        </p:txBody>
      </p:sp>
      <p:sp>
        <p:nvSpPr>
          <p:cNvPr id="13" name="Abgerundetes Rechteck 12"/>
          <p:cNvSpPr/>
          <p:nvPr/>
        </p:nvSpPr>
        <p:spPr>
          <a:xfrm>
            <a:off x="839151" y="4176705"/>
            <a:ext cx="1283069" cy="7379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bgerundetes Rechteck 13"/>
          <p:cNvSpPr/>
          <p:nvPr/>
        </p:nvSpPr>
        <p:spPr>
          <a:xfrm>
            <a:off x="2744151" y="4188281"/>
            <a:ext cx="1375171" cy="7379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bgerundetes Rechteck 14"/>
          <p:cNvSpPr/>
          <p:nvPr/>
        </p:nvSpPr>
        <p:spPr>
          <a:xfrm>
            <a:off x="4735897" y="4203686"/>
            <a:ext cx="1533051" cy="7379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bgerundetes Rechteck 15"/>
          <p:cNvSpPr/>
          <p:nvPr/>
        </p:nvSpPr>
        <p:spPr>
          <a:xfrm>
            <a:off x="7028708" y="4201180"/>
            <a:ext cx="1734292" cy="7379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Gerade Verbindung mit Pfeil 16"/>
          <p:cNvCxnSpPr/>
          <p:nvPr/>
        </p:nvCxnSpPr>
        <p:spPr>
          <a:xfrm>
            <a:off x="4082985" y="4540637"/>
            <a:ext cx="652912"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p:nvPr/>
        </p:nvCxnSpPr>
        <p:spPr>
          <a:xfrm>
            <a:off x="6299596" y="4559709"/>
            <a:ext cx="652912"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Gerade Verbindung mit Pfeil 18"/>
          <p:cNvCxnSpPr/>
          <p:nvPr/>
        </p:nvCxnSpPr>
        <p:spPr>
          <a:xfrm>
            <a:off x="2094810" y="4547566"/>
            <a:ext cx="652912"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feld 19"/>
          <p:cNvSpPr txBox="1"/>
          <p:nvPr/>
        </p:nvSpPr>
        <p:spPr>
          <a:xfrm>
            <a:off x="4269192" y="4124980"/>
            <a:ext cx="343364" cy="369332"/>
          </a:xfrm>
          <a:prstGeom prst="rect">
            <a:avLst/>
          </a:prstGeom>
          <a:noFill/>
        </p:spPr>
        <p:txBody>
          <a:bodyPr wrap="none" rtlCol="0">
            <a:spAutoFit/>
          </a:bodyPr>
          <a:lstStyle/>
          <a:p>
            <a:r>
              <a:rPr lang="de-DE" dirty="0" smtClean="0"/>
              <a:t>r</a:t>
            </a:r>
            <a:r>
              <a:rPr lang="de-DE" baseline="-25000" dirty="0"/>
              <a:t>2</a:t>
            </a:r>
            <a:endParaRPr lang="en-US" baseline="-25000" dirty="0"/>
          </a:p>
        </p:txBody>
      </p:sp>
      <p:sp>
        <p:nvSpPr>
          <p:cNvPr id="4" name="Textfeld 3"/>
          <p:cNvSpPr txBox="1"/>
          <p:nvPr/>
        </p:nvSpPr>
        <p:spPr>
          <a:xfrm>
            <a:off x="1315288" y="4810780"/>
            <a:ext cx="471604" cy="523220"/>
          </a:xfrm>
          <a:prstGeom prst="rect">
            <a:avLst/>
          </a:prstGeom>
          <a:noFill/>
        </p:spPr>
        <p:txBody>
          <a:bodyPr wrap="none" rtlCol="0">
            <a:spAutoFit/>
          </a:bodyPr>
          <a:lstStyle/>
          <a:p>
            <a:r>
              <a:rPr lang="de-DE" sz="2800" b="1" dirty="0" smtClean="0"/>
              <a:t>x</a:t>
            </a:r>
            <a:r>
              <a:rPr lang="de-DE" sz="2800" b="1" baseline="-25000" dirty="0" smtClean="0"/>
              <a:t>1</a:t>
            </a:r>
            <a:endParaRPr lang="en-US" sz="2800" b="1" baseline="-25000" dirty="0"/>
          </a:p>
        </p:txBody>
      </p:sp>
      <p:sp>
        <p:nvSpPr>
          <p:cNvPr id="23" name="Textfeld 22"/>
          <p:cNvSpPr txBox="1"/>
          <p:nvPr/>
        </p:nvSpPr>
        <p:spPr>
          <a:xfrm>
            <a:off x="3142508" y="4810780"/>
            <a:ext cx="471604" cy="523220"/>
          </a:xfrm>
          <a:prstGeom prst="rect">
            <a:avLst/>
          </a:prstGeom>
          <a:noFill/>
        </p:spPr>
        <p:txBody>
          <a:bodyPr wrap="none" rtlCol="0">
            <a:spAutoFit/>
          </a:bodyPr>
          <a:lstStyle/>
          <a:p>
            <a:r>
              <a:rPr lang="de-DE" sz="2800" b="1" dirty="0" smtClean="0"/>
              <a:t>x</a:t>
            </a:r>
            <a:r>
              <a:rPr lang="de-DE" sz="2800" b="1" baseline="-25000" dirty="0"/>
              <a:t>2</a:t>
            </a:r>
            <a:endParaRPr lang="en-US" sz="2800" b="1" baseline="-25000" dirty="0"/>
          </a:p>
        </p:txBody>
      </p:sp>
      <p:sp>
        <p:nvSpPr>
          <p:cNvPr id="24" name="Textfeld 23"/>
          <p:cNvSpPr txBox="1"/>
          <p:nvPr/>
        </p:nvSpPr>
        <p:spPr>
          <a:xfrm>
            <a:off x="5252167" y="4810780"/>
            <a:ext cx="471604" cy="523220"/>
          </a:xfrm>
          <a:prstGeom prst="rect">
            <a:avLst/>
          </a:prstGeom>
          <a:noFill/>
        </p:spPr>
        <p:txBody>
          <a:bodyPr wrap="none" rtlCol="0">
            <a:spAutoFit/>
          </a:bodyPr>
          <a:lstStyle/>
          <a:p>
            <a:r>
              <a:rPr lang="de-DE" sz="2800" b="1" dirty="0" smtClean="0"/>
              <a:t>x</a:t>
            </a:r>
            <a:r>
              <a:rPr lang="de-DE" sz="2800" b="1" baseline="-25000" dirty="0" smtClean="0"/>
              <a:t>3</a:t>
            </a:r>
            <a:endParaRPr lang="en-US" sz="2800" b="1" baseline="-25000" dirty="0"/>
          </a:p>
        </p:txBody>
      </p:sp>
      <p:sp>
        <p:nvSpPr>
          <p:cNvPr id="25" name="Textfeld 24"/>
          <p:cNvSpPr txBox="1"/>
          <p:nvPr/>
        </p:nvSpPr>
        <p:spPr>
          <a:xfrm>
            <a:off x="7666746" y="4810780"/>
            <a:ext cx="471604" cy="523220"/>
          </a:xfrm>
          <a:prstGeom prst="rect">
            <a:avLst/>
          </a:prstGeom>
          <a:noFill/>
        </p:spPr>
        <p:txBody>
          <a:bodyPr wrap="none" rtlCol="0">
            <a:spAutoFit/>
          </a:bodyPr>
          <a:lstStyle/>
          <a:p>
            <a:r>
              <a:rPr lang="de-DE" sz="2800" b="1" dirty="0" smtClean="0"/>
              <a:t>x</a:t>
            </a:r>
            <a:r>
              <a:rPr lang="de-DE" sz="2800" b="1" baseline="-25000" dirty="0"/>
              <a:t>4</a:t>
            </a:r>
            <a:endParaRPr lang="en-US" sz="2800" b="1" baseline="-25000" dirty="0"/>
          </a:p>
        </p:txBody>
      </p:sp>
      <mc:AlternateContent xmlns:mc="http://schemas.openxmlformats.org/markup-compatibility/2006">
        <mc:Choice xmlns:a14="http://schemas.microsoft.com/office/drawing/2010/main" Requires="a14">
          <p:sp>
            <p:nvSpPr>
              <p:cNvPr id="26" name="Textfeld 25"/>
              <p:cNvSpPr txBox="1"/>
              <p:nvPr/>
            </p:nvSpPr>
            <p:spPr>
              <a:xfrm>
                <a:off x="433290" y="5360642"/>
                <a:ext cx="5629233" cy="1421158"/>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f>
                        <m:fPr>
                          <m:ctrlPr>
                            <a:rPr lang="en-US" i="1" smtClean="0">
                              <a:latin typeface="Cambria Math"/>
                            </a:rPr>
                          </m:ctrlPr>
                        </m:fPr>
                        <m:num>
                          <m:r>
                            <a:rPr lang="de-DE" b="0" i="1" smtClean="0">
                              <a:latin typeface="Cambria Math"/>
                            </a:rPr>
                            <m:t>𝑑</m:t>
                          </m:r>
                        </m:num>
                        <m:den>
                          <m:r>
                            <a:rPr lang="de-DE" b="0" i="1" smtClean="0">
                              <a:latin typeface="Cambria Math"/>
                            </a:rPr>
                            <m:t>𝑑𝑡</m:t>
                          </m:r>
                        </m:den>
                      </m:f>
                      <m:r>
                        <m:rPr>
                          <m:nor/>
                        </m:rPr>
                        <a:rPr lang="de-DE" b="0" i="0" smtClean="0">
                          <a:latin typeface="Cambria Math"/>
                        </a:rPr>
                        <m:t>p</m:t>
                      </m:r>
                      <m:r>
                        <m:rPr>
                          <m:nor/>
                        </m:rPr>
                        <a:rPr lang="de-DE" b="0" i="0" smtClean="0">
                          <a:latin typeface="Cambria Math"/>
                        </a:rPr>
                        <m:t>(</m:t>
                      </m:r>
                      <m:sSub>
                        <m:sSubPr>
                          <m:ctrlPr>
                            <a:rPr lang="de-DE" b="0" i="1" smtClean="0">
                              <a:latin typeface="Cambria Math"/>
                            </a:rPr>
                          </m:ctrlPr>
                        </m:sSubPr>
                        <m:e>
                          <m:r>
                            <a:rPr lang="de-DE" b="0" i="1" smtClean="0">
                              <a:latin typeface="Cambria Math"/>
                            </a:rPr>
                            <m:t>𝑥</m:t>
                          </m:r>
                        </m:e>
                        <m:sub>
                          <m:r>
                            <a:rPr lang="de-DE" b="0" i="1" smtClean="0">
                              <a:latin typeface="Cambria Math"/>
                            </a:rPr>
                            <m:t>1</m:t>
                          </m:r>
                        </m:sub>
                      </m:sSub>
                      <m:r>
                        <m:rPr>
                          <m:nor/>
                        </m:rPr>
                        <a:rPr lang="de-DE" b="0" i="0" smtClean="0">
                          <a:latin typeface="Cambria Math"/>
                        </a:rPr>
                        <m:t>)</m:t>
                      </m:r>
                      <m:r>
                        <m:rPr>
                          <m:nor/>
                        </m:rPr>
                        <a:rPr lang="de-DE" b="0" i="0" dirty="0" smtClean="0"/>
                        <m:t> = - </m:t>
                      </m:r>
                      <m:r>
                        <m:rPr>
                          <m:nor/>
                        </m:rPr>
                        <a:rPr lang="de-DE" b="0" i="0" dirty="0" smtClean="0"/>
                        <m:t>p</m:t>
                      </m:r>
                      <m:r>
                        <m:rPr>
                          <m:nor/>
                        </m:rPr>
                        <a:rPr lang="de-DE" b="0" i="0" dirty="0" smtClean="0"/>
                        <m:t>(</m:t>
                      </m:r>
                      <m:sSub>
                        <m:sSubPr>
                          <m:ctrlPr>
                            <a:rPr lang="de-DE" i="1">
                              <a:latin typeface="Cambria Math"/>
                            </a:rPr>
                          </m:ctrlPr>
                        </m:sSubPr>
                        <m:e>
                          <m:r>
                            <a:rPr lang="de-DE" i="1">
                              <a:latin typeface="Cambria Math"/>
                            </a:rPr>
                            <m:t>𝑥</m:t>
                          </m:r>
                        </m:e>
                        <m:sub>
                          <m:r>
                            <a:rPr lang="de-DE" i="1">
                              <a:latin typeface="Cambria Math"/>
                            </a:rPr>
                            <m:t>1</m:t>
                          </m:r>
                        </m:sub>
                      </m:sSub>
                      <m:r>
                        <m:rPr>
                          <m:nor/>
                        </m:rPr>
                        <a:rPr lang="de-DE" b="0" i="0" dirty="0" smtClean="0"/>
                        <m:t>)</m:t>
                      </m:r>
                      <m:r>
                        <a:rPr lang="de-DE" b="0" i="1" dirty="0" smtClean="0">
                          <a:latin typeface="Cambria Math"/>
                          <a:ea typeface="Cambria Math"/>
                        </a:rPr>
                        <m:t>∙</m:t>
                      </m:r>
                      <m:sSub>
                        <m:sSubPr>
                          <m:ctrlPr>
                            <a:rPr lang="de-DE" b="0" i="1" dirty="0" smtClean="0">
                              <a:latin typeface="Cambria Math"/>
                              <a:ea typeface="Cambria Math"/>
                            </a:rPr>
                          </m:ctrlPr>
                        </m:sSubPr>
                        <m:e>
                          <m:r>
                            <a:rPr lang="de-DE" b="0" i="1" dirty="0" smtClean="0">
                              <a:latin typeface="Cambria Math"/>
                              <a:ea typeface="Cambria Math"/>
                            </a:rPr>
                            <m:t>𝑟</m:t>
                          </m:r>
                        </m:e>
                        <m:sub>
                          <m:r>
                            <a:rPr lang="de-DE" b="0" i="1" dirty="0" smtClean="0">
                              <a:latin typeface="Cambria Math"/>
                              <a:ea typeface="Cambria Math"/>
                            </a:rPr>
                            <m:t>1</m:t>
                          </m:r>
                        </m:sub>
                      </m:sSub>
                      <m:r>
                        <m:rPr>
                          <m:nor/>
                        </m:rPr>
                        <a:rPr lang="de-DE" b="0" i="0" dirty="0" smtClean="0"/>
                        <m:t> ;</m:t>
                      </m:r>
                      <m:f>
                        <m:fPr>
                          <m:ctrlPr>
                            <a:rPr lang="en-US" i="1">
                              <a:latin typeface="Cambria Math"/>
                            </a:rPr>
                          </m:ctrlPr>
                        </m:fPr>
                        <m:num>
                          <m:r>
                            <a:rPr lang="de-DE" i="1">
                              <a:latin typeface="Cambria Math"/>
                            </a:rPr>
                            <m:t>𝑑</m:t>
                          </m:r>
                        </m:num>
                        <m:den>
                          <m:r>
                            <a:rPr lang="de-DE" i="1">
                              <a:latin typeface="Cambria Math"/>
                            </a:rPr>
                            <m:t>𝑑𝑡</m:t>
                          </m:r>
                        </m:den>
                      </m:f>
                      <m:r>
                        <m:rPr>
                          <m:nor/>
                        </m:rPr>
                        <a:rPr lang="de-DE">
                          <a:latin typeface="Cambria Math"/>
                        </a:rPr>
                        <m:t>p</m:t>
                      </m:r>
                      <m:r>
                        <m:rPr>
                          <m:nor/>
                        </m:rPr>
                        <a:rPr lang="de-DE">
                          <a:latin typeface="Cambria Math"/>
                        </a:rPr>
                        <m:t>(</m:t>
                      </m:r>
                      <m:sSub>
                        <m:sSubPr>
                          <m:ctrlPr>
                            <a:rPr lang="de-DE" i="1">
                              <a:latin typeface="Cambria Math"/>
                            </a:rPr>
                          </m:ctrlPr>
                        </m:sSubPr>
                        <m:e>
                          <m:r>
                            <a:rPr lang="de-DE" i="1">
                              <a:latin typeface="Cambria Math"/>
                            </a:rPr>
                            <m:t>𝑥</m:t>
                          </m:r>
                        </m:e>
                        <m:sub>
                          <m:r>
                            <a:rPr lang="de-DE" b="0" i="1" smtClean="0">
                              <a:latin typeface="Cambria Math"/>
                            </a:rPr>
                            <m:t>2</m:t>
                          </m:r>
                        </m:sub>
                      </m:sSub>
                      <m:r>
                        <m:rPr>
                          <m:nor/>
                        </m:rPr>
                        <a:rPr lang="de-DE">
                          <a:latin typeface="Cambria Math"/>
                        </a:rPr>
                        <m:t>)</m:t>
                      </m:r>
                      <m:r>
                        <m:rPr>
                          <m:nor/>
                        </m:rPr>
                        <a:rPr lang="de-DE" dirty="0"/>
                        <m:t> =  </m:t>
                      </m:r>
                      <m:r>
                        <m:rPr>
                          <m:nor/>
                        </m:rPr>
                        <a:rPr lang="de-DE" dirty="0"/>
                        <m:t>p</m:t>
                      </m:r>
                      <m:r>
                        <m:rPr>
                          <m:nor/>
                        </m:rPr>
                        <a:rPr lang="de-DE" dirty="0"/>
                        <m:t>(</m:t>
                      </m:r>
                      <m:sSub>
                        <m:sSubPr>
                          <m:ctrlPr>
                            <a:rPr lang="de-DE" i="1">
                              <a:latin typeface="Cambria Math"/>
                            </a:rPr>
                          </m:ctrlPr>
                        </m:sSubPr>
                        <m:e>
                          <m:r>
                            <a:rPr lang="de-DE" i="1">
                              <a:latin typeface="Cambria Math"/>
                            </a:rPr>
                            <m:t>𝑥</m:t>
                          </m:r>
                        </m:e>
                        <m:sub>
                          <m:r>
                            <a:rPr lang="de-DE" i="1">
                              <a:latin typeface="Cambria Math"/>
                            </a:rPr>
                            <m:t>1</m:t>
                          </m:r>
                        </m:sub>
                      </m:sSub>
                      <m:r>
                        <m:rPr>
                          <m:nor/>
                        </m:rPr>
                        <a:rPr lang="de-DE" dirty="0"/>
                        <m:t>)</m:t>
                      </m:r>
                      <m:r>
                        <a:rPr lang="de-DE" i="1" dirty="0">
                          <a:latin typeface="Cambria Math"/>
                          <a:ea typeface="Cambria Math"/>
                        </a:rPr>
                        <m:t>∙</m:t>
                      </m:r>
                      <m:sSub>
                        <m:sSubPr>
                          <m:ctrlPr>
                            <a:rPr lang="de-DE" i="1" dirty="0">
                              <a:latin typeface="Cambria Math"/>
                              <a:ea typeface="Cambria Math"/>
                            </a:rPr>
                          </m:ctrlPr>
                        </m:sSubPr>
                        <m:e>
                          <m:r>
                            <a:rPr lang="de-DE" i="1" dirty="0">
                              <a:latin typeface="Cambria Math"/>
                              <a:ea typeface="Cambria Math"/>
                            </a:rPr>
                            <m:t>𝑟</m:t>
                          </m:r>
                        </m:e>
                        <m:sub>
                          <m:r>
                            <a:rPr lang="de-DE" i="1" dirty="0">
                              <a:latin typeface="Cambria Math"/>
                              <a:ea typeface="Cambria Math"/>
                            </a:rPr>
                            <m:t>1</m:t>
                          </m:r>
                        </m:sub>
                      </m:sSub>
                      <m:r>
                        <a:rPr lang="de-DE" b="0" i="1" dirty="0" smtClean="0">
                          <a:latin typeface="Cambria Math"/>
                          <a:ea typeface="Cambria Math"/>
                        </a:rPr>
                        <m:t> </m:t>
                      </m:r>
                      <m:r>
                        <m:rPr>
                          <m:nor/>
                        </m:rPr>
                        <a:rPr lang="de-DE" dirty="0"/>
                        <m:t>− </m:t>
                      </m:r>
                      <m:r>
                        <m:rPr>
                          <m:nor/>
                        </m:rPr>
                        <a:rPr lang="de-DE" dirty="0"/>
                        <m:t>p</m:t>
                      </m:r>
                      <m:r>
                        <m:rPr>
                          <m:nor/>
                        </m:rPr>
                        <a:rPr lang="de-DE" dirty="0"/>
                        <m:t>(</m:t>
                      </m:r>
                      <m:sSub>
                        <m:sSubPr>
                          <m:ctrlPr>
                            <a:rPr lang="de-DE" i="1">
                              <a:latin typeface="Cambria Math"/>
                            </a:rPr>
                          </m:ctrlPr>
                        </m:sSubPr>
                        <m:e>
                          <m:r>
                            <a:rPr lang="de-DE" i="1">
                              <a:latin typeface="Cambria Math"/>
                            </a:rPr>
                            <m:t>𝑥</m:t>
                          </m:r>
                        </m:e>
                        <m:sub>
                          <m:r>
                            <a:rPr lang="de-DE" b="0" i="1" smtClean="0">
                              <a:latin typeface="Cambria Math"/>
                            </a:rPr>
                            <m:t>2</m:t>
                          </m:r>
                        </m:sub>
                      </m:sSub>
                      <m:r>
                        <m:rPr>
                          <m:nor/>
                        </m:rPr>
                        <a:rPr lang="de-DE" dirty="0"/>
                        <m:t>)</m:t>
                      </m:r>
                      <m:r>
                        <a:rPr lang="de-DE" i="1" dirty="0">
                          <a:latin typeface="Cambria Math"/>
                          <a:ea typeface="Cambria Math"/>
                        </a:rPr>
                        <m:t>∙</m:t>
                      </m:r>
                      <m:sSub>
                        <m:sSubPr>
                          <m:ctrlPr>
                            <a:rPr lang="de-DE" i="1" dirty="0">
                              <a:latin typeface="Cambria Math"/>
                              <a:ea typeface="Cambria Math"/>
                            </a:rPr>
                          </m:ctrlPr>
                        </m:sSubPr>
                        <m:e>
                          <m:r>
                            <a:rPr lang="de-DE" i="1" dirty="0">
                              <a:latin typeface="Cambria Math"/>
                              <a:ea typeface="Cambria Math"/>
                            </a:rPr>
                            <m:t>𝑟</m:t>
                          </m:r>
                        </m:e>
                        <m:sub>
                          <m:r>
                            <a:rPr lang="de-DE" b="0" i="1" dirty="0" smtClean="0">
                              <a:latin typeface="Cambria Math"/>
                              <a:ea typeface="Cambria Math"/>
                            </a:rPr>
                            <m:t>2</m:t>
                          </m:r>
                        </m:sub>
                      </m:sSub>
                    </m:oMath>
                  </m:oMathPara>
                </a14:m>
                <a:endParaRPr lang="de-DE" dirty="0" smtClean="0">
                  <a:ea typeface="Cambria Math"/>
                </a:endParaRPr>
              </a:p>
              <a:p>
                <a14:m>
                  <m:oMathPara xmlns:m="http://schemas.openxmlformats.org/officeDocument/2006/math">
                    <m:oMathParaPr>
                      <m:jc m:val="centerGroup"/>
                    </m:oMathParaPr>
                    <m:oMath xmlns:m="http://schemas.openxmlformats.org/officeDocument/2006/math">
                      <m:f>
                        <m:fPr>
                          <m:ctrlPr>
                            <a:rPr lang="en-US" i="1">
                              <a:latin typeface="Cambria Math"/>
                            </a:rPr>
                          </m:ctrlPr>
                        </m:fPr>
                        <m:num>
                          <m:r>
                            <a:rPr lang="de-DE" i="1">
                              <a:latin typeface="Cambria Math"/>
                            </a:rPr>
                            <m:t>𝑑</m:t>
                          </m:r>
                        </m:num>
                        <m:den>
                          <m:r>
                            <a:rPr lang="de-DE" i="1">
                              <a:latin typeface="Cambria Math"/>
                            </a:rPr>
                            <m:t>𝑑𝑡</m:t>
                          </m:r>
                        </m:den>
                      </m:f>
                      <m:r>
                        <m:rPr>
                          <m:nor/>
                        </m:rPr>
                        <a:rPr lang="de-DE">
                          <a:latin typeface="Cambria Math"/>
                        </a:rPr>
                        <m:t>p</m:t>
                      </m:r>
                      <m:r>
                        <m:rPr>
                          <m:nor/>
                        </m:rPr>
                        <a:rPr lang="de-DE">
                          <a:latin typeface="Cambria Math"/>
                        </a:rPr>
                        <m:t>(</m:t>
                      </m:r>
                      <m:sSub>
                        <m:sSubPr>
                          <m:ctrlPr>
                            <a:rPr lang="de-DE" i="1">
                              <a:latin typeface="Cambria Math"/>
                            </a:rPr>
                          </m:ctrlPr>
                        </m:sSubPr>
                        <m:e>
                          <m:r>
                            <a:rPr lang="de-DE" i="1">
                              <a:latin typeface="Cambria Math"/>
                            </a:rPr>
                            <m:t>𝑥</m:t>
                          </m:r>
                        </m:e>
                        <m:sub>
                          <m:r>
                            <a:rPr lang="de-DE" b="0" i="1" smtClean="0">
                              <a:latin typeface="Cambria Math"/>
                            </a:rPr>
                            <m:t>3</m:t>
                          </m:r>
                        </m:sub>
                      </m:sSub>
                      <m:r>
                        <m:rPr>
                          <m:nor/>
                        </m:rPr>
                        <a:rPr lang="de-DE">
                          <a:latin typeface="Cambria Math"/>
                        </a:rPr>
                        <m:t>)</m:t>
                      </m:r>
                      <m:r>
                        <m:rPr>
                          <m:nor/>
                        </m:rPr>
                        <a:rPr lang="de-DE" dirty="0"/>
                        <m:t> =  </m:t>
                      </m:r>
                      <m:r>
                        <m:rPr>
                          <m:nor/>
                        </m:rPr>
                        <a:rPr lang="de-DE" dirty="0"/>
                        <m:t>p</m:t>
                      </m:r>
                      <m:r>
                        <m:rPr>
                          <m:nor/>
                        </m:rPr>
                        <a:rPr lang="de-DE" dirty="0"/>
                        <m:t>(</m:t>
                      </m:r>
                      <m:sSub>
                        <m:sSubPr>
                          <m:ctrlPr>
                            <a:rPr lang="de-DE" i="1">
                              <a:latin typeface="Cambria Math"/>
                            </a:rPr>
                          </m:ctrlPr>
                        </m:sSubPr>
                        <m:e>
                          <m:r>
                            <a:rPr lang="de-DE" i="1">
                              <a:latin typeface="Cambria Math"/>
                            </a:rPr>
                            <m:t>𝑥</m:t>
                          </m:r>
                        </m:e>
                        <m:sub>
                          <m:r>
                            <a:rPr lang="de-DE" b="0" i="1" smtClean="0">
                              <a:latin typeface="Cambria Math"/>
                            </a:rPr>
                            <m:t>2</m:t>
                          </m:r>
                        </m:sub>
                      </m:sSub>
                      <m:r>
                        <m:rPr>
                          <m:nor/>
                        </m:rPr>
                        <a:rPr lang="de-DE" dirty="0"/>
                        <m:t>)</m:t>
                      </m:r>
                      <m:r>
                        <a:rPr lang="de-DE" i="1" dirty="0">
                          <a:latin typeface="Cambria Math"/>
                          <a:ea typeface="Cambria Math"/>
                        </a:rPr>
                        <m:t>∙</m:t>
                      </m:r>
                      <m:sSub>
                        <m:sSubPr>
                          <m:ctrlPr>
                            <a:rPr lang="de-DE" i="1" dirty="0">
                              <a:latin typeface="Cambria Math"/>
                              <a:ea typeface="Cambria Math"/>
                            </a:rPr>
                          </m:ctrlPr>
                        </m:sSubPr>
                        <m:e>
                          <m:r>
                            <a:rPr lang="de-DE" i="1" dirty="0">
                              <a:latin typeface="Cambria Math"/>
                              <a:ea typeface="Cambria Math"/>
                            </a:rPr>
                            <m:t>𝑟</m:t>
                          </m:r>
                        </m:e>
                        <m:sub>
                          <m:r>
                            <a:rPr lang="de-DE" b="0" i="1" dirty="0" smtClean="0">
                              <a:latin typeface="Cambria Math"/>
                              <a:ea typeface="Cambria Math"/>
                            </a:rPr>
                            <m:t>2</m:t>
                          </m:r>
                        </m:sub>
                      </m:sSub>
                      <m:r>
                        <a:rPr lang="de-DE" i="1" dirty="0">
                          <a:latin typeface="Cambria Math"/>
                          <a:ea typeface="Cambria Math"/>
                        </a:rPr>
                        <m:t> </m:t>
                      </m:r>
                      <m:r>
                        <m:rPr>
                          <m:nor/>
                        </m:rPr>
                        <a:rPr lang="de-DE" dirty="0"/>
                        <m:t>− </m:t>
                      </m:r>
                      <m:r>
                        <m:rPr>
                          <m:nor/>
                        </m:rPr>
                        <a:rPr lang="de-DE" dirty="0"/>
                        <m:t>p</m:t>
                      </m:r>
                      <m:r>
                        <m:rPr>
                          <m:nor/>
                        </m:rPr>
                        <a:rPr lang="de-DE" dirty="0"/>
                        <m:t>(</m:t>
                      </m:r>
                      <m:sSub>
                        <m:sSubPr>
                          <m:ctrlPr>
                            <a:rPr lang="de-DE" i="1">
                              <a:latin typeface="Cambria Math"/>
                            </a:rPr>
                          </m:ctrlPr>
                        </m:sSubPr>
                        <m:e>
                          <m:r>
                            <a:rPr lang="de-DE" i="1">
                              <a:latin typeface="Cambria Math"/>
                            </a:rPr>
                            <m:t>𝑥</m:t>
                          </m:r>
                        </m:e>
                        <m:sub>
                          <m:r>
                            <a:rPr lang="de-DE" b="0" i="1" smtClean="0">
                              <a:latin typeface="Cambria Math"/>
                            </a:rPr>
                            <m:t>3</m:t>
                          </m:r>
                        </m:sub>
                      </m:sSub>
                      <m:r>
                        <m:rPr>
                          <m:nor/>
                        </m:rPr>
                        <a:rPr lang="de-DE" dirty="0"/>
                        <m:t>)</m:t>
                      </m:r>
                      <m:r>
                        <a:rPr lang="de-DE" i="1" dirty="0">
                          <a:latin typeface="Cambria Math"/>
                          <a:ea typeface="Cambria Math"/>
                        </a:rPr>
                        <m:t>∙</m:t>
                      </m:r>
                      <m:sSub>
                        <m:sSubPr>
                          <m:ctrlPr>
                            <a:rPr lang="de-DE" i="1" dirty="0">
                              <a:latin typeface="Cambria Math"/>
                              <a:ea typeface="Cambria Math"/>
                            </a:rPr>
                          </m:ctrlPr>
                        </m:sSubPr>
                        <m:e>
                          <m:r>
                            <a:rPr lang="de-DE" i="1" dirty="0">
                              <a:latin typeface="Cambria Math"/>
                              <a:ea typeface="Cambria Math"/>
                            </a:rPr>
                            <m:t>𝑟</m:t>
                          </m:r>
                        </m:e>
                        <m:sub>
                          <m:r>
                            <a:rPr lang="de-DE" b="0" i="1" dirty="0" smtClean="0">
                              <a:latin typeface="Cambria Math"/>
                              <a:ea typeface="Cambria Math"/>
                            </a:rPr>
                            <m:t>3</m:t>
                          </m:r>
                        </m:sub>
                      </m:sSub>
                      <m:r>
                        <a:rPr lang="de-DE" b="0" i="1" dirty="0" smtClean="0">
                          <a:latin typeface="Cambria Math"/>
                          <a:ea typeface="Cambria Math"/>
                        </a:rPr>
                        <m:t>  ; </m:t>
                      </m:r>
                      <m:f>
                        <m:fPr>
                          <m:ctrlPr>
                            <a:rPr lang="en-US" i="1">
                              <a:latin typeface="Cambria Math"/>
                            </a:rPr>
                          </m:ctrlPr>
                        </m:fPr>
                        <m:num>
                          <m:r>
                            <a:rPr lang="de-DE" i="1">
                              <a:latin typeface="Cambria Math"/>
                            </a:rPr>
                            <m:t>𝑑</m:t>
                          </m:r>
                        </m:num>
                        <m:den>
                          <m:r>
                            <a:rPr lang="de-DE" i="1">
                              <a:latin typeface="Cambria Math"/>
                            </a:rPr>
                            <m:t>𝑑𝑡</m:t>
                          </m:r>
                        </m:den>
                      </m:f>
                      <m:r>
                        <m:rPr>
                          <m:nor/>
                        </m:rPr>
                        <a:rPr lang="de-DE">
                          <a:latin typeface="Cambria Math"/>
                        </a:rPr>
                        <m:t>p</m:t>
                      </m:r>
                      <m:r>
                        <m:rPr>
                          <m:nor/>
                        </m:rPr>
                        <a:rPr lang="de-DE">
                          <a:latin typeface="Cambria Math"/>
                        </a:rPr>
                        <m:t>(</m:t>
                      </m:r>
                      <m:sSub>
                        <m:sSubPr>
                          <m:ctrlPr>
                            <a:rPr lang="de-DE" i="1">
                              <a:latin typeface="Cambria Math"/>
                            </a:rPr>
                          </m:ctrlPr>
                        </m:sSubPr>
                        <m:e>
                          <m:r>
                            <a:rPr lang="de-DE" i="1">
                              <a:latin typeface="Cambria Math"/>
                            </a:rPr>
                            <m:t>𝑥</m:t>
                          </m:r>
                        </m:e>
                        <m:sub>
                          <m:r>
                            <a:rPr lang="de-DE" b="0" i="1" smtClean="0">
                              <a:latin typeface="Cambria Math"/>
                            </a:rPr>
                            <m:t>4</m:t>
                          </m:r>
                        </m:sub>
                      </m:sSub>
                      <m:r>
                        <m:rPr>
                          <m:nor/>
                        </m:rPr>
                        <a:rPr lang="de-DE">
                          <a:latin typeface="Cambria Math"/>
                        </a:rPr>
                        <m:t>)</m:t>
                      </m:r>
                      <m:r>
                        <m:rPr>
                          <m:nor/>
                        </m:rPr>
                        <a:rPr lang="de-DE" dirty="0"/>
                        <m:t> =  </m:t>
                      </m:r>
                      <m:r>
                        <m:rPr>
                          <m:nor/>
                        </m:rPr>
                        <a:rPr lang="de-DE" dirty="0"/>
                        <m:t>p</m:t>
                      </m:r>
                      <m:r>
                        <m:rPr>
                          <m:nor/>
                        </m:rPr>
                        <a:rPr lang="de-DE" dirty="0"/>
                        <m:t>(</m:t>
                      </m:r>
                      <m:sSub>
                        <m:sSubPr>
                          <m:ctrlPr>
                            <a:rPr lang="de-DE" i="1">
                              <a:latin typeface="Cambria Math"/>
                            </a:rPr>
                          </m:ctrlPr>
                        </m:sSubPr>
                        <m:e>
                          <m:r>
                            <a:rPr lang="de-DE" i="1">
                              <a:latin typeface="Cambria Math"/>
                            </a:rPr>
                            <m:t>𝑥</m:t>
                          </m:r>
                        </m:e>
                        <m:sub>
                          <m:r>
                            <a:rPr lang="de-DE" b="0" i="1" smtClean="0">
                              <a:latin typeface="Cambria Math"/>
                            </a:rPr>
                            <m:t>3</m:t>
                          </m:r>
                        </m:sub>
                      </m:sSub>
                      <m:r>
                        <m:rPr>
                          <m:nor/>
                        </m:rPr>
                        <a:rPr lang="de-DE" dirty="0"/>
                        <m:t>)</m:t>
                      </m:r>
                      <m:r>
                        <a:rPr lang="de-DE" i="1" dirty="0">
                          <a:latin typeface="Cambria Math"/>
                          <a:ea typeface="Cambria Math"/>
                        </a:rPr>
                        <m:t>∙</m:t>
                      </m:r>
                      <m:sSub>
                        <m:sSubPr>
                          <m:ctrlPr>
                            <a:rPr lang="de-DE" i="1" dirty="0">
                              <a:latin typeface="Cambria Math"/>
                              <a:ea typeface="Cambria Math"/>
                            </a:rPr>
                          </m:ctrlPr>
                        </m:sSubPr>
                        <m:e>
                          <m:r>
                            <a:rPr lang="de-DE" i="1" dirty="0">
                              <a:latin typeface="Cambria Math"/>
                              <a:ea typeface="Cambria Math"/>
                            </a:rPr>
                            <m:t>𝑟</m:t>
                          </m:r>
                        </m:e>
                        <m:sub>
                          <m:r>
                            <a:rPr lang="de-DE" b="0" i="1" dirty="0" smtClean="0">
                              <a:latin typeface="Cambria Math"/>
                              <a:ea typeface="Cambria Math"/>
                            </a:rPr>
                            <m:t>3</m:t>
                          </m:r>
                        </m:sub>
                      </m:sSub>
                    </m:oMath>
                  </m:oMathPara>
                </a14:m>
                <a:endParaRPr lang="en-US" dirty="0"/>
              </a:p>
              <a:p>
                <a:endParaRPr lang="en-US" dirty="0"/>
              </a:p>
            </p:txBody>
          </p:sp>
        </mc:Choice>
        <mc:Fallback>
          <p:sp>
            <p:nvSpPr>
              <p:cNvPr id="26" name="Textfeld 25"/>
              <p:cNvSpPr txBox="1">
                <a:spLocks noRot="1" noChangeAspect="1" noMove="1" noResize="1" noEditPoints="1" noAdjustHandles="1" noChangeArrowheads="1" noChangeShapeType="1" noTextEdit="1"/>
              </p:cNvSpPr>
              <p:nvPr/>
            </p:nvSpPr>
            <p:spPr>
              <a:xfrm>
                <a:off x="433290" y="5360642"/>
                <a:ext cx="5629233" cy="1421158"/>
              </a:xfrm>
              <a:prstGeom prst="rect">
                <a:avLst/>
              </a:prstGeom>
              <a:blipFill rotWithShape="1">
                <a:blip r:embed="rId2"/>
                <a:stretch>
                  <a:fillRect/>
                </a:stretch>
              </a:blipFill>
            </p:spPr>
            <p:txBody>
              <a:bodyPr/>
              <a:lstStyle/>
              <a:p>
                <a:r>
                  <a:rPr lang="en-US">
                    <a:noFill/>
                  </a:rPr>
                  <a:t> </a:t>
                </a:r>
              </a:p>
            </p:txBody>
          </p:sp>
        </mc:Fallback>
      </mc:AlternateContent>
      <p:sp>
        <p:nvSpPr>
          <p:cNvPr id="27" name="Textfeld 26"/>
          <p:cNvSpPr txBox="1"/>
          <p:nvPr/>
        </p:nvSpPr>
        <p:spPr>
          <a:xfrm>
            <a:off x="2249630" y="4124980"/>
            <a:ext cx="343364" cy="369332"/>
          </a:xfrm>
          <a:prstGeom prst="rect">
            <a:avLst/>
          </a:prstGeom>
          <a:noFill/>
        </p:spPr>
        <p:txBody>
          <a:bodyPr wrap="none" rtlCol="0">
            <a:spAutoFit/>
          </a:bodyPr>
          <a:lstStyle/>
          <a:p>
            <a:r>
              <a:rPr lang="de-DE" dirty="0" smtClean="0"/>
              <a:t>r</a:t>
            </a:r>
            <a:r>
              <a:rPr lang="de-DE" baseline="-25000" dirty="0" smtClean="0"/>
              <a:t>1</a:t>
            </a:r>
            <a:endParaRPr lang="en-US" baseline="-25000" dirty="0"/>
          </a:p>
        </p:txBody>
      </p:sp>
      <p:sp>
        <p:nvSpPr>
          <p:cNvPr id="28" name="Textfeld 27"/>
          <p:cNvSpPr txBox="1"/>
          <p:nvPr/>
        </p:nvSpPr>
        <p:spPr>
          <a:xfrm>
            <a:off x="6378170" y="4140220"/>
            <a:ext cx="343364" cy="369332"/>
          </a:xfrm>
          <a:prstGeom prst="rect">
            <a:avLst/>
          </a:prstGeom>
          <a:noFill/>
        </p:spPr>
        <p:txBody>
          <a:bodyPr wrap="none" rtlCol="0">
            <a:spAutoFit/>
          </a:bodyPr>
          <a:lstStyle/>
          <a:p>
            <a:r>
              <a:rPr lang="de-DE" dirty="0" smtClean="0"/>
              <a:t>r</a:t>
            </a:r>
            <a:r>
              <a:rPr lang="de-DE" baseline="-25000" dirty="0"/>
              <a:t>3</a:t>
            </a:r>
            <a:endParaRPr lang="en-US" baseline="-25000" dirty="0"/>
          </a:p>
        </p:txBody>
      </p:sp>
      <p:sp>
        <p:nvSpPr>
          <p:cNvPr id="29" name="Geschweifte Klammer rechts 28"/>
          <p:cNvSpPr/>
          <p:nvPr/>
        </p:nvSpPr>
        <p:spPr>
          <a:xfrm>
            <a:off x="5777897" y="5436842"/>
            <a:ext cx="564503" cy="1344958"/>
          </a:xfrm>
          <a:prstGeom prst="rightBrace">
            <a:avLst>
              <a:gd name="adj1" fmla="val 3533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feld 29"/>
          <p:cNvSpPr txBox="1"/>
          <p:nvPr/>
        </p:nvSpPr>
        <p:spPr>
          <a:xfrm>
            <a:off x="6516304" y="5924655"/>
            <a:ext cx="2293898" cy="369332"/>
          </a:xfrm>
          <a:prstGeom prst="rect">
            <a:avLst/>
          </a:prstGeom>
          <a:noFill/>
        </p:spPr>
        <p:txBody>
          <a:bodyPr wrap="none" rtlCol="0">
            <a:spAutoFit/>
          </a:bodyPr>
          <a:lstStyle/>
          <a:p>
            <a:r>
              <a:rPr lang="de-DE" b="1" dirty="0" smtClean="0"/>
              <a:t>Wird analytisch gelöst</a:t>
            </a:r>
            <a:endParaRPr lang="en-US" b="1" dirty="0"/>
          </a:p>
        </p:txBody>
      </p:sp>
      <p:sp>
        <p:nvSpPr>
          <p:cNvPr id="31" name="Textfeld 30"/>
          <p:cNvSpPr txBox="1"/>
          <p:nvPr/>
        </p:nvSpPr>
        <p:spPr>
          <a:xfrm>
            <a:off x="3988477" y="3457397"/>
            <a:ext cx="1677062" cy="584775"/>
          </a:xfrm>
          <a:prstGeom prst="rect">
            <a:avLst/>
          </a:prstGeom>
          <a:noFill/>
        </p:spPr>
        <p:txBody>
          <a:bodyPr wrap="none" rtlCol="0">
            <a:spAutoFit/>
          </a:bodyPr>
          <a:lstStyle/>
          <a:p>
            <a:r>
              <a:rPr lang="de-DE" sz="3200" b="1" spc="600" dirty="0" smtClean="0"/>
              <a:t>Model</a:t>
            </a:r>
            <a:endParaRPr lang="en-US" sz="3200" b="1" spc="600" dirty="0"/>
          </a:p>
        </p:txBody>
      </p:sp>
    </p:spTree>
    <p:extLst>
      <p:ext uri="{BB962C8B-B14F-4D97-AF65-F5344CB8AC3E}">
        <p14:creationId xmlns:p14="http://schemas.microsoft.com/office/powerpoint/2010/main" val="177363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ext uri="{D42A27DB-BD31-4B8C-83A1-F6EECF244321}">
                <p14:modId xmlns:p14="http://schemas.microsoft.com/office/powerpoint/2010/main" val="3510508000"/>
              </p:ext>
            </p:extLst>
          </p:nvPr>
        </p:nvGraphicFramePr>
        <p:xfrm>
          <a:off x="190500" y="552450"/>
          <a:ext cx="8915400" cy="5507022"/>
        </p:xfrm>
        <a:graphic>
          <a:graphicData uri="http://schemas.openxmlformats.org/drawingml/2006/table">
            <a:tbl>
              <a:tblPr bandRow="1">
                <a:tableStyleId>{073A0DAA-6AF3-43AB-8588-CEC1D06C72B9}</a:tableStyleId>
              </a:tblPr>
              <a:tblGrid>
                <a:gridCol w="2362200"/>
                <a:gridCol w="3130323"/>
                <a:gridCol w="3422877"/>
              </a:tblGrid>
              <a:tr h="1519071">
                <a:tc>
                  <a:txBody>
                    <a:bodyPr/>
                    <a:lstStyle/>
                    <a:p>
                      <a:pPr algn="ctr"/>
                      <a:endParaRPr lang="de-DE"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800" b="1" kern="1200" dirty="0" smtClean="0">
                          <a:solidFill>
                            <a:schemeClr val="dk1"/>
                          </a:solidFill>
                          <a:latin typeface="Arial" panose="020B0604020202020204" pitchFamily="34" charset="0"/>
                          <a:ea typeface="+mn-ea"/>
                          <a:cs typeface="Arial" panose="020B0604020202020204" pitchFamily="34" charset="0"/>
                        </a:rPr>
                        <a:t>Mild-moderate</a:t>
                      </a:r>
                      <a:endParaRPr lang="de-DE" sz="1800" b="1" kern="1200" dirty="0">
                        <a:solidFill>
                          <a:schemeClr val="dk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b="1" dirty="0" err="1" smtClean="0">
                          <a:latin typeface="Arial" panose="020B0604020202020204" pitchFamily="34" charset="0"/>
                          <a:cs typeface="Arial" panose="020B0604020202020204" pitchFamily="34" charset="0"/>
                        </a:rPr>
                        <a:t>Severe</a:t>
                      </a:r>
                      <a:endParaRPr lang="de-DE"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71729">
                <a:tc>
                  <a:txBody>
                    <a:bodyPr/>
                    <a:lstStyle/>
                    <a:p>
                      <a:pPr marL="0" algn="l" defTabSz="914400" rtl="0" eaLnBrk="1" latinLnBrk="0" hangingPunct="1"/>
                      <a:r>
                        <a:rPr lang="de-DE" sz="1800" b="1" kern="1200" dirty="0" err="1" smtClean="0">
                          <a:solidFill>
                            <a:schemeClr val="dk1"/>
                          </a:solidFill>
                          <a:latin typeface="Arial" panose="020B0604020202020204" pitchFamily="34" charset="0"/>
                          <a:ea typeface="+mn-ea"/>
                          <a:cs typeface="Arial" panose="020B0604020202020204" pitchFamily="34" charset="0"/>
                        </a:rPr>
                        <a:t>Incubation</a:t>
                      </a:r>
                      <a:endParaRPr lang="de-DE" sz="1800" b="1" kern="1200" dirty="0">
                        <a:solidFill>
                          <a:schemeClr val="dk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b="1" dirty="0" err="1" smtClean="0">
                          <a:latin typeface="Arial" panose="020B0604020202020204" pitchFamily="34" charset="0"/>
                          <a:cs typeface="Arial" panose="020B0604020202020204" pitchFamily="34" charset="0"/>
                        </a:rPr>
                        <a:t>Mean</a:t>
                      </a:r>
                      <a:r>
                        <a:rPr lang="de-DE" b="1" dirty="0" smtClean="0">
                          <a:latin typeface="Arial" panose="020B0604020202020204" pitchFamily="34" charset="0"/>
                          <a:cs typeface="Arial" panose="020B0604020202020204" pitchFamily="34" charset="0"/>
                        </a:rPr>
                        <a:t> 5 d </a:t>
                      </a:r>
                    </a:p>
                    <a:p>
                      <a:pPr marL="0" marR="0" indent="0" algn="ctr" defTabSz="914400" rtl="0" eaLnBrk="1" fontAlgn="auto" latinLnBrk="0" hangingPunct="1">
                        <a:lnSpc>
                          <a:spcPct val="100000"/>
                        </a:lnSpc>
                        <a:spcBef>
                          <a:spcPts val="0"/>
                        </a:spcBef>
                        <a:spcAft>
                          <a:spcPts val="0"/>
                        </a:spcAft>
                        <a:buClrTx/>
                        <a:buSzTx/>
                        <a:buFontTx/>
                        <a:buNone/>
                        <a:tabLst/>
                        <a:defRPr/>
                      </a:pPr>
                      <a:r>
                        <a:rPr lang="en-US" b="0" dirty="0" smtClean="0">
                          <a:latin typeface="Arial" panose="020B0604020202020204" pitchFamily="34" charset="0"/>
                          <a:cs typeface="Arial" panose="020B0604020202020204" pitchFamily="34" charset="0"/>
                        </a:rPr>
                        <a:t>[95% CI 4-7; 95th %</a:t>
                      </a:r>
                      <a:r>
                        <a:rPr lang="en-US" b="0" dirty="0" err="1" smtClean="0">
                          <a:latin typeface="Arial" panose="020B0604020202020204" pitchFamily="34" charset="0"/>
                          <a:cs typeface="Arial" panose="020B0604020202020204" pitchFamily="34" charset="0"/>
                        </a:rPr>
                        <a:t>ile</a:t>
                      </a:r>
                      <a:r>
                        <a:rPr lang="en-US" b="0" dirty="0" smtClean="0">
                          <a:latin typeface="Arial" panose="020B0604020202020204" pitchFamily="34" charset="0"/>
                          <a:cs typeface="Arial" panose="020B0604020202020204" pitchFamily="34" charset="0"/>
                        </a:rPr>
                        <a:t> of the distribution:12.5 days]</a:t>
                      </a:r>
                    </a:p>
                    <a:p>
                      <a:pPr marL="0" marR="0" indent="0" algn="ctr" defTabSz="914400" rtl="0" eaLnBrk="1" fontAlgn="auto" latinLnBrk="0" hangingPunct="1">
                        <a:lnSpc>
                          <a:spcPct val="100000"/>
                        </a:lnSpc>
                        <a:spcBef>
                          <a:spcPts val="0"/>
                        </a:spcBef>
                        <a:spcAft>
                          <a:spcPts val="0"/>
                        </a:spcAft>
                        <a:buClrTx/>
                        <a:buSzTx/>
                        <a:buFontTx/>
                        <a:buNone/>
                        <a:tabLst/>
                        <a:defRPr/>
                      </a:pPr>
                      <a:r>
                        <a:rPr lang="de-DE" b="0" baseline="0" dirty="0" err="1" smtClean="0">
                          <a:latin typeface="Arial" panose="020B0604020202020204" pitchFamily="34" charset="0"/>
                          <a:cs typeface="Arial" panose="020B0604020202020204" pitchFamily="34" charset="0"/>
                        </a:rPr>
                        <a:t>Outliers</a:t>
                      </a:r>
                      <a:r>
                        <a:rPr lang="de-DE" b="0" baseline="0" dirty="0" smtClean="0">
                          <a:latin typeface="Arial" panose="020B0604020202020204" pitchFamily="34" charset="0"/>
                          <a:cs typeface="Arial" panose="020B0604020202020204" pitchFamily="34" charset="0"/>
                        </a:rPr>
                        <a:t> &gt;14d </a:t>
                      </a:r>
                      <a:r>
                        <a:rPr lang="de-DE" b="0" baseline="0" dirty="0" err="1" smtClean="0">
                          <a:latin typeface="Arial" panose="020B0604020202020204" pitchFamily="34" charset="0"/>
                          <a:cs typeface="Arial" panose="020B0604020202020204" pitchFamily="34" charset="0"/>
                        </a:rPr>
                        <a:t>have</a:t>
                      </a:r>
                      <a:r>
                        <a:rPr lang="de-DE" b="0" baseline="0" dirty="0" smtClean="0">
                          <a:latin typeface="Arial" panose="020B0604020202020204" pitchFamily="34" charset="0"/>
                          <a:cs typeface="Arial" panose="020B0604020202020204" pitchFamily="34" charset="0"/>
                        </a:rPr>
                        <a:t> </a:t>
                      </a:r>
                      <a:r>
                        <a:rPr lang="de-DE" b="0" baseline="0" dirty="0" err="1" smtClean="0">
                          <a:latin typeface="Arial" panose="020B0604020202020204" pitchFamily="34" charset="0"/>
                          <a:cs typeface="Arial" panose="020B0604020202020204" pitchFamily="34" charset="0"/>
                        </a:rPr>
                        <a:t>been</a:t>
                      </a:r>
                      <a:r>
                        <a:rPr lang="de-DE" b="0" baseline="0" dirty="0" smtClean="0">
                          <a:latin typeface="Arial" panose="020B0604020202020204" pitchFamily="34" charset="0"/>
                          <a:cs typeface="Arial" panose="020B0604020202020204" pitchFamily="34" charset="0"/>
                        </a:rPr>
                        <a:t> </a:t>
                      </a:r>
                      <a:r>
                        <a:rPr lang="de-DE" b="0" baseline="0" dirty="0" err="1" smtClean="0">
                          <a:latin typeface="Arial" panose="020B0604020202020204" pitchFamily="34" charset="0"/>
                          <a:cs typeface="Arial" panose="020B0604020202020204" pitchFamily="34" charset="0"/>
                        </a:rPr>
                        <a:t>reported</a:t>
                      </a:r>
                      <a:r>
                        <a:rPr lang="de-DE" b="0" dirty="0" smtClean="0">
                          <a:latin typeface="Arial" panose="020B0604020202020204" pitchFamily="34" charset="0"/>
                          <a:cs typeface="Arial" panose="020B0604020202020204" pitchFamily="34" charset="0"/>
                        </a:rPr>
                        <a:t/>
                      </a:r>
                      <a:br>
                        <a:rPr lang="de-DE" b="0" dirty="0" smtClean="0">
                          <a:latin typeface="Arial" panose="020B0604020202020204" pitchFamily="34" charset="0"/>
                          <a:cs typeface="Arial" panose="020B0604020202020204" pitchFamily="34" charset="0"/>
                        </a:rPr>
                      </a:br>
                      <a:r>
                        <a:rPr lang="de-DE" b="0" dirty="0" smtClean="0">
                          <a:latin typeface="Arial" panose="020B0604020202020204" pitchFamily="34" charset="0"/>
                          <a:cs typeface="Arial" panose="020B0604020202020204" pitchFamily="34" charset="0"/>
                        </a:rPr>
                        <a:t>[Lauer, Linton, Li, WHO]</a:t>
                      </a:r>
                      <a:endParaRPr lang="de-D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hMerge="1">
                  <a:txBody>
                    <a:bodyPr/>
                    <a:lstStyle/>
                    <a:p>
                      <a:endParaRPr lang="de-DE"/>
                    </a:p>
                  </a:txBody>
                  <a:tcPr/>
                </a:tc>
              </a:tr>
              <a:tr h="519022">
                <a:tc>
                  <a:txBody>
                    <a:bodyPr/>
                    <a:lstStyle/>
                    <a:p>
                      <a:pPr marL="285750" lvl="0" indent="-285750">
                        <a:buFont typeface="Arial" panose="020B0604020202020204" pitchFamily="34" charset="0"/>
                        <a:buChar char="•"/>
                      </a:pPr>
                      <a:r>
                        <a:rPr lang="de-DE" b="0" i="1" dirty="0" smtClean="0">
                          <a:latin typeface="Arial" panose="020B0604020202020204" pitchFamily="34" charset="0"/>
                          <a:cs typeface="Arial" panose="020B0604020202020204" pitchFamily="34" charset="0"/>
                        </a:rPr>
                        <a:t>Latenz „</a:t>
                      </a:r>
                      <a:r>
                        <a:rPr lang="de-DE" b="0" i="1" dirty="0" err="1" smtClean="0">
                          <a:latin typeface="Arial" panose="020B0604020202020204" pitchFamily="34" charset="0"/>
                          <a:cs typeface="Arial" panose="020B0604020202020204" pitchFamily="34" charset="0"/>
                        </a:rPr>
                        <a:t>Predetectability</a:t>
                      </a:r>
                      <a:r>
                        <a:rPr lang="de-DE" b="0" i="1" dirty="0" smtClean="0">
                          <a:latin typeface="Arial" panose="020B0604020202020204" pitchFamily="34" charset="0"/>
                          <a:cs typeface="Arial" panose="020B0604020202020204" pitchFamily="34" charset="0"/>
                        </a:rPr>
                        <a:t>“</a:t>
                      </a:r>
                      <a:endParaRPr lang="de-DE" b="0" i="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gridSpan="2">
                  <a:txBody>
                    <a:bodyPr/>
                    <a:lstStyle/>
                    <a:p>
                      <a:pPr algn="ctr"/>
                      <a:r>
                        <a:rPr lang="de-DE" i="1" dirty="0" smtClean="0">
                          <a:latin typeface="Arial" panose="020B0604020202020204" pitchFamily="34" charset="0"/>
                          <a:cs typeface="Arial" panose="020B0604020202020204" pitchFamily="34" charset="0"/>
                        </a:rPr>
                        <a:t>2.5 </a:t>
                      </a:r>
                      <a:r>
                        <a:rPr lang="de-DE" i="1" dirty="0" err="1" smtClean="0">
                          <a:latin typeface="Arial" panose="020B0604020202020204" pitchFamily="34" charset="0"/>
                          <a:cs typeface="Arial" panose="020B0604020202020204" pitchFamily="34" charset="0"/>
                        </a:rPr>
                        <a:t>days</a:t>
                      </a:r>
                      <a:r>
                        <a:rPr lang="de-DE" i="1" dirty="0" smtClean="0">
                          <a:latin typeface="Arial" panose="020B0604020202020204" pitchFamily="34" charset="0"/>
                          <a:cs typeface="Arial" panose="020B0604020202020204" pitchFamily="34" charset="0"/>
                        </a:rPr>
                        <a:t> (geschätzt)</a:t>
                      </a:r>
                      <a:endParaRPr lang="de-DE" i="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hMerge="1">
                  <a:txBody>
                    <a:bodyPr/>
                    <a:lstStyle/>
                    <a:p>
                      <a:endParaRPr lang="de-DE"/>
                    </a:p>
                  </a:txBody>
                  <a:tcPr/>
                </a:tc>
              </a:tr>
              <a:tr h="445287">
                <a:tc>
                  <a:txBody>
                    <a:bodyPr/>
                    <a:lstStyle/>
                    <a:p>
                      <a:pPr marL="285750" indent="-285750">
                        <a:buFont typeface="Arial" panose="020B0604020202020204" pitchFamily="34" charset="0"/>
                        <a:buChar char="•"/>
                      </a:pPr>
                      <a:r>
                        <a:rPr lang="de-DE" b="0" i="1" dirty="0" err="1" smtClean="0">
                          <a:latin typeface="Arial" panose="020B0604020202020204" pitchFamily="34" charset="0"/>
                          <a:cs typeface="Arial" panose="020B0604020202020204" pitchFamily="34" charset="0"/>
                        </a:rPr>
                        <a:t>Infektiosität</a:t>
                      </a:r>
                      <a:r>
                        <a:rPr lang="de-DE" b="0" i="1" dirty="0" smtClean="0">
                          <a:latin typeface="Arial" panose="020B0604020202020204" pitchFamily="34" charset="0"/>
                          <a:cs typeface="Arial" panose="020B0604020202020204" pitchFamily="34" charset="0"/>
                        </a:rPr>
                        <a:t> präsymptomatisch</a:t>
                      </a:r>
                      <a:endParaRPr lang="de-DE" b="0" i="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de-DE" i="1" dirty="0" err="1" smtClean="0">
                          <a:latin typeface="Arial" panose="020B0604020202020204" pitchFamily="34" charset="0"/>
                          <a:cs typeface="Arial" panose="020B0604020202020204" pitchFamily="34" charset="0"/>
                        </a:rPr>
                        <a:t>mean</a:t>
                      </a:r>
                      <a:r>
                        <a:rPr lang="de-DE" i="1" dirty="0" smtClean="0">
                          <a:latin typeface="Arial" panose="020B0604020202020204" pitchFamily="34" charset="0"/>
                          <a:cs typeface="Arial" panose="020B0604020202020204" pitchFamily="34" charset="0"/>
                        </a:rPr>
                        <a:t> 3-4 </a:t>
                      </a:r>
                      <a:r>
                        <a:rPr lang="de-DE" i="1" dirty="0" err="1" smtClean="0">
                          <a:latin typeface="Arial" panose="020B0604020202020204" pitchFamily="34" charset="0"/>
                          <a:cs typeface="Arial" panose="020B0604020202020204" pitchFamily="34" charset="0"/>
                        </a:rPr>
                        <a:t>days</a:t>
                      </a:r>
                      <a:r>
                        <a:rPr lang="de-DE" i="1" dirty="0" smtClean="0">
                          <a:latin typeface="Arial" panose="020B0604020202020204" pitchFamily="34" charset="0"/>
                          <a:cs typeface="Arial" panose="020B0604020202020204" pitchFamily="34" charset="0"/>
                        </a:rPr>
                        <a:t>, </a:t>
                      </a:r>
                      <a:r>
                        <a:rPr lang="de-DE" i="1" baseline="0" dirty="0" err="1" smtClean="0">
                          <a:latin typeface="Arial" panose="020B0604020202020204" pitchFamily="34" charset="0"/>
                          <a:cs typeface="Arial" panose="020B0604020202020204" pitchFamily="34" charset="0"/>
                        </a:rPr>
                        <a:t>maximum</a:t>
                      </a:r>
                      <a:r>
                        <a:rPr lang="de-DE" i="1" baseline="0" dirty="0" smtClean="0">
                          <a:latin typeface="Arial" panose="020B0604020202020204" pitchFamily="34" charset="0"/>
                          <a:cs typeface="Arial" panose="020B0604020202020204" pitchFamily="34" charset="0"/>
                        </a:rPr>
                        <a:t>  </a:t>
                      </a:r>
                      <a:r>
                        <a:rPr lang="de-DE" i="1" dirty="0" smtClean="0">
                          <a:latin typeface="Arial" panose="020B0604020202020204" pitchFamily="34" charset="0"/>
                          <a:cs typeface="Arial" panose="020B0604020202020204" pitchFamily="34" charset="0"/>
                        </a:rPr>
                        <a:t>6 </a:t>
                      </a:r>
                      <a:r>
                        <a:rPr lang="de-DE" i="1" baseline="0" dirty="0" err="1" smtClean="0">
                          <a:latin typeface="Arial" panose="020B0604020202020204" pitchFamily="34" charset="0"/>
                          <a:cs typeface="Arial" panose="020B0604020202020204" pitchFamily="34" charset="0"/>
                        </a:rPr>
                        <a:t>days</a:t>
                      </a:r>
                      <a:r>
                        <a:rPr lang="de-DE" i="1" baseline="0" dirty="0" smtClean="0">
                          <a:latin typeface="Arial" panose="020B0604020202020204" pitchFamily="34" charset="0"/>
                          <a:cs typeface="Arial" panose="020B0604020202020204" pitchFamily="34" charset="0"/>
                        </a:rPr>
                        <a:t> (untersucht)</a:t>
                      </a:r>
                      <a:endParaRPr lang="de-DE" i="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de-DE"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190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err="1" smtClean="0">
                          <a:latin typeface="Arial" panose="020B0604020202020204" pitchFamily="34" charset="0"/>
                          <a:cs typeface="Arial" panose="020B0604020202020204" pitchFamily="34" charset="0"/>
                        </a:rPr>
                        <a:t>Infektiosität</a:t>
                      </a:r>
                      <a:endParaRPr lang="de-DE" b="1"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latin typeface="Arial" panose="020B0604020202020204" pitchFamily="34" charset="0"/>
                          <a:cs typeface="Arial" panose="020B0604020202020204" pitchFamily="34" charset="0"/>
                        </a:rPr>
                        <a:t>symptomatisch</a:t>
                      </a:r>
                      <a:endParaRPr lang="de-DE"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b="1" dirty="0" err="1" smtClean="0">
                          <a:latin typeface="Arial" panose="020B0604020202020204" pitchFamily="34" charset="0"/>
                          <a:cs typeface="Arial" panose="020B0604020202020204" pitchFamily="34" charset="0"/>
                        </a:rPr>
                        <a:t>Mean</a:t>
                      </a:r>
                      <a:r>
                        <a:rPr lang="de-DE" b="1" baseline="0" dirty="0" smtClean="0">
                          <a:latin typeface="Arial" panose="020B0604020202020204" pitchFamily="34" charset="0"/>
                          <a:cs typeface="Arial" panose="020B0604020202020204" pitchFamily="34" charset="0"/>
                        </a:rPr>
                        <a:t> 7 </a:t>
                      </a:r>
                      <a:r>
                        <a:rPr lang="de-DE" b="1" baseline="0" dirty="0" err="1" smtClean="0">
                          <a:latin typeface="Arial" panose="020B0604020202020204" pitchFamily="34" charset="0"/>
                          <a:cs typeface="Arial" panose="020B0604020202020204" pitchFamily="34" charset="0"/>
                        </a:rPr>
                        <a:t>days</a:t>
                      </a:r>
                      <a:r>
                        <a:rPr lang="de-DE" b="1" baseline="0" dirty="0" smtClean="0">
                          <a:latin typeface="Arial" panose="020B0604020202020204" pitchFamily="34" charset="0"/>
                          <a:cs typeface="Arial" panose="020B0604020202020204" pitchFamily="34" charset="0"/>
                        </a:rPr>
                        <a:t> </a:t>
                      </a:r>
                      <a:r>
                        <a:rPr lang="de-DE" baseline="0" dirty="0" smtClean="0">
                          <a:latin typeface="Arial" panose="020B0604020202020204" pitchFamily="34" charset="0"/>
                          <a:cs typeface="Arial" panose="020B0604020202020204" pitchFamily="34" charset="0"/>
                        </a:rPr>
                        <a:t>[CI 4-8 d] </a:t>
                      </a:r>
                      <a:r>
                        <a:rPr lang="de-DE" dirty="0" smtClean="0">
                          <a:latin typeface="Arial" panose="020B0604020202020204" pitchFamily="34" charset="0"/>
                          <a:cs typeface="Arial" panose="020B0604020202020204" pitchFamily="34" charset="0"/>
                        </a:rPr>
                        <a:t>Maximum  9 d </a:t>
                      </a:r>
                    </a:p>
                    <a:p>
                      <a:r>
                        <a:rPr lang="de-DE" baseline="0" dirty="0" err="1" smtClean="0">
                          <a:latin typeface="Arial" panose="020B0604020202020204" pitchFamily="34" charset="0"/>
                          <a:cs typeface="Arial" panose="020B0604020202020204" pitchFamily="34" charset="0"/>
                        </a:rPr>
                        <a:t>Outlier</a:t>
                      </a:r>
                      <a:r>
                        <a:rPr lang="de-DE" baseline="0" dirty="0" smtClean="0">
                          <a:latin typeface="Arial" panose="020B0604020202020204" pitchFamily="34" charset="0"/>
                          <a:cs typeface="Arial" panose="020B0604020202020204" pitchFamily="34" charset="0"/>
                        </a:rPr>
                        <a:t>: 18 </a:t>
                      </a:r>
                      <a:r>
                        <a:rPr lang="de-DE" baseline="0" dirty="0" err="1" smtClean="0">
                          <a:latin typeface="Arial" panose="020B0604020202020204" pitchFamily="34" charset="0"/>
                          <a:cs typeface="Arial" panose="020B0604020202020204" pitchFamily="34" charset="0"/>
                        </a:rPr>
                        <a:t>days</a:t>
                      </a:r>
                      <a:endParaRPr lang="de-DE" baseline="0" dirty="0" smtClean="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latin typeface="Arial" panose="020B0604020202020204" pitchFamily="34" charset="0"/>
                          <a:cs typeface="Arial" panose="020B0604020202020204" pitchFamily="34" charset="0"/>
                        </a:rPr>
                        <a:t>Median 8 days </a:t>
                      </a:r>
                    </a:p>
                    <a:p>
                      <a:r>
                        <a:rPr lang="en-US" dirty="0" smtClean="0">
                          <a:latin typeface="Arial" panose="020B0604020202020204" pitchFamily="34" charset="0"/>
                          <a:cs typeface="Arial" panose="020B0604020202020204" pitchFamily="34" charset="0"/>
                        </a:rPr>
                        <a:t>[IQR 5 – 11d; range 0 - 20 d] post symptom</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onset</a:t>
                      </a:r>
                    </a:p>
                    <a:p>
                      <a:r>
                        <a:rPr lang="de-DE" baseline="0" dirty="0" err="1" smtClean="0">
                          <a:latin typeface="Arial" panose="020B0604020202020204" pitchFamily="34" charset="0"/>
                          <a:cs typeface="Arial" panose="020B0604020202020204" pitchFamily="34" charset="0"/>
                        </a:rPr>
                        <a:t>Outlier</a:t>
                      </a:r>
                      <a:r>
                        <a:rPr lang="de-DE" baseline="0" dirty="0" smtClean="0">
                          <a:latin typeface="Arial" panose="020B0604020202020204" pitchFamily="34" charset="0"/>
                          <a:cs typeface="Arial" panose="020B0604020202020204" pitchFamily="34" charset="0"/>
                        </a:rPr>
                        <a:t>: 30 </a:t>
                      </a:r>
                      <a:r>
                        <a:rPr lang="de-DE" baseline="0" dirty="0" err="1" smtClean="0">
                          <a:latin typeface="Arial" panose="020B0604020202020204" pitchFamily="34" charset="0"/>
                          <a:cs typeface="Arial" panose="020B0604020202020204" pitchFamily="34" charset="0"/>
                        </a:rPr>
                        <a:t>days</a:t>
                      </a:r>
                      <a:endParaRPr lang="de-DE" dirty="0">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Titel 1"/>
          <p:cNvSpPr txBox="1">
            <a:spLocks/>
          </p:cNvSpPr>
          <p:nvPr/>
        </p:nvSpPr>
        <p:spPr>
          <a:xfrm>
            <a:off x="152400" y="76200"/>
            <a:ext cx="8534400" cy="381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1800" b="1" u="sng" dirty="0" smtClean="0">
                <a:latin typeface="Arial" panose="020B0604020202020204" pitchFamily="34" charset="0"/>
                <a:cs typeface="Arial" panose="020B0604020202020204" pitchFamily="34" charset="0"/>
              </a:rPr>
              <a:t>Zeitparameter des Infektionsverlaufs – mehr Infos</a:t>
            </a:r>
            <a:endParaRPr lang="en-US" sz="1800" b="1" u="sng" dirty="0">
              <a:latin typeface="Arial" panose="020B0604020202020204" pitchFamily="34" charset="0"/>
              <a:cs typeface="Arial" panose="020B0604020202020204" pitchFamily="34" charset="0"/>
            </a:endParaRPr>
          </a:p>
        </p:txBody>
      </p:sp>
      <p:sp>
        <p:nvSpPr>
          <p:cNvPr id="4" name="Titel 1"/>
          <p:cNvSpPr txBox="1">
            <a:spLocks/>
          </p:cNvSpPr>
          <p:nvPr/>
        </p:nvSpPr>
        <p:spPr>
          <a:xfrm>
            <a:off x="152400" y="6248400"/>
            <a:ext cx="8534400" cy="381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1800" i="1" dirty="0" smtClean="0">
                <a:latin typeface="Arial" panose="020B0604020202020204" pitchFamily="34" charset="0"/>
                <a:cs typeface="Arial" panose="020B0604020202020204" pitchFamily="34" charset="0"/>
              </a:rPr>
              <a:t>Weitere Erklärungen siehe Kommentarfeld</a:t>
            </a:r>
            <a:endParaRPr lang="en-US" sz="1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3613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2400" y="152400"/>
            <a:ext cx="8534400" cy="381000"/>
          </a:xfrm>
        </p:spPr>
        <p:txBody>
          <a:bodyPr>
            <a:normAutofit/>
          </a:bodyPr>
          <a:lstStyle/>
          <a:p>
            <a:r>
              <a:rPr lang="de-DE" sz="1800" b="1" u="sng" dirty="0" smtClean="0">
                <a:latin typeface="Arial" panose="020B0604020202020204" pitchFamily="34" charset="0"/>
                <a:cs typeface="Arial" panose="020B0604020202020204" pitchFamily="34" charset="0"/>
              </a:rPr>
              <a:t>Unterschiedliche Strategien</a:t>
            </a:r>
            <a:endParaRPr lang="en-US" sz="1800" b="1" u="sng" dirty="0">
              <a:latin typeface="Arial" panose="020B0604020202020204" pitchFamily="34" charset="0"/>
              <a:cs typeface="Arial" panose="020B0604020202020204" pitchFamily="34" charset="0"/>
            </a:endParaRPr>
          </a:p>
        </p:txBody>
      </p:sp>
      <p:sp>
        <p:nvSpPr>
          <p:cNvPr id="3" name="Inhaltsplatzhalter 2"/>
          <p:cNvSpPr>
            <a:spLocks noGrp="1"/>
          </p:cNvSpPr>
          <p:nvPr>
            <p:ph idx="1"/>
          </p:nvPr>
        </p:nvSpPr>
        <p:spPr>
          <a:xfrm>
            <a:off x="228600" y="762000"/>
            <a:ext cx="8686800" cy="4724400"/>
          </a:xfrm>
        </p:spPr>
        <p:txBody>
          <a:bodyPr>
            <a:noAutofit/>
          </a:bodyPr>
          <a:lstStyle/>
          <a:p>
            <a:pPr marL="0" indent="0">
              <a:buNone/>
            </a:pPr>
            <a:r>
              <a:rPr lang="de-DE" sz="1600" b="1" dirty="0" smtClean="0">
                <a:latin typeface="Arial" panose="020B0604020202020204" pitchFamily="34" charset="0"/>
                <a:cs typeface="Arial" panose="020B0604020202020204" pitchFamily="34" charset="0"/>
              </a:rPr>
              <a:t>Einmaltestung  bei  Einreise</a:t>
            </a:r>
            <a:endParaRPr lang="de-DE" sz="1600" dirty="0">
              <a:latin typeface="Arial" panose="020B0604020202020204" pitchFamily="34" charset="0"/>
              <a:cs typeface="Arial" panose="020B0604020202020204" pitchFamily="34" charset="0"/>
            </a:endParaRPr>
          </a:p>
          <a:p>
            <a:pPr>
              <a:lnSpc>
                <a:spcPct val="120000"/>
              </a:lnSpc>
              <a:spcBef>
                <a:spcPts val="0"/>
              </a:spcBef>
            </a:pPr>
            <a:r>
              <a:rPr lang="de-DE" sz="1600" dirty="0" smtClean="0">
                <a:latin typeface="Arial" panose="020B0604020202020204" pitchFamily="34" charset="0"/>
                <a:cs typeface="Arial" panose="020B0604020202020204" pitchFamily="34" charset="0"/>
              </a:rPr>
              <a:t>Bei Testsensitivität &lt;100% entgehen so die Falsch-Negativen</a:t>
            </a:r>
          </a:p>
          <a:p>
            <a:pPr>
              <a:lnSpc>
                <a:spcPct val="120000"/>
              </a:lnSpc>
              <a:spcBef>
                <a:spcPts val="0"/>
              </a:spcBef>
            </a:pPr>
            <a:r>
              <a:rPr lang="de-DE" sz="1600" dirty="0" smtClean="0">
                <a:latin typeface="Arial" panose="020B0604020202020204" pitchFamily="34" charset="0"/>
                <a:cs typeface="Arial" panose="020B0604020202020204" pitchFamily="34" charset="0"/>
              </a:rPr>
              <a:t>Erkennt nicht Infizierte in der Latenzphase (kurz vor / während der Reise infiziert)</a:t>
            </a:r>
          </a:p>
          <a:p>
            <a:pPr>
              <a:lnSpc>
                <a:spcPct val="120000"/>
              </a:lnSpc>
              <a:spcBef>
                <a:spcPts val="0"/>
              </a:spcBef>
            </a:pPr>
            <a:r>
              <a:rPr lang="de-DE" sz="1600" dirty="0" smtClean="0">
                <a:latin typeface="Arial" panose="020B0604020202020204" pitchFamily="34" charset="0"/>
                <a:cs typeface="Arial" panose="020B0604020202020204" pitchFamily="34" charset="0"/>
              </a:rPr>
              <a:t>Flug-/ Bus-/ Zug-Reisen stellen ein Expositionsrisiko </a:t>
            </a:r>
            <a:r>
              <a:rPr lang="de-DE" sz="1600" dirty="0">
                <a:latin typeface="Arial" panose="020B0604020202020204" pitchFamily="34" charset="0"/>
                <a:cs typeface="Arial" panose="020B0604020202020204" pitchFamily="34" charset="0"/>
              </a:rPr>
              <a:t>per se </a:t>
            </a:r>
            <a:r>
              <a:rPr lang="de-DE" sz="1600" dirty="0" smtClean="0">
                <a:latin typeface="Arial" panose="020B0604020202020204" pitchFamily="34" charset="0"/>
                <a:cs typeface="Arial" panose="020B0604020202020204" pitchFamily="34" charset="0"/>
              </a:rPr>
              <a:t>dar</a:t>
            </a:r>
          </a:p>
          <a:p>
            <a:pPr>
              <a:lnSpc>
                <a:spcPct val="120000"/>
              </a:lnSpc>
              <a:spcBef>
                <a:spcPts val="0"/>
              </a:spcBef>
            </a:pPr>
            <a:endParaRPr lang="de-DE" sz="1600" dirty="0">
              <a:latin typeface="Arial" panose="020B0604020202020204" pitchFamily="34" charset="0"/>
              <a:cs typeface="Arial" panose="020B0604020202020204" pitchFamily="34" charset="0"/>
            </a:endParaRPr>
          </a:p>
          <a:p>
            <a:pPr marL="0" indent="0">
              <a:buNone/>
            </a:pPr>
            <a:r>
              <a:rPr lang="de-DE" sz="1600" b="1" dirty="0" smtClean="0">
                <a:latin typeface="Arial" panose="020B0604020202020204" pitchFamily="34" charset="0"/>
                <a:cs typeface="Arial" panose="020B0604020202020204" pitchFamily="34" charset="0"/>
              </a:rPr>
              <a:t>Zweimaltestung: 1. Test bei Einreise, 2. Test nach X tagen</a:t>
            </a:r>
          </a:p>
          <a:p>
            <a:pPr>
              <a:lnSpc>
                <a:spcPct val="120000"/>
              </a:lnSpc>
              <a:spcBef>
                <a:spcPts val="0"/>
              </a:spcBef>
            </a:pPr>
            <a:r>
              <a:rPr lang="de-DE" sz="1600" dirty="0" smtClean="0">
                <a:latin typeface="Arial" panose="020B0604020202020204" pitchFamily="34" charset="0"/>
                <a:cs typeface="Arial" panose="020B0604020202020204" pitchFamily="34" charset="0"/>
              </a:rPr>
              <a:t>Sicherer als einmalige Testung wäre es, wenn sich negativ Getestete in eine kurze Quarantäne begeben, an deren Ende erneut getestet wird.</a:t>
            </a:r>
          </a:p>
          <a:p>
            <a:pPr marL="400050" lvl="1" indent="0">
              <a:lnSpc>
                <a:spcPct val="120000"/>
              </a:lnSpc>
              <a:spcBef>
                <a:spcPts val="0"/>
              </a:spcBef>
              <a:buNone/>
            </a:pPr>
            <a:r>
              <a:rPr lang="de-DE" sz="1600" dirty="0" smtClean="0">
                <a:latin typeface="Arial" panose="020B0604020202020204" pitchFamily="34" charset="0"/>
                <a:cs typeface="Arial" panose="020B0604020202020204" pitchFamily="34" charset="0"/>
              </a:rPr>
              <a:t>Rationale:</a:t>
            </a:r>
            <a:endParaRPr lang="de-DE" sz="1600" dirty="0">
              <a:latin typeface="Arial" panose="020B0604020202020204" pitchFamily="34" charset="0"/>
              <a:cs typeface="Arial" panose="020B0604020202020204" pitchFamily="34" charset="0"/>
            </a:endParaRPr>
          </a:p>
          <a:p>
            <a:pPr lvl="1" indent="-342900">
              <a:lnSpc>
                <a:spcPct val="120000"/>
              </a:lnSpc>
              <a:spcBef>
                <a:spcPts val="0"/>
              </a:spcBef>
              <a:buAutoNum type="arabicPeriod"/>
            </a:pPr>
            <a:r>
              <a:rPr lang="de-DE" sz="1600" dirty="0" smtClean="0">
                <a:latin typeface="Arial" panose="020B0604020202020204" pitchFamily="34" charset="0"/>
                <a:cs typeface="Arial" panose="020B0604020202020204" pitchFamily="34" charset="0"/>
              </a:rPr>
              <a:t>Erhöhung Sensitivität und </a:t>
            </a:r>
          </a:p>
          <a:p>
            <a:pPr lvl="1" indent="-342900">
              <a:lnSpc>
                <a:spcPct val="120000"/>
              </a:lnSpc>
              <a:spcBef>
                <a:spcPts val="0"/>
              </a:spcBef>
              <a:buAutoNum type="arabicPeriod"/>
            </a:pPr>
            <a:r>
              <a:rPr lang="de-DE" sz="1600" dirty="0" smtClean="0">
                <a:latin typeface="Arial" panose="020B0604020202020204" pitchFamily="34" charset="0"/>
                <a:cs typeface="Arial" panose="020B0604020202020204" pitchFamily="34" charset="0"/>
              </a:rPr>
              <a:t>Man erfasst so Infizierte, die sich bei Einreise noch in der Latenzphase befanden</a:t>
            </a:r>
          </a:p>
          <a:p>
            <a:pPr>
              <a:lnSpc>
                <a:spcPct val="120000"/>
              </a:lnSpc>
              <a:spcBef>
                <a:spcPts val="0"/>
              </a:spcBef>
            </a:pPr>
            <a:r>
              <a:rPr lang="de-DE" sz="1600" dirty="0" smtClean="0">
                <a:latin typeface="Arial" panose="020B0604020202020204" pitchFamily="34" charset="0"/>
                <a:cs typeface="Arial" panose="020B0604020202020204" pitchFamily="34" charset="0"/>
              </a:rPr>
              <a:t>Dauer X = 3 Tage wäre sinnvoll, denn das überbrückt die Latenzphase</a:t>
            </a:r>
            <a:endParaRPr lang="de-DE" sz="1600" dirty="0">
              <a:latin typeface="Arial" panose="020B0604020202020204" pitchFamily="34" charset="0"/>
              <a:cs typeface="Arial" panose="020B0604020202020204" pitchFamily="34" charset="0"/>
            </a:endParaRPr>
          </a:p>
          <a:p>
            <a:pPr>
              <a:lnSpc>
                <a:spcPct val="120000"/>
              </a:lnSpc>
              <a:spcBef>
                <a:spcPts val="0"/>
              </a:spcBef>
            </a:pPr>
            <a:endParaRPr lang="de-DE" sz="1600" dirty="0" smtClean="0">
              <a:latin typeface="Arial" panose="020B0604020202020204" pitchFamily="34" charset="0"/>
              <a:cs typeface="Arial" panose="020B0604020202020204" pitchFamily="34" charset="0"/>
            </a:endParaRPr>
          </a:p>
          <a:p>
            <a:pPr marL="0" indent="0">
              <a:buNone/>
            </a:pPr>
            <a:r>
              <a:rPr lang="de-DE" sz="1600" b="1" dirty="0" smtClean="0">
                <a:latin typeface="Arial" panose="020B0604020202020204" pitchFamily="34" charset="0"/>
                <a:cs typeface="Arial" panose="020B0604020202020204" pitchFamily="34" charset="0"/>
              </a:rPr>
              <a:t>Keine Testung, Y Tage Quarantäne </a:t>
            </a:r>
            <a:endParaRPr lang="de-DE" sz="1600" dirty="0" smtClean="0">
              <a:latin typeface="Arial" panose="020B0604020202020204" pitchFamily="34" charset="0"/>
              <a:cs typeface="Arial" panose="020B0604020202020204" pitchFamily="34" charset="0"/>
            </a:endParaRPr>
          </a:p>
          <a:p>
            <a:pPr>
              <a:lnSpc>
                <a:spcPct val="120000"/>
              </a:lnSpc>
              <a:spcBef>
                <a:spcPts val="0"/>
              </a:spcBef>
            </a:pPr>
            <a:r>
              <a:rPr lang="de-DE" sz="1600" dirty="0" smtClean="0">
                <a:latin typeface="Arial" panose="020B0604020202020204" pitchFamily="34" charset="0"/>
                <a:cs typeface="Arial" panose="020B0604020202020204" pitchFamily="34" charset="0"/>
              </a:rPr>
              <a:t>Das ist </a:t>
            </a:r>
            <a:r>
              <a:rPr lang="de-DE" sz="1600" dirty="0">
                <a:latin typeface="Arial" panose="020B0604020202020204" pitchFamily="34" charset="0"/>
                <a:cs typeface="Arial" panose="020B0604020202020204" pitchFamily="34" charset="0"/>
              </a:rPr>
              <a:t>der derzeitige </a:t>
            </a:r>
            <a:r>
              <a:rPr lang="de-DE" sz="1600" dirty="0" smtClean="0">
                <a:latin typeface="Arial" panose="020B0604020202020204" pitchFamily="34" charset="0"/>
                <a:cs typeface="Arial" panose="020B0604020202020204" pitchFamily="34" charset="0"/>
              </a:rPr>
              <a:t>Standard, Dauer Y=14 Tage</a:t>
            </a:r>
          </a:p>
        </p:txBody>
      </p:sp>
    </p:spTree>
    <p:extLst>
      <p:ext uri="{BB962C8B-B14F-4D97-AF65-F5344CB8AC3E}">
        <p14:creationId xmlns:p14="http://schemas.microsoft.com/office/powerpoint/2010/main" val="13265392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1143000"/>
          </a:xfrm>
        </p:spPr>
        <p:txBody>
          <a:bodyPr/>
          <a:lstStyle/>
          <a:p>
            <a:r>
              <a:rPr lang="de-DE" dirty="0" err="1" smtClean="0"/>
              <a:t>Restrisko</a:t>
            </a:r>
            <a:r>
              <a:rPr lang="de-DE" dirty="0" smtClean="0"/>
              <a:t> versus </a:t>
            </a:r>
            <a:r>
              <a:rPr lang="de-DE" dirty="0" err="1" smtClean="0"/>
              <a:t>false</a:t>
            </a:r>
            <a:r>
              <a:rPr lang="de-DE" dirty="0" smtClean="0"/>
              <a:t> </a:t>
            </a:r>
            <a:r>
              <a:rPr lang="de-DE" dirty="0" err="1" smtClean="0"/>
              <a:t>omission</a:t>
            </a:r>
            <a:r>
              <a:rPr lang="de-DE" dirty="0" smtClean="0"/>
              <a:t> rate</a:t>
            </a:r>
            <a:endParaRPr lang="en-US" dirty="0"/>
          </a:p>
        </p:txBody>
      </p:sp>
      <p:sp>
        <p:nvSpPr>
          <p:cNvPr id="3" name="Inhaltsplatzhalter 2"/>
          <p:cNvSpPr>
            <a:spLocks noGrp="1"/>
          </p:cNvSpPr>
          <p:nvPr>
            <p:ph idx="1"/>
          </p:nvPr>
        </p:nvSpPr>
        <p:spPr>
          <a:xfrm>
            <a:off x="381000" y="1371600"/>
            <a:ext cx="8305800" cy="5257800"/>
          </a:xfrm>
        </p:spPr>
        <p:txBody>
          <a:bodyPr>
            <a:normAutofit fontScale="55000" lnSpcReduction="20000"/>
          </a:bodyPr>
          <a:lstStyle/>
          <a:p>
            <a:pPr marL="342900" lvl="2" indent="-342900"/>
            <a:r>
              <a:rPr lang="de-DE" sz="3500" dirty="0" smtClean="0"/>
              <a:t>Das Restrisiko unterscheidet </a:t>
            </a:r>
            <a:r>
              <a:rPr lang="de-DE" sz="3500" dirty="0"/>
              <a:t>sich von der sogenannten </a:t>
            </a:r>
            <a:r>
              <a:rPr lang="de-DE" sz="3500" b="1" i="1" dirty="0" err="1"/>
              <a:t>false</a:t>
            </a:r>
            <a:r>
              <a:rPr lang="de-DE" sz="3500" b="1" i="1" dirty="0"/>
              <a:t> </a:t>
            </a:r>
            <a:r>
              <a:rPr lang="de-DE" sz="3500" b="1" i="1" dirty="0" err="1"/>
              <a:t>omission</a:t>
            </a:r>
            <a:r>
              <a:rPr lang="de-DE" sz="3500" b="1" i="1" dirty="0"/>
              <a:t> rate</a:t>
            </a:r>
            <a:r>
              <a:rPr lang="de-DE" sz="3500" dirty="0"/>
              <a:t> (FOR) (1-negative </a:t>
            </a:r>
            <a:r>
              <a:rPr lang="de-DE" sz="3500" dirty="0" err="1"/>
              <a:t>predictive</a:t>
            </a:r>
            <a:r>
              <a:rPr lang="de-DE" sz="3500" dirty="0"/>
              <a:t> </a:t>
            </a:r>
            <a:r>
              <a:rPr lang="de-DE" sz="3500" dirty="0" err="1"/>
              <a:t>value</a:t>
            </a:r>
            <a:r>
              <a:rPr lang="de-DE" sz="3500" dirty="0" smtClean="0"/>
              <a:t>).</a:t>
            </a:r>
          </a:p>
          <a:p>
            <a:pPr marL="342900" lvl="2" indent="-342900"/>
            <a:endParaRPr lang="en-US" sz="3500" dirty="0"/>
          </a:p>
          <a:p>
            <a:pPr marL="0" indent="0">
              <a:buNone/>
            </a:pPr>
            <a:r>
              <a:rPr lang="de-DE" b="1" u="sng" dirty="0" smtClean="0"/>
              <a:t>Unterschied</a:t>
            </a:r>
            <a:r>
              <a:rPr lang="de-DE" dirty="0"/>
              <a:t>: </a:t>
            </a:r>
            <a:endParaRPr lang="de-DE" dirty="0" smtClean="0"/>
          </a:p>
          <a:p>
            <a:pPr marL="0" indent="0">
              <a:buNone/>
            </a:pPr>
            <a:r>
              <a:rPr lang="de-DE" dirty="0" smtClean="0"/>
              <a:t>Die </a:t>
            </a:r>
            <a:r>
              <a:rPr lang="de-DE" dirty="0"/>
              <a:t>FOR macht eine Aussage über den Test, das Restrisiko über die </a:t>
            </a:r>
            <a:r>
              <a:rPr lang="de-DE" dirty="0" err="1"/>
              <a:t>Kontagiosität</a:t>
            </a:r>
            <a:r>
              <a:rPr lang="de-DE" dirty="0"/>
              <a:t> einer Person</a:t>
            </a:r>
            <a:r>
              <a:rPr lang="de-DE" dirty="0" smtClean="0"/>
              <a:t>.</a:t>
            </a:r>
          </a:p>
          <a:p>
            <a:pPr marL="0" indent="0">
              <a:buNone/>
            </a:pPr>
            <a:r>
              <a:rPr lang="de-DE" b="1" u="sng" dirty="0" smtClean="0"/>
              <a:t>Das </a:t>
            </a:r>
            <a:r>
              <a:rPr lang="de-DE" b="1" u="sng" dirty="0"/>
              <a:t>heißt</a:t>
            </a:r>
            <a:r>
              <a:rPr lang="de-DE" dirty="0"/>
              <a:t>: Nimmt die </a:t>
            </a:r>
            <a:r>
              <a:rPr lang="de-DE" dirty="0" err="1"/>
              <a:t>Kontagiosität</a:t>
            </a:r>
            <a:r>
              <a:rPr lang="de-DE" dirty="0"/>
              <a:t> einer Person über die Zeit ab (wie bei SARS-CoV2), so sinkt das </a:t>
            </a:r>
            <a:r>
              <a:rPr lang="de-DE" dirty="0" smtClean="0"/>
              <a:t>Restrisiko, nicht aber die FOR</a:t>
            </a:r>
            <a:endParaRPr lang="en-US" dirty="0" smtClean="0"/>
          </a:p>
          <a:p>
            <a:pPr marL="0" indent="0">
              <a:buNone/>
            </a:pPr>
            <a:r>
              <a:rPr lang="de-DE" b="1" u="sng" dirty="0" smtClean="0"/>
              <a:t>Zusammenhang</a:t>
            </a:r>
            <a:r>
              <a:rPr lang="de-DE" dirty="0"/>
              <a:t>: </a:t>
            </a:r>
            <a:endParaRPr lang="en-US" dirty="0"/>
          </a:p>
          <a:p>
            <a:pPr marL="0" indent="0">
              <a:buNone/>
            </a:pPr>
            <a:r>
              <a:rPr lang="de-DE" dirty="0"/>
              <a:t>Restrisiko zum Zeitpunkt t = </a:t>
            </a:r>
            <a:r>
              <a:rPr lang="de-DE" dirty="0" smtClean="0"/>
              <a:t>FOR zum Zeitpunkt t </a:t>
            </a:r>
            <a:r>
              <a:rPr lang="de-DE" dirty="0"/>
              <a:t>* Wahrscheinlichkeit </a:t>
            </a:r>
            <a:r>
              <a:rPr lang="de-DE" dirty="0" smtClean="0"/>
              <a:t>der </a:t>
            </a:r>
            <a:r>
              <a:rPr lang="de-DE" dirty="0" err="1" smtClean="0"/>
              <a:t>Kontagiosität</a:t>
            </a:r>
            <a:r>
              <a:rPr lang="de-DE" dirty="0" smtClean="0"/>
              <a:t> </a:t>
            </a:r>
            <a:r>
              <a:rPr lang="de-DE" dirty="0"/>
              <a:t>zum Zeitpunkt t</a:t>
            </a:r>
            <a:endParaRPr lang="en-US" dirty="0"/>
          </a:p>
          <a:p>
            <a:pPr marL="0" indent="0">
              <a:buNone/>
            </a:pPr>
            <a:r>
              <a:rPr lang="de-DE" b="1" u="sng" dirty="0" smtClean="0"/>
              <a:t>Warum Restrisiko?</a:t>
            </a:r>
          </a:p>
          <a:p>
            <a:pPr marL="0" indent="0">
              <a:buNone/>
            </a:pPr>
            <a:r>
              <a:rPr lang="de-DE" dirty="0" smtClean="0"/>
              <a:t>Es </a:t>
            </a:r>
            <a:r>
              <a:rPr lang="de-DE" dirty="0"/>
              <a:t>erlaubt Maßnahmen wie die Quarantäne mit testbasierten Maßnahmen (e.g. „PCR-Test bei Einreise“) in Bezug auf Ihren epidemiologischen Wert zu vergleichen.</a:t>
            </a:r>
          </a:p>
          <a:p>
            <a:pPr marL="0" indent="0">
              <a:buNone/>
            </a:pPr>
            <a:r>
              <a:rPr lang="de-DE" dirty="0"/>
              <a:t>Bemerkung: </a:t>
            </a:r>
          </a:p>
          <a:p>
            <a:r>
              <a:rPr lang="de-DE" dirty="0" smtClean="0"/>
              <a:t>Bei </a:t>
            </a:r>
            <a:r>
              <a:rPr lang="de-DE" dirty="0"/>
              <a:t>einer Quarantäne („Abwarten“) nimmt die </a:t>
            </a:r>
            <a:r>
              <a:rPr lang="de-DE" dirty="0" err="1"/>
              <a:t>Kontagiosität</a:t>
            </a:r>
            <a:r>
              <a:rPr lang="de-DE" dirty="0"/>
              <a:t> einer Person über die Zeit ab, da die Infektion überstanden </a:t>
            </a:r>
            <a:r>
              <a:rPr lang="de-DE" dirty="0" smtClean="0"/>
              <a:t>wird.</a:t>
            </a:r>
          </a:p>
          <a:p>
            <a:r>
              <a:rPr lang="de-DE" dirty="0" smtClean="0"/>
              <a:t>Je </a:t>
            </a:r>
            <a:r>
              <a:rPr lang="de-DE" dirty="0"/>
              <a:t>nach Teststrategie (e.g. „Test bei Einreise“, oder „zeitverzögerter Test“) trägt die Strategie zur Reduktion der FOR und/oder zur Abnahme der </a:t>
            </a:r>
            <a:r>
              <a:rPr lang="de-DE" dirty="0" err="1"/>
              <a:t>Kontagiosität</a:t>
            </a:r>
            <a:r>
              <a:rPr lang="de-DE" dirty="0"/>
              <a:t> bei</a:t>
            </a:r>
            <a:r>
              <a:rPr lang="de-DE" dirty="0" smtClean="0"/>
              <a:t>.</a:t>
            </a:r>
            <a:endParaRPr lang="de-DE" dirty="0"/>
          </a:p>
        </p:txBody>
      </p:sp>
    </p:spTree>
    <p:extLst>
      <p:ext uri="{BB962C8B-B14F-4D97-AF65-F5344CB8AC3E}">
        <p14:creationId xmlns:p14="http://schemas.microsoft.com/office/powerpoint/2010/main" val="35179438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1143000"/>
          </a:xfrm>
        </p:spPr>
        <p:txBody>
          <a:bodyPr/>
          <a:lstStyle/>
          <a:p>
            <a:r>
              <a:rPr lang="de-DE" dirty="0" smtClean="0"/>
              <a:t>Wie machen wir das?</a:t>
            </a:r>
            <a:endParaRPr lang="en-US" dirty="0"/>
          </a:p>
        </p:txBody>
      </p:sp>
      <p:sp>
        <p:nvSpPr>
          <p:cNvPr id="3" name="Inhaltsplatzhalter 2"/>
          <p:cNvSpPr>
            <a:spLocks noGrp="1"/>
          </p:cNvSpPr>
          <p:nvPr>
            <p:ph idx="1"/>
          </p:nvPr>
        </p:nvSpPr>
        <p:spPr>
          <a:xfrm>
            <a:off x="152400" y="1219200"/>
            <a:ext cx="8839200" cy="3367204"/>
          </a:xfrm>
        </p:spPr>
        <p:txBody>
          <a:bodyPr>
            <a:normAutofit fontScale="85000" lnSpcReduction="20000"/>
          </a:bodyPr>
          <a:lstStyle/>
          <a:p>
            <a:pPr marL="0" indent="0">
              <a:buNone/>
            </a:pPr>
            <a:r>
              <a:rPr lang="de-DE" sz="2800" b="1" u="sng" dirty="0" smtClean="0">
                <a:solidFill>
                  <a:srgbClr val="0070C0"/>
                </a:solidFill>
              </a:rPr>
              <a:t>Restrisiko</a:t>
            </a:r>
            <a:r>
              <a:rPr lang="de-DE" sz="2800" dirty="0" smtClean="0"/>
              <a:t> ≈  </a:t>
            </a:r>
            <a:r>
              <a:rPr lang="de-DE" sz="2800" dirty="0" err="1" smtClean="0"/>
              <a:t>contagiousness</a:t>
            </a:r>
            <a:r>
              <a:rPr lang="de-DE" sz="2800" dirty="0" smtClean="0"/>
              <a:t>(t) * </a:t>
            </a:r>
            <a:r>
              <a:rPr lang="de-DE" sz="2800" dirty="0" err="1"/>
              <a:t>false</a:t>
            </a:r>
            <a:r>
              <a:rPr lang="de-DE" sz="2800" dirty="0"/>
              <a:t> </a:t>
            </a:r>
            <a:r>
              <a:rPr lang="de-DE" sz="2800" dirty="0" err="1"/>
              <a:t>ommission</a:t>
            </a:r>
            <a:r>
              <a:rPr lang="de-DE" sz="2800" dirty="0"/>
              <a:t> rate(t) </a:t>
            </a:r>
          </a:p>
          <a:p>
            <a:pPr marL="0" indent="0">
              <a:buNone/>
            </a:pPr>
            <a:endParaRPr lang="de-DE" sz="2600" dirty="0" smtClean="0"/>
          </a:p>
          <a:p>
            <a:r>
              <a:rPr lang="de-DE" sz="3000" dirty="0" smtClean="0"/>
              <a:t>Wir </a:t>
            </a:r>
            <a:r>
              <a:rPr lang="de-DE" sz="3000" dirty="0"/>
              <a:t>berechnen diese Wahrscheinlichkeit </a:t>
            </a:r>
            <a:r>
              <a:rPr lang="de-DE" sz="3000" dirty="0">
                <a:solidFill>
                  <a:srgbClr val="0070C0"/>
                </a:solidFill>
              </a:rPr>
              <a:t>basierend</a:t>
            </a:r>
            <a:r>
              <a:rPr lang="de-DE" sz="3000" dirty="0"/>
              <a:t> </a:t>
            </a:r>
            <a:r>
              <a:rPr lang="de-DE" sz="3000" dirty="0">
                <a:solidFill>
                  <a:srgbClr val="0070C0"/>
                </a:solidFill>
              </a:rPr>
              <a:t>auf </a:t>
            </a:r>
            <a:r>
              <a:rPr lang="de-DE" sz="3000" dirty="0"/>
              <a:t>dem </a:t>
            </a:r>
            <a:r>
              <a:rPr lang="de-DE" sz="3000" dirty="0">
                <a:solidFill>
                  <a:srgbClr val="0070C0"/>
                </a:solidFill>
              </a:rPr>
              <a:t>Infektionsverlauf</a:t>
            </a:r>
            <a:r>
              <a:rPr lang="de-DE" sz="3000" dirty="0"/>
              <a:t>: </a:t>
            </a:r>
            <a:endParaRPr lang="de-DE" sz="3000" dirty="0" smtClean="0"/>
          </a:p>
          <a:p>
            <a:r>
              <a:rPr lang="de-DE" sz="3000" dirty="0" smtClean="0"/>
              <a:t>Es sind vier </a:t>
            </a:r>
            <a:r>
              <a:rPr lang="de-DE" sz="3000" dirty="0"/>
              <a:t>Infektionsphasen relevant: </a:t>
            </a:r>
            <a:endParaRPr lang="de-DE" sz="3000" dirty="0" smtClean="0"/>
          </a:p>
          <a:p>
            <a:pPr lvl="1"/>
            <a:r>
              <a:rPr lang="de-DE" sz="2600" dirty="0" smtClean="0"/>
              <a:t>(</a:t>
            </a:r>
            <a:r>
              <a:rPr lang="de-DE" sz="2600" dirty="0"/>
              <a:t>i) </a:t>
            </a:r>
            <a:r>
              <a:rPr lang="de-DE" sz="2600" dirty="0" smtClean="0"/>
              <a:t>Prädetektionsphase</a:t>
            </a:r>
            <a:r>
              <a:rPr lang="de-DE" sz="2600" dirty="0"/>
              <a:t>; </a:t>
            </a:r>
            <a:endParaRPr lang="de-DE" sz="2600" dirty="0" smtClean="0"/>
          </a:p>
          <a:p>
            <a:pPr lvl="1"/>
            <a:r>
              <a:rPr lang="de-DE" sz="2600" dirty="0" smtClean="0"/>
              <a:t>(</a:t>
            </a:r>
            <a:r>
              <a:rPr lang="de-DE" sz="2600" dirty="0"/>
              <a:t>ii) </a:t>
            </a:r>
            <a:r>
              <a:rPr lang="de-DE" sz="2600" dirty="0" smtClean="0"/>
              <a:t>Prä-symptomatische </a:t>
            </a:r>
            <a:r>
              <a:rPr lang="de-DE" sz="2600" dirty="0"/>
              <a:t>Phase; </a:t>
            </a:r>
            <a:endParaRPr lang="de-DE" sz="2600" dirty="0" smtClean="0"/>
          </a:p>
          <a:p>
            <a:pPr lvl="1"/>
            <a:r>
              <a:rPr lang="de-DE" sz="2600" dirty="0" smtClean="0"/>
              <a:t>(</a:t>
            </a:r>
            <a:r>
              <a:rPr lang="de-DE" sz="2600" dirty="0"/>
              <a:t>iii) (symptomatische) Phase; </a:t>
            </a:r>
            <a:endParaRPr lang="de-DE" sz="2600" dirty="0" smtClean="0"/>
          </a:p>
          <a:p>
            <a:pPr lvl="1"/>
            <a:r>
              <a:rPr lang="de-DE" sz="2600" dirty="0" smtClean="0"/>
              <a:t>(</a:t>
            </a:r>
            <a:r>
              <a:rPr lang="de-DE" sz="2600" dirty="0"/>
              <a:t>iv) </a:t>
            </a:r>
            <a:r>
              <a:rPr lang="de-DE" sz="2600" dirty="0" smtClean="0"/>
              <a:t>Nicht </a:t>
            </a:r>
            <a:r>
              <a:rPr lang="de-DE" sz="2600" dirty="0"/>
              <a:t>mehr kontagiös. </a:t>
            </a:r>
            <a:endParaRPr lang="de-DE" sz="2600" dirty="0" smtClean="0"/>
          </a:p>
          <a:p>
            <a:pPr marL="0" indent="0">
              <a:buNone/>
            </a:pPr>
            <a:endParaRPr lang="de-DE" dirty="0"/>
          </a:p>
        </p:txBody>
      </p:sp>
      <p:sp>
        <p:nvSpPr>
          <p:cNvPr id="5" name="Rechteck 4"/>
          <p:cNvSpPr/>
          <p:nvPr/>
        </p:nvSpPr>
        <p:spPr>
          <a:xfrm>
            <a:off x="1752600" y="1181100"/>
            <a:ext cx="2362200" cy="4953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9069"/>
          <a:stretch/>
        </p:blipFill>
        <p:spPr bwMode="auto">
          <a:xfrm>
            <a:off x="792480" y="4586404"/>
            <a:ext cx="7086600" cy="227159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uppieren 10"/>
          <p:cNvGrpSpPr/>
          <p:nvPr/>
        </p:nvGrpSpPr>
        <p:grpSpPr>
          <a:xfrm>
            <a:off x="4648200" y="3032760"/>
            <a:ext cx="2033796" cy="624840"/>
            <a:chOff x="4648200" y="3032760"/>
            <a:chExt cx="2033796" cy="624840"/>
          </a:xfrm>
        </p:grpSpPr>
        <p:sp>
          <p:nvSpPr>
            <p:cNvPr id="7" name="Geschweifte Klammer rechts 6"/>
            <p:cNvSpPr/>
            <p:nvPr/>
          </p:nvSpPr>
          <p:spPr>
            <a:xfrm>
              <a:off x="4648200" y="3032760"/>
              <a:ext cx="228600" cy="624840"/>
            </a:xfrm>
            <a:prstGeom prst="rightBrace">
              <a:avLst>
                <a:gd name="adj1" fmla="val 45833"/>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feld 7"/>
            <p:cNvSpPr txBox="1"/>
            <p:nvPr/>
          </p:nvSpPr>
          <p:spPr>
            <a:xfrm>
              <a:off x="5119452" y="3152894"/>
              <a:ext cx="1562544" cy="400110"/>
            </a:xfrm>
            <a:prstGeom prst="rect">
              <a:avLst/>
            </a:prstGeom>
            <a:noFill/>
          </p:spPr>
          <p:txBody>
            <a:bodyPr wrap="none" rtlCol="0">
              <a:spAutoFit/>
            </a:bodyPr>
            <a:lstStyle/>
            <a:p>
              <a:r>
                <a:rPr lang="de-DE" sz="2000" b="1" dirty="0" smtClean="0"/>
                <a:t>„Inkubation“</a:t>
              </a:r>
              <a:endParaRPr lang="en-US" sz="2000" b="1" dirty="0"/>
            </a:p>
          </p:txBody>
        </p:sp>
      </p:grpSp>
      <p:sp>
        <p:nvSpPr>
          <p:cNvPr id="9" name="Textfeld 8"/>
          <p:cNvSpPr txBox="1"/>
          <p:nvPr/>
        </p:nvSpPr>
        <p:spPr>
          <a:xfrm>
            <a:off x="1351051" y="5024735"/>
            <a:ext cx="1157112" cy="461665"/>
          </a:xfrm>
          <a:prstGeom prst="rect">
            <a:avLst/>
          </a:prstGeom>
          <a:solidFill>
            <a:schemeClr val="bg1"/>
          </a:solidFill>
        </p:spPr>
        <p:txBody>
          <a:bodyPr wrap="none" rtlCol="0">
            <a:spAutoFit/>
          </a:bodyPr>
          <a:lstStyle/>
          <a:p>
            <a:r>
              <a:rPr lang="de-DE" sz="1200" b="1" dirty="0" err="1" smtClean="0"/>
              <a:t>Pre-detektions</a:t>
            </a:r>
            <a:r>
              <a:rPr lang="de-DE" sz="1200" b="1" dirty="0" smtClean="0"/>
              <a:t> </a:t>
            </a:r>
          </a:p>
          <a:p>
            <a:r>
              <a:rPr lang="de-DE" sz="1200" b="1" dirty="0"/>
              <a:t>P</a:t>
            </a:r>
            <a:r>
              <a:rPr lang="de-DE" sz="1200" b="1" dirty="0" smtClean="0"/>
              <a:t>hase</a:t>
            </a:r>
            <a:endParaRPr lang="en-US" sz="1200" b="1" dirty="0"/>
          </a:p>
        </p:txBody>
      </p:sp>
      <p:sp>
        <p:nvSpPr>
          <p:cNvPr id="10" name="Textfeld 9"/>
          <p:cNvSpPr txBox="1"/>
          <p:nvPr/>
        </p:nvSpPr>
        <p:spPr>
          <a:xfrm>
            <a:off x="2362200" y="4840069"/>
            <a:ext cx="962443" cy="646331"/>
          </a:xfrm>
          <a:prstGeom prst="rect">
            <a:avLst/>
          </a:prstGeom>
          <a:solidFill>
            <a:schemeClr val="bg1"/>
          </a:solidFill>
        </p:spPr>
        <p:txBody>
          <a:bodyPr wrap="none" rtlCol="0">
            <a:spAutoFit/>
          </a:bodyPr>
          <a:lstStyle/>
          <a:p>
            <a:pPr algn="r"/>
            <a:r>
              <a:rPr lang="de-DE" sz="1200" b="1" dirty="0" err="1" smtClean="0"/>
              <a:t>Pre-sympto</a:t>
            </a:r>
            <a:r>
              <a:rPr lang="de-DE" sz="1200" b="1" dirty="0" smtClean="0"/>
              <a:t>-</a:t>
            </a:r>
          </a:p>
          <a:p>
            <a:pPr algn="r"/>
            <a:r>
              <a:rPr lang="de-DE" sz="1200" b="1" dirty="0" err="1" smtClean="0"/>
              <a:t>matische</a:t>
            </a:r>
            <a:r>
              <a:rPr lang="de-DE" sz="1200" b="1" dirty="0" smtClean="0"/>
              <a:t> </a:t>
            </a:r>
          </a:p>
          <a:p>
            <a:pPr algn="r"/>
            <a:r>
              <a:rPr lang="de-DE" sz="1200" b="1" dirty="0" err="1" smtClean="0"/>
              <a:t>phase</a:t>
            </a:r>
            <a:endParaRPr lang="en-US" sz="1200" b="1" dirty="0"/>
          </a:p>
        </p:txBody>
      </p:sp>
    </p:spTree>
    <p:extLst>
      <p:ext uri="{BB962C8B-B14F-4D97-AF65-F5344CB8AC3E}">
        <p14:creationId xmlns:p14="http://schemas.microsoft.com/office/powerpoint/2010/main" val="3723695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1264" y="-231270"/>
            <a:ext cx="8229600" cy="1143000"/>
          </a:xfrm>
        </p:spPr>
        <p:txBody>
          <a:bodyPr/>
          <a:lstStyle/>
          <a:p>
            <a:r>
              <a:rPr lang="de-DE" dirty="0" smtClean="0"/>
              <a:t>Simulation/Illustration</a:t>
            </a:r>
            <a:endParaRPr lang="en-US" dirty="0"/>
          </a:p>
        </p:txBody>
      </p:sp>
      <p:sp>
        <p:nvSpPr>
          <p:cNvPr id="4" name="Textfeld 3"/>
          <p:cNvSpPr txBox="1"/>
          <p:nvPr/>
        </p:nvSpPr>
        <p:spPr>
          <a:xfrm>
            <a:off x="778853" y="1601310"/>
            <a:ext cx="1093954" cy="646331"/>
          </a:xfrm>
          <a:prstGeom prst="rect">
            <a:avLst/>
          </a:prstGeom>
          <a:noFill/>
        </p:spPr>
        <p:txBody>
          <a:bodyPr wrap="none" rtlCol="0">
            <a:spAutoFit/>
          </a:bodyPr>
          <a:lstStyle/>
          <a:p>
            <a:pPr algn="ctr"/>
            <a:r>
              <a:rPr lang="de-DE" b="1" dirty="0" err="1"/>
              <a:t>p</a:t>
            </a:r>
            <a:r>
              <a:rPr lang="de-DE" b="1" dirty="0" err="1" smtClean="0"/>
              <a:t>re</a:t>
            </a:r>
            <a:r>
              <a:rPr lang="de-DE" b="1" dirty="0" smtClean="0"/>
              <a:t>-</a:t>
            </a:r>
          </a:p>
          <a:p>
            <a:pPr algn="ctr"/>
            <a:r>
              <a:rPr lang="de-DE" b="1" dirty="0" err="1" smtClean="0"/>
              <a:t>detection</a:t>
            </a:r>
            <a:endParaRPr lang="en-US" b="1" dirty="0"/>
          </a:p>
        </p:txBody>
      </p:sp>
      <p:sp>
        <p:nvSpPr>
          <p:cNvPr id="5" name="Textfeld 4"/>
          <p:cNvSpPr txBox="1"/>
          <p:nvPr/>
        </p:nvSpPr>
        <p:spPr>
          <a:xfrm>
            <a:off x="2591751" y="1567084"/>
            <a:ext cx="1352101" cy="646331"/>
          </a:xfrm>
          <a:prstGeom prst="rect">
            <a:avLst/>
          </a:prstGeom>
          <a:noFill/>
        </p:spPr>
        <p:txBody>
          <a:bodyPr wrap="none" rtlCol="0">
            <a:spAutoFit/>
          </a:bodyPr>
          <a:lstStyle/>
          <a:p>
            <a:pPr algn="ctr"/>
            <a:r>
              <a:rPr lang="de-DE" b="1" dirty="0" err="1" smtClean="0"/>
              <a:t>Pre-sympto</a:t>
            </a:r>
            <a:r>
              <a:rPr lang="de-DE" b="1" dirty="0" smtClean="0"/>
              <a:t>-</a:t>
            </a:r>
          </a:p>
          <a:p>
            <a:pPr algn="ctr"/>
            <a:r>
              <a:rPr lang="de-DE" b="1" dirty="0" err="1" smtClean="0"/>
              <a:t>matic</a:t>
            </a:r>
            <a:endParaRPr lang="en-US" b="1" dirty="0"/>
          </a:p>
        </p:txBody>
      </p:sp>
      <p:sp>
        <p:nvSpPr>
          <p:cNvPr id="6" name="Textfeld 5"/>
          <p:cNvSpPr txBox="1"/>
          <p:nvPr/>
        </p:nvSpPr>
        <p:spPr>
          <a:xfrm>
            <a:off x="4460156" y="1582489"/>
            <a:ext cx="1656392" cy="646331"/>
          </a:xfrm>
          <a:prstGeom prst="rect">
            <a:avLst/>
          </a:prstGeom>
          <a:noFill/>
        </p:spPr>
        <p:txBody>
          <a:bodyPr wrap="square" rtlCol="0">
            <a:spAutoFit/>
          </a:bodyPr>
          <a:lstStyle/>
          <a:p>
            <a:pPr algn="ctr"/>
            <a:r>
              <a:rPr lang="de-DE" b="1" dirty="0" smtClean="0"/>
              <a:t>(</a:t>
            </a:r>
            <a:r>
              <a:rPr lang="de-DE" b="1" dirty="0" err="1"/>
              <a:t>s</a:t>
            </a:r>
            <a:r>
              <a:rPr lang="de-DE" b="1" dirty="0" err="1" smtClean="0"/>
              <a:t>ymptomatic</a:t>
            </a:r>
            <a:r>
              <a:rPr lang="de-DE" b="1" dirty="0" smtClean="0"/>
              <a:t>) </a:t>
            </a:r>
            <a:endParaRPr lang="de-DE" b="1" dirty="0" smtClean="0"/>
          </a:p>
          <a:p>
            <a:pPr algn="ctr"/>
            <a:r>
              <a:rPr lang="de-DE" b="1" dirty="0" smtClean="0"/>
              <a:t>&amp; </a:t>
            </a:r>
            <a:r>
              <a:rPr lang="de-DE" b="1" dirty="0" err="1" smtClean="0"/>
              <a:t>infectious</a:t>
            </a:r>
            <a:endParaRPr lang="en-US" b="1" dirty="0"/>
          </a:p>
        </p:txBody>
      </p:sp>
      <p:sp>
        <p:nvSpPr>
          <p:cNvPr id="7" name="Textfeld 6"/>
          <p:cNvSpPr txBox="1"/>
          <p:nvPr/>
        </p:nvSpPr>
        <p:spPr>
          <a:xfrm>
            <a:off x="6947589" y="1732107"/>
            <a:ext cx="1605119" cy="369332"/>
          </a:xfrm>
          <a:prstGeom prst="rect">
            <a:avLst/>
          </a:prstGeom>
          <a:noFill/>
        </p:spPr>
        <p:txBody>
          <a:bodyPr wrap="none" rtlCol="0">
            <a:spAutoFit/>
          </a:bodyPr>
          <a:lstStyle/>
          <a:p>
            <a:pPr algn="ctr"/>
            <a:r>
              <a:rPr lang="de-DE" b="1" dirty="0" smtClean="0"/>
              <a:t>post-</a:t>
            </a:r>
            <a:r>
              <a:rPr lang="de-DE" b="1" dirty="0" err="1" smtClean="0"/>
              <a:t>infectious</a:t>
            </a:r>
            <a:endParaRPr lang="en-US" b="1" dirty="0"/>
          </a:p>
        </p:txBody>
      </p:sp>
      <p:sp>
        <p:nvSpPr>
          <p:cNvPr id="8" name="Abgerundetes Rechteck 7"/>
          <p:cNvSpPr/>
          <p:nvPr/>
        </p:nvSpPr>
        <p:spPr>
          <a:xfrm>
            <a:off x="686751" y="1509705"/>
            <a:ext cx="1283069" cy="7379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bgerundetes Rechteck 8"/>
          <p:cNvSpPr/>
          <p:nvPr/>
        </p:nvSpPr>
        <p:spPr>
          <a:xfrm>
            <a:off x="2591751" y="1521281"/>
            <a:ext cx="1375171" cy="7379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bgerundetes Rechteck 9"/>
          <p:cNvSpPr/>
          <p:nvPr/>
        </p:nvSpPr>
        <p:spPr>
          <a:xfrm>
            <a:off x="4583497" y="1536686"/>
            <a:ext cx="1533051" cy="7379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bgerundetes Rechteck 10"/>
          <p:cNvSpPr/>
          <p:nvPr/>
        </p:nvSpPr>
        <p:spPr>
          <a:xfrm>
            <a:off x="6876308" y="1534180"/>
            <a:ext cx="1734292" cy="7379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Gerade Verbindung mit Pfeil 11"/>
          <p:cNvCxnSpPr/>
          <p:nvPr/>
        </p:nvCxnSpPr>
        <p:spPr>
          <a:xfrm>
            <a:off x="3930585" y="1873637"/>
            <a:ext cx="652912"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a:off x="6147196" y="1892709"/>
            <a:ext cx="652912"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a:off x="1942410" y="1880566"/>
            <a:ext cx="652912"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feld 14"/>
          <p:cNvSpPr txBox="1"/>
          <p:nvPr/>
        </p:nvSpPr>
        <p:spPr>
          <a:xfrm>
            <a:off x="4116792" y="1457980"/>
            <a:ext cx="343364" cy="369332"/>
          </a:xfrm>
          <a:prstGeom prst="rect">
            <a:avLst/>
          </a:prstGeom>
          <a:noFill/>
        </p:spPr>
        <p:txBody>
          <a:bodyPr wrap="none" rtlCol="0">
            <a:spAutoFit/>
          </a:bodyPr>
          <a:lstStyle/>
          <a:p>
            <a:r>
              <a:rPr lang="de-DE" dirty="0" smtClean="0"/>
              <a:t>r</a:t>
            </a:r>
            <a:r>
              <a:rPr lang="de-DE" baseline="-25000" dirty="0"/>
              <a:t>2</a:t>
            </a:r>
            <a:endParaRPr lang="en-US" baseline="-25000" dirty="0"/>
          </a:p>
        </p:txBody>
      </p:sp>
      <p:sp>
        <p:nvSpPr>
          <p:cNvPr id="16" name="Textfeld 15"/>
          <p:cNvSpPr txBox="1"/>
          <p:nvPr/>
        </p:nvSpPr>
        <p:spPr>
          <a:xfrm>
            <a:off x="1162888" y="2143780"/>
            <a:ext cx="471604" cy="523220"/>
          </a:xfrm>
          <a:prstGeom prst="rect">
            <a:avLst/>
          </a:prstGeom>
          <a:noFill/>
        </p:spPr>
        <p:txBody>
          <a:bodyPr wrap="none" rtlCol="0">
            <a:spAutoFit/>
          </a:bodyPr>
          <a:lstStyle/>
          <a:p>
            <a:r>
              <a:rPr lang="de-DE" sz="2800" b="1" dirty="0" smtClean="0"/>
              <a:t>x</a:t>
            </a:r>
            <a:r>
              <a:rPr lang="de-DE" sz="2800" b="1" baseline="-25000" dirty="0" smtClean="0"/>
              <a:t>1</a:t>
            </a:r>
            <a:endParaRPr lang="en-US" sz="2800" b="1" baseline="-25000" dirty="0"/>
          </a:p>
        </p:txBody>
      </p:sp>
      <p:sp>
        <p:nvSpPr>
          <p:cNvPr id="17" name="Textfeld 16"/>
          <p:cNvSpPr txBox="1"/>
          <p:nvPr/>
        </p:nvSpPr>
        <p:spPr>
          <a:xfrm>
            <a:off x="2990108" y="2143780"/>
            <a:ext cx="471604" cy="523220"/>
          </a:xfrm>
          <a:prstGeom prst="rect">
            <a:avLst/>
          </a:prstGeom>
          <a:noFill/>
        </p:spPr>
        <p:txBody>
          <a:bodyPr wrap="none" rtlCol="0">
            <a:spAutoFit/>
          </a:bodyPr>
          <a:lstStyle/>
          <a:p>
            <a:r>
              <a:rPr lang="de-DE" sz="2800" b="1" dirty="0" smtClean="0"/>
              <a:t>x</a:t>
            </a:r>
            <a:r>
              <a:rPr lang="de-DE" sz="2800" b="1" baseline="-25000" dirty="0"/>
              <a:t>2</a:t>
            </a:r>
            <a:endParaRPr lang="en-US" sz="2800" b="1" baseline="-25000" dirty="0"/>
          </a:p>
        </p:txBody>
      </p:sp>
      <p:sp>
        <p:nvSpPr>
          <p:cNvPr id="18" name="Textfeld 17"/>
          <p:cNvSpPr txBox="1"/>
          <p:nvPr/>
        </p:nvSpPr>
        <p:spPr>
          <a:xfrm>
            <a:off x="5099767" y="2143780"/>
            <a:ext cx="471604" cy="523220"/>
          </a:xfrm>
          <a:prstGeom prst="rect">
            <a:avLst/>
          </a:prstGeom>
          <a:noFill/>
        </p:spPr>
        <p:txBody>
          <a:bodyPr wrap="none" rtlCol="0">
            <a:spAutoFit/>
          </a:bodyPr>
          <a:lstStyle/>
          <a:p>
            <a:r>
              <a:rPr lang="de-DE" sz="2800" b="1" dirty="0" smtClean="0"/>
              <a:t>x</a:t>
            </a:r>
            <a:r>
              <a:rPr lang="de-DE" sz="2800" b="1" baseline="-25000" dirty="0" smtClean="0"/>
              <a:t>3</a:t>
            </a:r>
            <a:endParaRPr lang="en-US" sz="2800" b="1" baseline="-25000" dirty="0"/>
          </a:p>
        </p:txBody>
      </p:sp>
      <p:sp>
        <p:nvSpPr>
          <p:cNvPr id="19" name="Textfeld 18"/>
          <p:cNvSpPr txBox="1"/>
          <p:nvPr/>
        </p:nvSpPr>
        <p:spPr>
          <a:xfrm>
            <a:off x="7514346" y="2143780"/>
            <a:ext cx="471604" cy="523220"/>
          </a:xfrm>
          <a:prstGeom prst="rect">
            <a:avLst/>
          </a:prstGeom>
          <a:noFill/>
        </p:spPr>
        <p:txBody>
          <a:bodyPr wrap="none" rtlCol="0">
            <a:spAutoFit/>
          </a:bodyPr>
          <a:lstStyle/>
          <a:p>
            <a:r>
              <a:rPr lang="de-DE" sz="2800" b="1" dirty="0" smtClean="0"/>
              <a:t>x</a:t>
            </a:r>
            <a:r>
              <a:rPr lang="de-DE" sz="2800" b="1" baseline="-25000" dirty="0"/>
              <a:t>4</a:t>
            </a:r>
            <a:endParaRPr lang="en-US" sz="2800" b="1" baseline="-25000" dirty="0"/>
          </a:p>
        </p:txBody>
      </p:sp>
      <p:sp>
        <p:nvSpPr>
          <p:cNvPr id="20" name="Textfeld 19"/>
          <p:cNvSpPr txBox="1"/>
          <p:nvPr/>
        </p:nvSpPr>
        <p:spPr>
          <a:xfrm>
            <a:off x="2097230" y="1457980"/>
            <a:ext cx="343364" cy="369332"/>
          </a:xfrm>
          <a:prstGeom prst="rect">
            <a:avLst/>
          </a:prstGeom>
          <a:noFill/>
        </p:spPr>
        <p:txBody>
          <a:bodyPr wrap="none" rtlCol="0">
            <a:spAutoFit/>
          </a:bodyPr>
          <a:lstStyle/>
          <a:p>
            <a:r>
              <a:rPr lang="de-DE" dirty="0" smtClean="0"/>
              <a:t>r</a:t>
            </a:r>
            <a:r>
              <a:rPr lang="de-DE" baseline="-25000" dirty="0" smtClean="0"/>
              <a:t>1</a:t>
            </a:r>
            <a:endParaRPr lang="en-US" baseline="-25000" dirty="0"/>
          </a:p>
        </p:txBody>
      </p:sp>
      <p:sp>
        <p:nvSpPr>
          <p:cNvPr id="21" name="Textfeld 20"/>
          <p:cNvSpPr txBox="1"/>
          <p:nvPr/>
        </p:nvSpPr>
        <p:spPr>
          <a:xfrm>
            <a:off x="6225770" y="1473220"/>
            <a:ext cx="343364" cy="369332"/>
          </a:xfrm>
          <a:prstGeom prst="rect">
            <a:avLst/>
          </a:prstGeom>
          <a:noFill/>
        </p:spPr>
        <p:txBody>
          <a:bodyPr wrap="none" rtlCol="0">
            <a:spAutoFit/>
          </a:bodyPr>
          <a:lstStyle/>
          <a:p>
            <a:r>
              <a:rPr lang="de-DE" dirty="0" smtClean="0"/>
              <a:t>r</a:t>
            </a:r>
            <a:r>
              <a:rPr lang="de-DE" baseline="-25000" dirty="0"/>
              <a:t>3</a:t>
            </a:r>
            <a:endParaRPr lang="en-US" baseline="-25000" dirty="0"/>
          </a:p>
        </p:txBody>
      </p:sp>
      <p:sp>
        <p:nvSpPr>
          <p:cNvPr id="22" name="Textfeld 21"/>
          <p:cNvSpPr txBox="1"/>
          <p:nvPr/>
        </p:nvSpPr>
        <p:spPr>
          <a:xfrm>
            <a:off x="3814188" y="790397"/>
            <a:ext cx="1677062" cy="584775"/>
          </a:xfrm>
          <a:prstGeom prst="rect">
            <a:avLst/>
          </a:prstGeom>
          <a:noFill/>
        </p:spPr>
        <p:txBody>
          <a:bodyPr wrap="none" rtlCol="0">
            <a:spAutoFit/>
          </a:bodyPr>
          <a:lstStyle/>
          <a:p>
            <a:r>
              <a:rPr lang="de-DE" sz="3200" b="1" spc="600" dirty="0" smtClean="0"/>
              <a:t>Model</a:t>
            </a:r>
            <a:endParaRPr lang="en-US" sz="3200" b="1" spc="600" dirty="0"/>
          </a:p>
        </p:txBody>
      </p:sp>
      <p:sp>
        <p:nvSpPr>
          <p:cNvPr id="23" name="Pfeil nach unten 22"/>
          <p:cNvSpPr/>
          <p:nvPr/>
        </p:nvSpPr>
        <p:spPr>
          <a:xfrm>
            <a:off x="1045419" y="695980"/>
            <a:ext cx="567184" cy="6791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fik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2" y="2590801"/>
            <a:ext cx="9245602" cy="4267200"/>
          </a:xfrm>
          <a:prstGeom prst="rect">
            <a:avLst/>
          </a:prstGeom>
        </p:spPr>
      </p:pic>
      <p:cxnSp>
        <p:nvCxnSpPr>
          <p:cNvPr id="26" name="Gerade Verbindung mit Pfeil 25"/>
          <p:cNvCxnSpPr/>
          <p:nvPr/>
        </p:nvCxnSpPr>
        <p:spPr>
          <a:xfrm flipH="1">
            <a:off x="2522423" y="4106257"/>
            <a:ext cx="1470048"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feld 26"/>
          <p:cNvSpPr txBox="1"/>
          <p:nvPr/>
        </p:nvSpPr>
        <p:spPr>
          <a:xfrm>
            <a:off x="4128751" y="3875424"/>
            <a:ext cx="3275384" cy="461665"/>
          </a:xfrm>
          <a:prstGeom prst="rect">
            <a:avLst/>
          </a:prstGeom>
          <a:noFill/>
        </p:spPr>
        <p:txBody>
          <a:bodyPr wrap="none" rtlCol="0">
            <a:spAutoFit/>
          </a:bodyPr>
          <a:lstStyle/>
          <a:p>
            <a:r>
              <a:rPr lang="de-DE" sz="2400" b="1" dirty="0" err="1" smtClean="0"/>
              <a:t>Detektierbar</a:t>
            </a:r>
            <a:r>
              <a:rPr lang="de-DE" sz="2400" b="1" dirty="0" smtClean="0"/>
              <a:t> &amp; Infektiös</a:t>
            </a:r>
            <a:endParaRPr lang="en-US" sz="2400" b="1" dirty="0"/>
          </a:p>
        </p:txBody>
      </p:sp>
    </p:spTree>
    <p:extLst>
      <p:ext uri="{BB962C8B-B14F-4D97-AF65-F5344CB8AC3E}">
        <p14:creationId xmlns:p14="http://schemas.microsoft.com/office/powerpoint/2010/main" val="29079969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554" y="0"/>
            <a:ext cx="9067800" cy="1143000"/>
          </a:xfrm>
        </p:spPr>
        <p:txBody>
          <a:bodyPr>
            <a:noAutofit/>
          </a:bodyPr>
          <a:lstStyle/>
          <a:p>
            <a:r>
              <a:rPr lang="de-DE" sz="3600" dirty="0" smtClean="0"/>
              <a:t>Nebenprodukt: </a:t>
            </a:r>
            <a:r>
              <a:rPr lang="de-DE" sz="3600" b="1" dirty="0" smtClean="0"/>
              <a:t>Prävalenz</a:t>
            </a:r>
            <a:r>
              <a:rPr lang="de-DE" sz="3600" dirty="0" smtClean="0"/>
              <a:t>schätzung</a:t>
            </a:r>
            <a:br>
              <a:rPr lang="de-DE" sz="3600" dirty="0" smtClean="0"/>
            </a:br>
            <a:r>
              <a:rPr lang="de-DE" sz="3600" dirty="0"/>
              <a:t>(</a:t>
            </a:r>
            <a:r>
              <a:rPr lang="de-DE" sz="3600" dirty="0" smtClean="0"/>
              <a:t>“Force </a:t>
            </a:r>
            <a:r>
              <a:rPr lang="de-DE" sz="3600" dirty="0" err="1" smtClean="0"/>
              <a:t>of</a:t>
            </a:r>
            <a:r>
              <a:rPr lang="de-DE" sz="3600" dirty="0" smtClean="0"/>
              <a:t> </a:t>
            </a:r>
            <a:r>
              <a:rPr lang="de-DE" sz="3600" dirty="0" err="1" smtClean="0"/>
              <a:t>Infection</a:t>
            </a:r>
            <a:r>
              <a:rPr lang="de-DE" sz="3600" dirty="0" smtClean="0"/>
              <a:t>“)</a:t>
            </a:r>
            <a:endParaRPr lang="en-US" sz="3600" dirty="0"/>
          </a:p>
        </p:txBody>
      </p:sp>
      <p:grpSp>
        <p:nvGrpSpPr>
          <p:cNvPr id="35" name="Gruppieren 34"/>
          <p:cNvGrpSpPr/>
          <p:nvPr/>
        </p:nvGrpSpPr>
        <p:grpSpPr>
          <a:xfrm>
            <a:off x="253282" y="1455777"/>
            <a:ext cx="8585918" cy="5301669"/>
            <a:chOff x="253282" y="932557"/>
            <a:chExt cx="8814518" cy="5824889"/>
          </a:xfrm>
        </p:grpSpPr>
        <p:pic>
          <p:nvPicPr>
            <p:cNvPr id="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688" y="1871663"/>
              <a:ext cx="8673157" cy="3843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Textfeld 36"/>
            <p:cNvSpPr txBox="1"/>
            <p:nvPr/>
          </p:nvSpPr>
          <p:spPr>
            <a:xfrm>
              <a:off x="253282" y="6018782"/>
              <a:ext cx="3175718" cy="738664"/>
            </a:xfrm>
            <a:prstGeom prst="rect">
              <a:avLst/>
            </a:prstGeom>
            <a:noFill/>
            <a:ln>
              <a:solidFill>
                <a:schemeClr val="tx1"/>
              </a:solidFill>
            </a:ln>
          </p:spPr>
          <p:txBody>
            <a:bodyPr wrap="square" rtlCol="0">
              <a:spAutoFit/>
            </a:bodyPr>
            <a:lstStyle/>
            <a:p>
              <a:r>
                <a:rPr lang="de-DE" sz="1400" i="1" dirty="0" smtClean="0">
                  <a:latin typeface="Arial" panose="020B0604020202020204" pitchFamily="34" charset="0"/>
                  <a:cs typeface="Arial" panose="020B0604020202020204" pitchFamily="34" charset="0"/>
                </a:rPr>
                <a:t>„Dunkelziffer“ der Infizierten</a:t>
              </a:r>
            </a:p>
            <a:p>
              <a:r>
                <a:rPr lang="de-DE" sz="1400" i="1" dirty="0" smtClean="0">
                  <a:latin typeface="Arial" panose="020B0604020202020204" pitchFamily="34" charset="0"/>
                  <a:cs typeface="Arial" panose="020B0604020202020204" pitchFamily="34" charset="0"/>
                </a:rPr>
                <a:t>90% bedeutet: auf 1 positiven Test kommen10 Infizierte</a:t>
              </a:r>
              <a:endParaRPr lang="de-DE" sz="1400" i="1" dirty="0">
                <a:latin typeface="Arial" panose="020B0604020202020204" pitchFamily="34" charset="0"/>
                <a:cs typeface="Arial" panose="020B0604020202020204" pitchFamily="34" charset="0"/>
              </a:endParaRPr>
            </a:p>
          </p:txBody>
        </p:sp>
        <p:sp>
          <p:nvSpPr>
            <p:cNvPr id="38" name="Textfeld 37"/>
            <p:cNvSpPr txBox="1"/>
            <p:nvPr/>
          </p:nvSpPr>
          <p:spPr>
            <a:xfrm>
              <a:off x="4495800" y="932557"/>
              <a:ext cx="4032370" cy="523220"/>
            </a:xfrm>
            <a:prstGeom prst="rect">
              <a:avLst/>
            </a:prstGeom>
            <a:noFill/>
            <a:ln>
              <a:solidFill>
                <a:schemeClr val="tx1"/>
              </a:solidFill>
            </a:ln>
          </p:spPr>
          <p:txBody>
            <a:bodyPr wrap="square" rtlCol="0">
              <a:spAutoFit/>
            </a:bodyPr>
            <a:lstStyle/>
            <a:p>
              <a:r>
                <a:rPr lang="de-DE" sz="1400" i="1" dirty="0" smtClean="0">
                  <a:latin typeface="Arial" panose="020B0604020202020204" pitchFamily="34" charset="0"/>
                  <a:cs typeface="Arial" panose="020B0604020202020204" pitchFamily="34" charset="0"/>
                </a:rPr>
                <a:t>Neuinzidenzrate im Herkunftsland zum Zeitpunkt der Reise und in den Wochen davor</a:t>
              </a:r>
            </a:p>
          </p:txBody>
        </p:sp>
        <p:sp>
          <p:nvSpPr>
            <p:cNvPr id="39" name="Textfeld 38"/>
            <p:cNvSpPr txBox="1"/>
            <p:nvPr/>
          </p:nvSpPr>
          <p:spPr>
            <a:xfrm>
              <a:off x="4498205" y="6012149"/>
              <a:ext cx="4569595" cy="523220"/>
            </a:xfrm>
            <a:prstGeom prst="rect">
              <a:avLst/>
            </a:prstGeom>
            <a:noFill/>
            <a:ln>
              <a:solidFill>
                <a:schemeClr val="tx1"/>
              </a:solidFill>
            </a:ln>
          </p:spPr>
          <p:txBody>
            <a:bodyPr wrap="square" rtlCol="0">
              <a:spAutoFit/>
            </a:bodyPr>
            <a:lstStyle/>
            <a:p>
              <a:r>
                <a:rPr lang="de-DE" sz="1400" i="1" dirty="0" smtClean="0">
                  <a:latin typeface="Arial" panose="020B0604020202020204" pitchFamily="34" charset="0"/>
                  <a:cs typeface="Arial" panose="020B0604020202020204" pitchFamily="34" charset="0"/>
                </a:rPr>
                <a:t>Prävalenz, die sich aus Neuinzidenzraten errechnet</a:t>
              </a:r>
            </a:p>
            <a:p>
              <a:r>
                <a:rPr lang="de-DE" sz="1400" i="1" dirty="0" smtClean="0">
                  <a:latin typeface="Arial" panose="020B0604020202020204" pitchFamily="34" charset="0"/>
                  <a:cs typeface="Arial" panose="020B0604020202020204" pitchFamily="34" charset="0"/>
                </a:rPr>
                <a:t>„Best“ / „</a:t>
              </a:r>
              <a:r>
                <a:rPr lang="de-DE" sz="1400" i="1" dirty="0" err="1" smtClean="0">
                  <a:latin typeface="Arial" panose="020B0604020202020204" pitchFamily="34" charset="0"/>
                  <a:cs typeface="Arial" panose="020B0604020202020204" pitchFamily="34" charset="0"/>
                </a:rPr>
                <a:t>worst</a:t>
              </a:r>
              <a:r>
                <a:rPr lang="de-DE" sz="1400" i="1" dirty="0" smtClean="0">
                  <a:latin typeface="Arial" panose="020B0604020202020204" pitchFamily="34" charset="0"/>
                  <a:cs typeface="Arial" panose="020B0604020202020204" pitchFamily="34" charset="0"/>
                </a:rPr>
                <a:t>“ </a:t>
              </a:r>
              <a:r>
                <a:rPr lang="de-DE" sz="1400" i="1" dirty="0" err="1" smtClean="0">
                  <a:latin typeface="Arial" panose="020B0604020202020204" pitchFamily="34" charset="0"/>
                  <a:cs typeface="Arial" panose="020B0604020202020204" pitchFamily="34" charset="0"/>
                </a:rPr>
                <a:t>case</a:t>
              </a:r>
              <a:r>
                <a:rPr lang="de-DE" sz="1400" i="1" dirty="0" smtClean="0">
                  <a:latin typeface="Arial" panose="020B0604020202020204" pitchFamily="34" charset="0"/>
                  <a:cs typeface="Arial" panose="020B0604020202020204" pitchFamily="34" charset="0"/>
                </a:rPr>
                <a:t>, je nach Dunkelziffer</a:t>
              </a:r>
              <a:endParaRPr lang="de-DE" sz="1400" i="1" dirty="0">
                <a:latin typeface="Arial" panose="020B0604020202020204" pitchFamily="34" charset="0"/>
                <a:cs typeface="Arial" panose="020B0604020202020204" pitchFamily="34" charset="0"/>
              </a:endParaRPr>
            </a:p>
          </p:txBody>
        </p:sp>
        <p:sp>
          <p:nvSpPr>
            <p:cNvPr id="40" name="Textfeld 39"/>
            <p:cNvSpPr txBox="1"/>
            <p:nvPr/>
          </p:nvSpPr>
          <p:spPr>
            <a:xfrm>
              <a:off x="255688" y="1143000"/>
              <a:ext cx="3175718" cy="307777"/>
            </a:xfrm>
            <a:prstGeom prst="rect">
              <a:avLst/>
            </a:prstGeom>
            <a:noFill/>
            <a:ln>
              <a:solidFill>
                <a:schemeClr val="tx1"/>
              </a:solidFill>
            </a:ln>
          </p:spPr>
          <p:txBody>
            <a:bodyPr wrap="square" rtlCol="0">
              <a:spAutoFit/>
            </a:bodyPr>
            <a:lstStyle/>
            <a:p>
              <a:r>
                <a:rPr lang="de-DE" sz="1400" i="1" dirty="0" smtClean="0">
                  <a:latin typeface="Arial" panose="020B0604020202020204" pitchFamily="34" charset="0"/>
                  <a:cs typeface="Arial" panose="020B0604020202020204" pitchFamily="34" charset="0"/>
                </a:rPr>
                <a:t>Zeitparameter des Infektionsverlaufs</a:t>
              </a:r>
              <a:endParaRPr lang="de-DE" sz="1400" i="1" dirty="0">
                <a:latin typeface="Arial" panose="020B0604020202020204" pitchFamily="34" charset="0"/>
                <a:cs typeface="Arial" panose="020B0604020202020204" pitchFamily="34" charset="0"/>
              </a:endParaRPr>
            </a:p>
          </p:txBody>
        </p:sp>
        <p:cxnSp>
          <p:nvCxnSpPr>
            <p:cNvPr id="41" name="Gerade Verbindung mit Pfeil 40"/>
            <p:cNvCxnSpPr/>
            <p:nvPr/>
          </p:nvCxnSpPr>
          <p:spPr>
            <a:xfrm>
              <a:off x="1981200" y="1455777"/>
              <a:ext cx="0" cy="4208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Gerade Verbindung mit Pfeil 41"/>
            <p:cNvCxnSpPr/>
            <p:nvPr/>
          </p:nvCxnSpPr>
          <p:spPr>
            <a:xfrm flipV="1">
              <a:off x="1843547" y="5715000"/>
              <a:ext cx="0" cy="29714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Gerade Verbindung mit Pfeil 42"/>
            <p:cNvCxnSpPr/>
            <p:nvPr/>
          </p:nvCxnSpPr>
          <p:spPr>
            <a:xfrm>
              <a:off x="5029200" y="1455777"/>
              <a:ext cx="0" cy="4208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Gerade Verbindung mit Pfeil 43"/>
            <p:cNvCxnSpPr/>
            <p:nvPr/>
          </p:nvCxnSpPr>
          <p:spPr>
            <a:xfrm flipV="1">
              <a:off x="4876800" y="5705559"/>
              <a:ext cx="0" cy="29714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37180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762000" y="1600200"/>
            <a:ext cx="7772400" cy="1362075"/>
          </a:xfrm>
        </p:spPr>
        <p:txBody>
          <a:bodyPr>
            <a:normAutofit/>
          </a:bodyPr>
          <a:lstStyle/>
          <a:p>
            <a:r>
              <a:rPr lang="de-DE" sz="4400" dirty="0" smtClean="0"/>
              <a:t>Anwendungen</a:t>
            </a:r>
            <a:endParaRPr lang="en-US" sz="4400" dirty="0"/>
          </a:p>
        </p:txBody>
      </p:sp>
      <p:sp>
        <p:nvSpPr>
          <p:cNvPr id="5" name="Textplatzhalter 4"/>
          <p:cNvSpPr>
            <a:spLocks noGrp="1"/>
          </p:cNvSpPr>
          <p:nvPr>
            <p:ph type="body" idx="1"/>
          </p:nvPr>
        </p:nvSpPr>
        <p:spPr>
          <a:xfrm>
            <a:off x="685800" y="3124200"/>
            <a:ext cx="7848600" cy="3124200"/>
          </a:xfrm>
        </p:spPr>
        <p:txBody>
          <a:bodyPr>
            <a:normAutofit fontScale="92500" lnSpcReduction="20000"/>
          </a:bodyPr>
          <a:lstStyle/>
          <a:p>
            <a:pPr marL="514350" indent="-514350">
              <a:buAutoNum type="arabicPeriod"/>
            </a:pPr>
            <a:r>
              <a:rPr lang="de-DE" sz="2800" dirty="0" smtClean="0">
                <a:solidFill>
                  <a:schemeClr val="tx1"/>
                </a:solidFill>
              </a:rPr>
              <a:t>Prävalenz = Ausgangsrisiko</a:t>
            </a:r>
          </a:p>
          <a:p>
            <a:pPr marL="971550" lvl="1" indent="-514350">
              <a:buFont typeface="Wingdings" panose="05000000000000000000" pitchFamily="2" charset="2"/>
              <a:buChar char="§"/>
            </a:pPr>
            <a:r>
              <a:rPr lang="de-DE" sz="2600" dirty="0">
                <a:solidFill>
                  <a:schemeClr val="tx1"/>
                </a:solidFill>
                <a:cs typeface="Arial" panose="020B0604020202020204" pitchFamily="34" charset="0"/>
              </a:rPr>
              <a:t>Aufenthalt im </a:t>
            </a:r>
            <a:r>
              <a:rPr lang="de-DE" sz="2600" dirty="0" smtClean="0">
                <a:solidFill>
                  <a:schemeClr val="tx1"/>
                </a:solidFill>
                <a:cs typeface="Arial" panose="020B0604020202020204" pitchFamily="34" charset="0"/>
              </a:rPr>
              <a:t>Hochprävalenzgebiet</a:t>
            </a:r>
            <a:endParaRPr lang="de-DE" sz="2600" dirty="0" smtClean="0">
              <a:solidFill>
                <a:schemeClr val="tx1"/>
              </a:solidFill>
            </a:endParaRPr>
          </a:p>
          <a:p>
            <a:pPr marL="971550" lvl="1" indent="-514350">
              <a:buFont typeface="Wingdings" panose="05000000000000000000" pitchFamily="2" charset="2"/>
              <a:buChar char="§"/>
            </a:pPr>
            <a:r>
              <a:rPr lang="de-DE" sz="2600" dirty="0" smtClean="0">
                <a:solidFill>
                  <a:schemeClr val="tx1"/>
                </a:solidFill>
              </a:rPr>
              <a:t>E.g.: Infektion im Urlaubsland/während des Auslandsaufenthaltes, aber: </a:t>
            </a:r>
            <a:r>
              <a:rPr lang="de-DE" sz="2600" u="sng" dirty="0" smtClean="0">
                <a:solidFill>
                  <a:schemeClr val="tx1"/>
                </a:solidFill>
              </a:rPr>
              <a:t>unbekannter Zeitpunkt</a:t>
            </a:r>
          </a:p>
          <a:p>
            <a:pPr marL="971550" lvl="1" indent="-514350">
              <a:buFont typeface="Wingdings" panose="05000000000000000000" pitchFamily="2" charset="2"/>
              <a:buChar char="§"/>
            </a:pPr>
            <a:endParaRPr lang="de-DE" sz="2600" dirty="0" smtClean="0">
              <a:solidFill>
                <a:schemeClr val="tx1"/>
              </a:solidFill>
            </a:endParaRPr>
          </a:p>
          <a:p>
            <a:pPr marL="514350" indent="-514350">
              <a:buFont typeface="Arial" panose="020B0604020202020204" pitchFamily="34" charset="0"/>
              <a:buAutoNum type="arabicPeriod"/>
            </a:pPr>
            <a:r>
              <a:rPr lang="de-DE" sz="2800" dirty="0" smtClean="0">
                <a:solidFill>
                  <a:schemeClr val="bg1">
                    <a:lumMod val="65000"/>
                  </a:schemeClr>
                </a:solidFill>
              </a:rPr>
              <a:t>Spezialfälle</a:t>
            </a:r>
          </a:p>
          <a:p>
            <a:pPr marL="971550" lvl="1" indent="-514350">
              <a:buFont typeface="Wingdings" panose="05000000000000000000" pitchFamily="2" charset="2"/>
              <a:buChar char="§"/>
            </a:pPr>
            <a:r>
              <a:rPr lang="de-DE" sz="2600" dirty="0" smtClean="0">
                <a:solidFill>
                  <a:schemeClr val="bg1">
                    <a:lumMod val="65000"/>
                  </a:schemeClr>
                </a:solidFill>
              </a:rPr>
              <a:t>E.g.: Infektion während der Rückreise (Flughafen/</a:t>
            </a:r>
            <a:r>
              <a:rPr lang="de-DE" sz="2600" dirty="0">
                <a:solidFill>
                  <a:schemeClr val="bg1">
                    <a:lumMod val="65000"/>
                  </a:schemeClr>
                </a:solidFill>
              </a:rPr>
              <a:t>F</a:t>
            </a:r>
            <a:r>
              <a:rPr lang="de-DE" sz="2600" dirty="0" smtClean="0">
                <a:solidFill>
                  <a:schemeClr val="bg1">
                    <a:lumMod val="65000"/>
                  </a:schemeClr>
                </a:solidFill>
              </a:rPr>
              <a:t>ähre, etc.)</a:t>
            </a:r>
            <a:endParaRPr lang="de-DE" sz="2600" dirty="0">
              <a:solidFill>
                <a:schemeClr val="bg1">
                  <a:lumMod val="65000"/>
                </a:schemeClr>
              </a:solidFill>
            </a:endParaRPr>
          </a:p>
          <a:p>
            <a:pPr marL="514350" indent="-514350">
              <a:buAutoNum type="arabicPeriod"/>
            </a:pPr>
            <a:endParaRPr lang="en-US" sz="2800" dirty="0">
              <a:solidFill>
                <a:schemeClr val="tx1"/>
              </a:solidFill>
            </a:endParaRPr>
          </a:p>
        </p:txBody>
      </p:sp>
    </p:spTree>
    <p:extLst>
      <p:ext uri="{BB962C8B-B14F-4D97-AF65-F5344CB8AC3E}">
        <p14:creationId xmlns:p14="http://schemas.microsoft.com/office/powerpoint/2010/main" val="40802414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p:cNvGraphicFramePr>
            <a:graphicFrameLocks noChangeAspect="1"/>
          </p:cNvGraphicFramePr>
          <p:nvPr>
            <p:extLst>
              <p:ext uri="{D42A27DB-BD31-4B8C-83A1-F6EECF244321}">
                <p14:modId xmlns:p14="http://schemas.microsoft.com/office/powerpoint/2010/main" val="3790953701"/>
              </p:ext>
            </p:extLst>
          </p:nvPr>
        </p:nvGraphicFramePr>
        <p:xfrm>
          <a:off x="2998940" y="1022773"/>
          <a:ext cx="4181991" cy="4096197"/>
        </p:xfrm>
        <a:graphic>
          <a:graphicData uri="http://schemas.openxmlformats.org/presentationml/2006/ole">
            <mc:AlternateContent xmlns:mc="http://schemas.openxmlformats.org/markup-compatibility/2006">
              <mc:Choice xmlns:v="urn:schemas-microsoft-com:vml" Requires="v">
                <p:oleObj spid="_x0000_s4099" name="Prism 8" r:id="rId4" imgW="3636290" imgH="3563004" progId="Prism8.Document">
                  <p:embed/>
                </p:oleObj>
              </mc:Choice>
              <mc:Fallback>
                <p:oleObj name="Prism 8" r:id="rId4" imgW="3636290" imgH="3563004" progId="Prism8.Document">
                  <p:embed/>
                  <p:pic>
                    <p:nvPicPr>
                      <p:cNvPr id="0" name=""/>
                      <p:cNvPicPr/>
                      <p:nvPr/>
                    </p:nvPicPr>
                    <p:blipFill>
                      <a:blip r:embed="rId5"/>
                      <a:stretch>
                        <a:fillRect/>
                      </a:stretch>
                    </p:blipFill>
                    <p:spPr>
                      <a:xfrm>
                        <a:off x="2998940" y="1022773"/>
                        <a:ext cx="4181991" cy="4096197"/>
                      </a:xfrm>
                      <a:prstGeom prst="rect">
                        <a:avLst/>
                      </a:prstGeom>
                    </p:spPr>
                  </p:pic>
                </p:oleObj>
              </mc:Fallback>
            </mc:AlternateContent>
          </a:graphicData>
        </a:graphic>
      </p:graphicFrame>
      <p:sp>
        <p:nvSpPr>
          <p:cNvPr id="11" name="Textfeld 10"/>
          <p:cNvSpPr txBox="1"/>
          <p:nvPr/>
        </p:nvSpPr>
        <p:spPr>
          <a:xfrm>
            <a:off x="2743200" y="5257800"/>
            <a:ext cx="6248400" cy="1421928"/>
          </a:xfrm>
          <a:prstGeom prst="rect">
            <a:avLst/>
          </a:prstGeom>
          <a:solidFill>
            <a:schemeClr val="bg1">
              <a:lumMod val="95000"/>
            </a:schemeClr>
          </a:solidFill>
          <a:ln w="3175">
            <a:solidFill>
              <a:schemeClr val="tx1"/>
            </a:solidFill>
          </a:ln>
        </p:spPr>
        <p:txBody>
          <a:bodyPr wrap="square" rtlCol="0">
            <a:spAutoFit/>
          </a:bodyPr>
          <a:lstStyle/>
          <a:p>
            <a:pPr>
              <a:lnSpc>
                <a:spcPct val="120000"/>
              </a:lnSpc>
            </a:pPr>
            <a:r>
              <a:rPr lang="de-DE" sz="1200" b="1" dirty="0" smtClean="0">
                <a:latin typeface="Arial" panose="020B0604020202020204" pitchFamily="34" charset="0"/>
                <a:cs typeface="Arial" panose="020B0604020202020204" pitchFamily="34" charset="0"/>
              </a:rPr>
              <a:t>Wahrscheinlichkeit, dass jemand SARS-</a:t>
            </a:r>
            <a:r>
              <a:rPr lang="de-DE" sz="1200" b="1" dirty="0" err="1" smtClean="0">
                <a:latin typeface="Arial" panose="020B0604020202020204" pitchFamily="34" charset="0"/>
                <a:cs typeface="Arial" panose="020B0604020202020204" pitchFamily="34" charset="0"/>
              </a:rPr>
              <a:t>CoV</a:t>
            </a:r>
            <a:r>
              <a:rPr lang="de-DE" sz="1200" b="1" dirty="0" smtClean="0">
                <a:latin typeface="Arial" panose="020B0604020202020204" pitchFamily="34" charset="0"/>
                <a:cs typeface="Arial" panose="020B0604020202020204" pitchFamily="34" charset="0"/>
              </a:rPr>
              <a:t>-infiziert &amp; ansteckend ist</a:t>
            </a:r>
          </a:p>
          <a:p>
            <a:pPr marL="285750" indent="-285750">
              <a:lnSpc>
                <a:spcPct val="120000"/>
              </a:lnSpc>
              <a:buFont typeface="Arial" panose="020B0604020202020204" pitchFamily="34" charset="0"/>
              <a:buChar char="•"/>
            </a:pPr>
            <a:r>
              <a:rPr lang="de-DE" sz="1200" dirty="0">
                <a:latin typeface="Arial" panose="020B0604020202020204" pitchFamily="34" charset="0"/>
                <a:cs typeface="Arial" panose="020B0604020202020204" pitchFamily="34" charset="0"/>
              </a:rPr>
              <a:t>↑ </a:t>
            </a:r>
            <a:r>
              <a:rPr lang="de-DE" sz="1200" dirty="0" smtClean="0">
                <a:latin typeface="Arial" panose="020B0604020202020204" pitchFamily="34" charset="0"/>
                <a:cs typeface="Arial" panose="020B0604020202020204" pitchFamily="34" charset="0"/>
              </a:rPr>
              <a:t>für erhöhtes Expositionsrisiko: </a:t>
            </a:r>
            <a:br>
              <a:rPr lang="de-DE" sz="1200" dirty="0" smtClean="0">
                <a:latin typeface="Arial" panose="020B0604020202020204" pitchFamily="34" charset="0"/>
                <a:cs typeface="Arial" panose="020B0604020202020204" pitchFamily="34" charset="0"/>
              </a:rPr>
            </a:br>
            <a:r>
              <a:rPr lang="de-DE" sz="1200" dirty="0" smtClean="0">
                <a:latin typeface="Arial" panose="020B0604020202020204" pitchFamily="34" charset="0"/>
                <a:cs typeface="Arial" panose="020B0604020202020204" pitchFamily="34" charset="0"/>
              </a:rPr>
              <a:t>↑ bei hoher Prävalenz, </a:t>
            </a:r>
            <a:r>
              <a:rPr lang="de-DE" sz="1200" dirty="0">
                <a:latin typeface="Arial" panose="020B0604020202020204" pitchFamily="34" charset="0"/>
                <a:cs typeface="Arial" panose="020B0604020202020204" pitchFamily="34" charset="0"/>
              </a:rPr>
              <a:t>↑ bei </a:t>
            </a:r>
            <a:r>
              <a:rPr lang="de-DE" sz="1200" dirty="0" smtClean="0">
                <a:latin typeface="Arial" panose="020B0604020202020204" pitchFamily="34" charset="0"/>
                <a:cs typeface="Arial" panose="020B0604020202020204" pitchFamily="34" charset="0"/>
              </a:rPr>
              <a:t>Risikoverhalten/-tätigkeiten, </a:t>
            </a:r>
            <a:r>
              <a:rPr lang="de-DE" sz="1200" dirty="0">
                <a:latin typeface="Arial" panose="020B0604020202020204" pitchFamily="34" charset="0"/>
                <a:cs typeface="Arial" panose="020B0604020202020204" pitchFamily="34" charset="0"/>
              </a:rPr>
              <a:t>↑ bei </a:t>
            </a:r>
            <a:r>
              <a:rPr lang="de-DE" sz="1200" dirty="0" smtClean="0">
                <a:latin typeface="Arial" panose="020B0604020202020204" pitchFamily="34" charset="0"/>
                <a:cs typeface="Arial" panose="020B0604020202020204" pitchFamily="34" charset="0"/>
              </a:rPr>
              <a:t>vielen Kontakten, </a:t>
            </a:r>
            <a:br>
              <a:rPr lang="de-DE" sz="1200" dirty="0" smtClean="0">
                <a:latin typeface="Arial" panose="020B0604020202020204" pitchFamily="34" charset="0"/>
                <a:cs typeface="Arial" panose="020B0604020202020204" pitchFamily="34" charset="0"/>
              </a:rPr>
            </a:br>
            <a:r>
              <a:rPr lang="de-DE" sz="1200" dirty="0" smtClean="0">
                <a:latin typeface="Arial" panose="020B0604020202020204" pitchFamily="34" charset="0"/>
                <a:cs typeface="Arial" panose="020B0604020202020204" pitchFamily="34" charset="0"/>
              </a:rPr>
              <a:t>↑ im </a:t>
            </a:r>
            <a:r>
              <a:rPr lang="de-DE" sz="1200" dirty="0" err="1" smtClean="0">
                <a:latin typeface="Arial" panose="020B0604020202020204" pitchFamily="34" charset="0"/>
                <a:cs typeface="Arial" panose="020B0604020202020204" pitchFamily="34" charset="0"/>
              </a:rPr>
              <a:t>Outbreak</a:t>
            </a:r>
            <a:endParaRPr lang="de-DE" sz="1200" dirty="0" smtClean="0">
              <a:latin typeface="Arial" panose="020B0604020202020204" pitchFamily="34" charset="0"/>
              <a:cs typeface="Arial" panose="020B0604020202020204" pitchFamily="34" charset="0"/>
            </a:endParaRPr>
          </a:p>
          <a:p>
            <a:pPr marL="285750" indent="-285750">
              <a:lnSpc>
                <a:spcPct val="120000"/>
              </a:lnSpc>
              <a:buFont typeface="Arial" panose="020B0604020202020204" pitchFamily="34" charset="0"/>
              <a:buChar char="•"/>
            </a:pPr>
            <a:r>
              <a:rPr lang="de-DE" sz="1200" dirty="0" smtClean="0">
                <a:latin typeface="Arial" panose="020B0604020202020204" pitchFamily="34" charset="0"/>
                <a:cs typeface="Arial" panose="020B0604020202020204" pitchFamily="34" charset="0"/>
              </a:rPr>
              <a:t>100% = infiziert und ansteckend</a:t>
            </a:r>
          </a:p>
          <a:p>
            <a:pPr marL="285750" indent="-285750">
              <a:lnSpc>
                <a:spcPct val="120000"/>
              </a:lnSpc>
              <a:buFont typeface="Arial" panose="020B0604020202020204" pitchFamily="34" charset="0"/>
              <a:buChar char="•"/>
            </a:pPr>
            <a:r>
              <a:rPr lang="de-DE" sz="1200" dirty="0" smtClean="0">
                <a:latin typeface="Arial" panose="020B0604020202020204" pitchFamily="34" charset="0"/>
                <a:cs typeface="Arial" panose="020B0604020202020204" pitchFamily="34" charset="0"/>
              </a:rPr>
              <a:t>0% = nicht infiziert bzw. </a:t>
            </a:r>
            <a:r>
              <a:rPr lang="de-DE" sz="1200" dirty="0" err="1" smtClean="0">
                <a:latin typeface="Arial" panose="020B0604020202020204" pitchFamily="34" charset="0"/>
                <a:cs typeface="Arial" panose="020B0604020202020204" pitchFamily="34" charset="0"/>
              </a:rPr>
              <a:t>Z.n</a:t>
            </a:r>
            <a:r>
              <a:rPr lang="de-DE" sz="1200" dirty="0" smtClean="0">
                <a:latin typeface="Arial" panose="020B0604020202020204" pitchFamily="34" charset="0"/>
                <a:cs typeface="Arial" panose="020B0604020202020204" pitchFamily="34" charset="0"/>
              </a:rPr>
              <a:t>. Infektion und nicht mehr ansteckend</a:t>
            </a:r>
          </a:p>
        </p:txBody>
      </p:sp>
      <p:cxnSp>
        <p:nvCxnSpPr>
          <p:cNvPr id="13" name="Gerade Verbindung mit Pfeil 12"/>
          <p:cNvCxnSpPr/>
          <p:nvPr/>
        </p:nvCxnSpPr>
        <p:spPr>
          <a:xfrm flipH="1">
            <a:off x="5219700" y="4876800"/>
            <a:ext cx="0" cy="33194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feld 14"/>
          <p:cNvSpPr txBox="1"/>
          <p:nvPr/>
        </p:nvSpPr>
        <p:spPr>
          <a:xfrm>
            <a:off x="58976" y="1370278"/>
            <a:ext cx="2529736" cy="2973122"/>
          </a:xfrm>
          <a:prstGeom prst="rect">
            <a:avLst/>
          </a:prstGeom>
          <a:solidFill>
            <a:schemeClr val="bg1">
              <a:lumMod val="95000"/>
            </a:schemeClr>
          </a:solidFill>
          <a:ln w="3175">
            <a:solidFill>
              <a:schemeClr val="tx1"/>
            </a:solidFill>
          </a:ln>
        </p:spPr>
        <p:txBody>
          <a:bodyPr wrap="square" rtlCol="0">
            <a:spAutoFit/>
          </a:bodyPr>
          <a:lstStyle/>
          <a:p>
            <a:pPr>
              <a:lnSpc>
                <a:spcPct val="120000"/>
              </a:lnSpc>
            </a:pPr>
            <a:r>
              <a:rPr lang="de-DE" sz="1200" b="1" dirty="0" smtClean="0">
                <a:latin typeface="Arial" panose="020B0604020202020204" pitchFamily="34" charset="0"/>
                <a:cs typeface="Arial" panose="020B0604020202020204" pitchFamily="34" charset="0"/>
              </a:rPr>
              <a:t>JE GERINGER DESTO BESSER:</a:t>
            </a:r>
          </a:p>
          <a:p>
            <a:pPr>
              <a:lnSpc>
                <a:spcPct val="120000"/>
              </a:lnSpc>
            </a:pPr>
            <a:r>
              <a:rPr lang="de-DE" sz="1200" b="1" dirty="0" smtClean="0">
                <a:latin typeface="Arial" panose="020B0604020202020204" pitchFamily="34" charset="0"/>
                <a:cs typeface="Arial" panose="020B0604020202020204" pitchFamily="34" charset="0"/>
              </a:rPr>
              <a:t>Risiko, dass jemand der „freigetestet“ wurde</a:t>
            </a:r>
            <a:r>
              <a:rPr lang="de-DE" sz="1200" b="1" dirty="0">
                <a:latin typeface="Arial" panose="020B0604020202020204" pitchFamily="34" charset="0"/>
                <a:cs typeface="Arial" panose="020B0604020202020204" pitchFamily="34" charset="0"/>
              </a:rPr>
              <a:t>,</a:t>
            </a:r>
            <a:r>
              <a:rPr lang="de-DE" sz="1200" b="1" dirty="0" smtClean="0">
                <a:latin typeface="Arial" panose="020B0604020202020204" pitchFamily="34" charset="0"/>
                <a:cs typeface="Arial" panose="020B0604020202020204" pitchFamily="34" charset="0"/>
              </a:rPr>
              <a:t> aber infiziert &amp; ansteckend ist</a:t>
            </a:r>
          </a:p>
          <a:p>
            <a:pPr marL="171450" indent="-171450">
              <a:lnSpc>
                <a:spcPct val="120000"/>
              </a:lnSpc>
              <a:buFont typeface="Arial" panose="020B0604020202020204" pitchFamily="34" charset="0"/>
              <a:buChar char="•"/>
            </a:pPr>
            <a:r>
              <a:rPr lang="de-DE" sz="1200" dirty="0" smtClean="0">
                <a:latin typeface="Arial" panose="020B0604020202020204" pitchFamily="34" charset="0"/>
                <a:cs typeface="Arial" panose="020B0604020202020204" pitchFamily="34" charset="0"/>
              </a:rPr>
              <a:t>↑ bei schlechter Testsensitivität</a:t>
            </a:r>
          </a:p>
          <a:p>
            <a:pPr marL="285750" indent="-285750">
              <a:lnSpc>
                <a:spcPct val="120000"/>
              </a:lnSpc>
              <a:buFont typeface="Arial" panose="020B0604020202020204" pitchFamily="34" charset="0"/>
              <a:buChar char="•"/>
            </a:pPr>
            <a:r>
              <a:rPr lang="de-DE" sz="1200" dirty="0">
                <a:latin typeface="Arial" panose="020B0604020202020204" pitchFamily="34" charset="0"/>
                <a:cs typeface="Arial" panose="020B0604020202020204" pitchFamily="34" charset="0"/>
              </a:rPr>
              <a:t>↑ </a:t>
            </a:r>
            <a:r>
              <a:rPr lang="de-DE" sz="1200" dirty="0" smtClean="0">
                <a:latin typeface="Arial" panose="020B0604020202020204" pitchFamily="34" charset="0"/>
                <a:cs typeface="Arial" panose="020B0604020202020204" pitchFamily="34" charset="0"/>
              </a:rPr>
              <a:t>bei schlechtem Testzeitpunkt (Tag der Infektion)</a:t>
            </a:r>
          </a:p>
          <a:p>
            <a:pPr marL="285750" indent="-285750">
              <a:lnSpc>
                <a:spcPct val="120000"/>
              </a:lnSpc>
              <a:buFont typeface="Arial" panose="020B0604020202020204" pitchFamily="34" charset="0"/>
              <a:buChar char="•"/>
            </a:pPr>
            <a:r>
              <a:rPr lang="de-DE" sz="1200" dirty="0" smtClean="0">
                <a:latin typeface="Arial" panose="020B0604020202020204" pitchFamily="34" charset="0"/>
                <a:cs typeface="Arial" panose="020B0604020202020204" pitchFamily="34" charset="0"/>
              </a:rPr>
              <a:t>↓ bei Abnahme der </a:t>
            </a:r>
            <a:r>
              <a:rPr lang="de-DE" sz="1200" dirty="0" err="1" smtClean="0">
                <a:latin typeface="Arial" panose="020B0604020202020204" pitchFamily="34" charset="0"/>
                <a:cs typeface="Arial" panose="020B0604020202020204" pitchFamily="34" charset="0"/>
              </a:rPr>
              <a:t>Infektiosität</a:t>
            </a:r>
            <a:r>
              <a:rPr lang="de-DE" sz="1200" dirty="0" smtClean="0">
                <a:latin typeface="Arial" panose="020B0604020202020204" pitchFamily="34" charset="0"/>
                <a:cs typeface="Arial" panose="020B0604020202020204" pitchFamily="34" charset="0"/>
              </a:rPr>
              <a:t> </a:t>
            </a:r>
          </a:p>
          <a:p>
            <a:pPr marL="285750" indent="-285750">
              <a:lnSpc>
                <a:spcPct val="120000"/>
              </a:lnSpc>
              <a:buFont typeface="Arial" panose="020B0604020202020204" pitchFamily="34" charset="0"/>
              <a:buChar char="•"/>
            </a:pPr>
            <a:r>
              <a:rPr lang="de-DE" sz="1200" dirty="0" smtClean="0">
                <a:latin typeface="Arial" panose="020B0604020202020204" pitchFamily="34" charset="0"/>
                <a:cs typeface="Arial" panose="020B0604020202020204" pitchFamily="34" charset="0"/>
              </a:rPr>
              <a:t>100% vor, bzw. unmittelbar nach Exposition. </a:t>
            </a:r>
          </a:p>
          <a:p>
            <a:pPr marL="285750" indent="-285750">
              <a:lnSpc>
                <a:spcPct val="120000"/>
              </a:lnSpc>
              <a:buFont typeface="Arial" panose="020B0604020202020204" pitchFamily="34" charset="0"/>
              <a:buChar char="•"/>
            </a:pPr>
            <a:r>
              <a:rPr lang="de-DE" sz="1200" dirty="0" smtClean="0">
                <a:latin typeface="Arial" panose="020B0604020202020204" pitchFamily="34" charset="0"/>
                <a:cs typeface="Arial" panose="020B0604020202020204" pitchFamily="34" charset="0"/>
              </a:rPr>
              <a:t>0% wenn jemand nicht mehr ansteckend ist</a:t>
            </a:r>
          </a:p>
        </p:txBody>
      </p:sp>
      <p:cxnSp>
        <p:nvCxnSpPr>
          <p:cNvPr id="16" name="Gerade Verbindung mit Pfeil 15"/>
          <p:cNvCxnSpPr/>
          <p:nvPr/>
        </p:nvCxnSpPr>
        <p:spPr>
          <a:xfrm rot="5400000" flipH="1">
            <a:off x="2832970" y="2650590"/>
            <a:ext cx="0" cy="33194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feld 16"/>
          <p:cNvSpPr txBox="1"/>
          <p:nvPr/>
        </p:nvSpPr>
        <p:spPr>
          <a:xfrm>
            <a:off x="3859060" y="381000"/>
            <a:ext cx="2770340" cy="535531"/>
          </a:xfrm>
          <a:prstGeom prst="rect">
            <a:avLst/>
          </a:prstGeom>
          <a:solidFill>
            <a:schemeClr val="bg1">
              <a:lumMod val="95000"/>
            </a:schemeClr>
          </a:solidFill>
          <a:ln w="3175">
            <a:solidFill>
              <a:schemeClr val="tx1"/>
            </a:solidFill>
          </a:ln>
        </p:spPr>
        <p:txBody>
          <a:bodyPr wrap="square" rtlCol="0">
            <a:spAutoFit/>
          </a:bodyPr>
          <a:lstStyle/>
          <a:p>
            <a:pPr>
              <a:lnSpc>
                <a:spcPct val="120000"/>
              </a:lnSpc>
            </a:pPr>
            <a:r>
              <a:rPr lang="de-DE" sz="1200" b="1" dirty="0" smtClean="0">
                <a:latin typeface="Arial" panose="020B0604020202020204" pitchFamily="34" charset="0"/>
                <a:cs typeface="Arial" panose="020B0604020202020204" pitchFamily="34" charset="0"/>
              </a:rPr>
              <a:t>Unterschiedliche Test- bzw. Quarantänestrategien</a:t>
            </a:r>
          </a:p>
        </p:txBody>
      </p:sp>
      <p:cxnSp>
        <p:nvCxnSpPr>
          <p:cNvPr id="19" name="Gerade Verbindung mit Pfeil 18"/>
          <p:cNvCxnSpPr/>
          <p:nvPr/>
        </p:nvCxnSpPr>
        <p:spPr>
          <a:xfrm flipV="1">
            <a:off x="4343400" y="933990"/>
            <a:ext cx="0" cy="42379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70665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0" y="0"/>
            <a:ext cx="9144000" cy="1143000"/>
          </a:xfrm>
        </p:spPr>
        <p:txBody>
          <a:bodyPr>
            <a:normAutofit/>
          </a:bodyPr>
          <a:lstStyle/>
          <a:p>
            <a:pPr algn="l"/>
            <a:r>
              <a:rPr lang="de-DE" sz="4000" u="sng" dirty="0" smtClean="0"/>
              <a:t>Anwendung 1</a:t>
            </a:r>
            <a:r>
              <a:rPr lang="de-DE" sz="4000" dirty="0" smtClean="0"/>
              <a:t>: Prävalenz = Ausgangsrisiko</a:t>
            </a:r>
            <a:endParaRPr lang="en-US" sz="40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00" t="19749" r="41277" b="44000"/>
          <a:stretch/>
        </p:blipFill>
        <p:spPr bwMode="auto">
          <a:xfrm>
            <a:off x="1" y="3002280"/>
            <a:ext cx="8991600" cy="3412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feld 8"/>
          <p:cNvSpPr txBox="1"/>
          <p:nvPr/>
        </p:nvSpPr>
        <p:spPr>
          <a:xfrm>
            <a:off x="4587241" y="1574004"/>
            <a:ext cx="4556760" cy="707886"/>
          </a:xfrm>
          <a:prstGeom prst="rect">
            <a:avLst/>
          </a:prstGeom>
          <a:solidFill>
            <a:schemeClr val="bg1"/>
          </a:solidFill>
          <a:ln>
            <a:noFill/>
          </a:ln>
        </p:spPr>
        <p:txBody>
          <a:bodyPr wrap="square" rtlCol="0">
            <a:spAutoFit/>
          </a:bodyPr>
          <a:lstStyle/>
          <a:p>
            <a:r>
              <a:rPr lang="de-DE" sz="2000" b="1" dirty="0" smtClean="0">
                <a:solidFill>
                  <a:srgbClr val="FF0000"/>
                </a:solidFill>
              </a:rPr>
              <a:t>Ausgangsrisiko = Prävalenz an infektiösen </a:t>
            </a:r>
          </a:p>
          <a:p>
            <a:r>
              <a:rPr lang="de-DE" sz="2000" b="1" dirty="0">
                <a:solidFill>
                  <a:srgbClr val="FF0000"/>
                </a:solidFill>
              </a:rPr>
              <a:t>	</a:t>
            </a:r>
            <a:r>
              <a:rPr lang="de-DE" sz="2000" b="1" dirty="0" smtClean="0">
                <a:solidFill>
                  <a:srgbClr val="FF0000"/>
                </a:solidFill>
              </a:rPr>
              <a:t>	Personen</a:t>
            </a:r>
            <a:endParaRPr lang="en-US" sz="2000" b="1" dirty="0">
              <a:solidFill>
                <a:srgbClr val="FF0000"/>
              </a:solidFill>
            </a:endParaRPr>
          </a:p>
        </p:txBody>
      </p:sp>
      <p:cxnSp>
        <p:nvCxnSpPr>
          <p:cNvPr id="11" name="Gerade Verbindung mit Pfeil 10"/>
          <p:cNvCxnSpPr/>
          <p:nvPr/>
        </p:nvCxnSpPr>
        <p:spPr>
          <a:xfrm flipH="1">
            <a:off x="4846547" y="2082968"/>
            <a:ext cx="800100" cy="1145977"/>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Rechteck 12"/>
          <p:cNvSpPr/>
          <p:nvPr/>
        </p:nvSpPr>
        <p:spPr>
          <a:xfrm>
            <a:off x="304800" y="5181600"/>
            <a:ext cx="8534400" cy="685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feld 13"/>
          <p:cNvSpPr txBox="1"/>
          <p:nvPr/>
        </p:nvSpPr>
        <p:spPr>
          <a:xfrm>
            <a:off x="3619821" y="5924490"/>
            <a:ext cx="2132956" cy="400110"/>
          </a:xfrm>
          <a:prstGeom prst="rect">
            <a:avLst/>
          </a:prstGeom>
          <a:solidFill>
            <a:schemeClr val="bg1"/>
          </a:solidFill>
        </p:spPr>
        <p:txBody>
          <a:bodyPr wrap="none" rtlCol="0">
            <a:spAutoFit/>
          </a:bodyPr>
          <a:lstStyle/>
          <a:p>
            <a:r>
              <a:rPr lang="de-DE" sz="2000" b="1" dirty="0" smtClean="0">
                <a:solidFill>
                  <a:srgbClr val="FF0000"/>
                </a:solidFill>
              </a:rPr>
              <a:t>Aufwandsschätzer</a:t>
            </a:r>
            <a:endParaRPr lang="en-US" sz="2000" b="1" dirty="0">
              <a:solidFill>
                <a:srgbClr val="FF0000"/>
              </a:solidFill>
            </a:endParaRPr>
          </a:p>
        </p:txBody>
      </p:sp>
      <p:sp>
        <p:nvSpPr>
          <p:cNvPr id="16" name="Textfeld 15"/>
          <p:cNvSpPr txBox="1"/>
          <p:nvPr/>
        </p:nvSpPr>
        <p:spPr>
          <a:xfrm>
            <a:off x="5646647" y="4554794"/>
            <a:ext cx="1917340" cy="307777"/>
          </a:xfrm>
          <a:prstGeom prst="rect">
            <a:avLst/>
          </a:prstGeom>
          <a:noFill/>
          <a:ln>
            <a:solidFill>
              <a:schemeClr val="tx1"/>
            </a:solidFill>
          </a:ln>
        </p:spPr>
        <p:txBody>
          <a:bodyPr wrap="square" rtlCol="0">
            <a:spAutoFit/>
          </a:bodyPr>
          <a:lstStyle/>
          <a:p>
            <a:r>
              <a:rPr lang="de-DE" sz="1400" i="1" dirty="0" smtClean="0">
                <a:latin typeface="Arial" panose="020B0604020202020204" pitchFamily="34" charset="0"/>
                <a:cs typeface="Arial" panose="020B0604020202020204" pitchFamily="34" charset="0"/>
              </a:rPr>
              <a:t>Strategieparameter</a:t>
            </a:r>
            <a:endParaRPr lang="de-DE" sz="1400" i="1" dirty="0">
              <a:latin typeface="Arial" panose="020B0604020202020204" pitchFamily="34" charset="0"/>
              <a:cs typeface="Arial" panose="020B0604020202020204" pitchFamily="34" charset="0"/>
            </a:endParaRPr>
          </a:p>
        </p:txBody>
      </p:sp>
      <p:cxnSp>
        <p:nvCxnSpPr>
          <p:cNvPr id="17" name="Gerade Verbindung mit Pfeil 16"/>
          <p:cNvCxnSpPr/>
          <p:nvPr/>
        </p:nvCxnSpPr>
        <p:spPr>
          <a:xfrm flipH="1">
            <a:off x="5277987" y="4707194"/>
            <a:ext cx="36865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feld 17"/>
          <p:cNvSpPr txBox="1"/>
          <p:nvPr/>
        </p:nvSpPr>
        <p:spPr>
          <a:xfrm>
            <a:off x="5981700" y="3352800"/>
            <a:ext cx="2552700" cy="461665"/>
          </a:xfrm>
          <a:prstGeom prst="rect">
            <a:avLst/>
          </a:prstGeom>
          <a:noFill/>
          <a:ln>
            <a:solidFill>
              <a:schemeClr val="tx1"/>
            </a:solidFill>
          </a:ln>
        </p:spPr>
        <p:txBody>
          <a:bodyPr wrap="square" rtlCol="0">
            <a:spAutoFit/>
          </a:bodyPr>
          <a:lstStyle/>
          <a:p>
            <a:r>
              <a:rPr lang="de-DE" sz="1200" i="1" dirty="0" smtClean="0">
                <a:latin typeface="Arial" panose="020B0604020202020204" pitchFamily="34" charset="0"/>
                <a:cs typeface="Arial" panose="020B0604020202020204" pitchFamily="34" charset="0"/>
              </a:rPr>
              <a:t>70% Sensitivität entsprechend Literaturangaben (s.u.)</a:t>
            </a:r>
            <a:endParaRPr lang="de-DE" sz="1200" i="1" dirty="0">
              <a:latin typeface="Arial" panose="020B0604020202020204" pitchFamily="34" charset="0"/>
              <a:cs typeface="Arial" panose="020B0604020202020204" pitchFamily="34" charset="0"/>
            </a:endParaRPr>
          </a:p>
        </p:txBody>
      </p:sp>
      <p:cxnSp>
        <p:nvCxnSpPr>
          <p:cNvPr id="19" name="Gerade Verbindung mit Pfeil 18"/>
          <p:cNvCxnSpPr/>
          <p:nvPr/>
        </p:nvCxnSpPr>
        <p:spPr>
          <a:xfrm flipH="1">
            <a:off x="5486400" y="3498653"/>
            <a:ext cx="476250"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726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0" y="0"/>
            <a:ext cx="9144000" cy="1143000"/>
          </a:xfrm>
        </p:spPr>
        <p:txBody>
          <a:bodyPr>
            <a:normAutofit/>
          </a:bodyPr>
          <a:lstStyle/>
          <a:p>
            <a:pPr algn="l"/>
            <a:r>
              <a:rPr lang="de-DE" sz="4000" u="sng" dirty="0" smtClean="0"/>
              <a:t>Anwendung 1</a:t>
            </a:r>
            <a:r>
              <a:rPr lang="de-DE" sz="4000" dirty="0" smtClean="0"/>
              <a:t>: Prävalenz = Ausgangsrisiko</a:t>
            </a:r>
            <a:endParaRPr lang="en-US" sz="40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1" t="25556" r="48249" b="6221"/>
          <a:stretch/>
        </p:blipFill>
        <p:spPr bwMode="auto">
          <a:xfrm>
            <a:off x="30480" y="1078474"/>
            <a:ext cx="6934200" cy="5691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Geschweifte Klammer rechts 1"/>
          <p:cNvSpPr/>
          <p:nvPr/>
        </p:nvSpPr>
        <p:spPr>
          <a:xfrm>
            <a:off x="6949440" y="1078474"/>
            <a:ext cx="579120" cy="5181600"/>
          </a:xfrm>
          <a:prstGeom prst="rightBrace">
            <a:avLst>
              <a:gd name="adj1" fmla="val 55701"/>
              <a:gd name="adj2" fmla="val 50000"/>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feld 2"/>
          <p:cNvSpPr txBox="1"/>
          <p:nvPr/>
        </p:nvSpPr>
        <p:spPr>
          <a:xfrm rot="5400000">
            <a:off x="6153970" y="3579168"/>
            <a:ext cx="3758593" cy="461665"/>
          </a:xfrm>
          <a:prstGeom prst="rect">
            <a:avLst/>
          </a:prstGeom>
          <a:noFill/>
        </p:spPr>
        <p:txBody>
          <a:bodyPr wrap="none" rtlCol="0">
            <a:spAutoFit/>
          </a:bodyPr>
          <a:lstStyle/>
          <a:p>
            <a:r>
              <a:rPr lang="de-DE" sz="2400" b="1" dirty="0" smtClean="0"/>
              <a:t>Verschiedene Teststrategien</a:t>
            </a:r>
            <a:endParaRPr lang="en-US" sz="2400" b="1" dirty="0"/>
          </a:p>
        </p:txBody>
      </p:sp>
    </p:spTree>
    <p:extLst>
      <p:ext uri="{BB962C8B-B14F-4D97-AF65-F5344CB8AC3E}">
        <p14:creationId xmlns:p14="http://schemas.microsoft.com/office/powerpoint/2010/main" val="3553047245"/>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2084</Words>
  <Application>Microsoft Office PowerPoint</Application>
  <PresentationFormat>Bildschirmpräsentation (4:3)</PresentationFormat>
  <Paragraphs>286</Paragraphs>
  <Slides>23</Slides>
  <Notes>9</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23</vt:i4>
      </vt:variant>
    </vt:vector>
  </HeadingPairs>
  <TitlesOfParts>
    <vt:vector size="25" baseType="lpstr">
      <vt:lpstr>Larissa</vt:lpstr>
      <vt:lpstr>Prism 8</vt:lpstr>
      <vt:lpstr>Interaktives Tool zur Evaluierung von Teststrategien</vt:lpstr>
      <vt:lpstr>Was kann das Tool?</vt:lpstr>
      <vt:lpstr>Wie machen wir das?</vt:lpstr>
      <vt:lpstr>Simulation/Illustration</vt:lpstr>
      <vt:lpstr>Nebenprodukt: Prävalenzschätzung (“Force of Infection“)</vt:lpstr>
      <vt:lpstr>Anwendungen</vt:lpstr>
      <vt:lpstr>PowerPoint-Präsentation</vt:lpstr>
      <vt:lpstr>Anwendung 1: Prävalenz = Ausgangsrisiko</vt:lpstr>
      <vt:lpstr>Anwendung 1: Prävalenz = Ausgangsrisiko</vt:lpstr>
      <vt:lpstr>PowerPoint-Präsentation</vt:lpstr>
      <vt:lpstr>Anwendungen</vt:lpstr>
      <vt:lpstr>PowerPoint-Präsentation</vt:lpstr>
      <vt:lpstr>PowerPoint-Präsentation</vt:lpstr>
      <vt:lpstr>PowerPoint-Präsentation</vt:lpstr>
      <vt:lpstr>PowerPoint-Präsentation</vt:lpstr>
      <vt:lpstr>PowerPoint-Präsentation</vt:lpstr>
      <vt:lpstr>Verfügbarkeit</vt:lpstr>
      <vt:lpstr>Zusätzliche Detail-Infos</vt:lpstr>
      <vt:lpstr>Zeitparameter des Infektionsverlaufs zur Eingabe in die Exceltabelle</vt:lpstr>
      <vt:lpstr>Details [optional]</vt:lpstr>
      <vt:lpstr>PowerPoint-Präsentation</vt:lpstr>
      <vt:lpstr>Unterschiedliche Strategien</vt:lpstr>
      <vt:lpstr>Restrisko versus false omission rate</vt:lpstr>
    </vt:vector>
  </TitlesOfParts>
  <Company>Robert Koch-Institut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Modellierung Kontagiosität</dc:title>
  <dc:creator>von Kleist, Max</dc:creator>
  <cp:lastModifiedBy>von Kleist, Max</cp:lastModifiedBy>
  <cp:revision>86</cp:revision>
  <dcterms:created xsi:type="dcterms:W3CDTF">2020-05-27T15:34:41Z</dcterms:created>
  <dcterms:modified xsi:type="dcterms:W3CDTF">2020-08-11T18:45:50Z</dcterms:modified>
</cp:coreProperties>
</file>