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273" r:id="rId4"/>
    <p:sldId id="257" r:id="rId5"/>
    <p:sldId id="258" r:id="rId6"/>
    <p:sldId id="259" r:id="rId7"/>
    <p:sldId id="260" r:id="rId8"/>
    <p:sldId id="271" r:id="rId9"/>
    <p:sldId id="269" r:id="rId10"/>
    <p:sldId id="262" r:id="rId11"/>
    <p:sldId id="263" r:id="rId12"/>
    <p:sldId id="270" r:id="rId13"/>
    <p:sldId id="272" r:id="rId14"/>
    <p:sldId id="267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660"/>
  </p:normalViewPr>
  <p:slideViewPr>
    <p:cSldViewPr>
      <p:cViewPr>
        <p:scale>
          <a:sx n="60" d="100"/>
          <a:sy n="60" d="100"/>
        </p:scale>
        <p:origin x="-1488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FA6C4-C8F0-48F8-AC3D-878E2ECB7B0C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8E630-44AD-4A1E-8322-C201B0F8C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5069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060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72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17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17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30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43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183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33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077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92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32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0D117-6914-4296-B9DE-5232698542AF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E42AF-724A-4744-8137-D9FE1B1DD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20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efragungen.rki.de/SE/1/Testlaborregistrieru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testzahlerfassung@rki.d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SARS-CoV-2 Testungen bei Reiserückkehrern in Deutschland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Stand: 13.08.2020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403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46" r="50316"/>
          <a:stretch/>
        </p:blipFill>
        <p:spPr bwMode="auto">
          <a:xfrm>
            <a:off x="705713" y="1342078"/>
            <a:ext cx="4370784" cy="5151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 smtClean="0"/>
              <a:t>Bayern </a:t>
            </a:r>
            <a:r>
              <a:rPr lang="de-DE" sz="2800" dirty="0" smtClean="0">
                <a:solidFill>
                  <a:srgbClr val="FF0000"/>
                </a:solidFill>
              </a:rPr>
              <a:t>(KW31-34, 2020: 0.5</a:t>
            </a:r>
            <a:r>
              <a:rPr lang="de-DE" sz="2800" dirty="0" smtClean="0">
                <a:solidFill>
                  <a:srgbClr val="FF0000"/>
                </a:solidFill>
              </a:rPr>
              <a:t>%-3.0% positiv)</a:t>
            </a:r>
            <a:r>
              <a:rPr lang="de-DE" sz="2800" dirty="0" smtClean="0"/>
              <a:t>:</a:t>
            </a:r>
            <a:endParaRPr lang="de-DE" dirty="0"/>
          </a:p>
        </p:txBody>
      </p:sp>
      <p:pic>
        <p:nvPicPr>
          <p:cNvPr id="4" name="Picture 1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70" t="6446" r="21421"/>
          <a:stretch/>
        </p:blipFill>
        <p:spPr bwMode="auto">
          <a:xfrm>
            <a:off x="5076056" y="1340768"/>
            <a:ext cx="660633" cy="5151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8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de-DE" sz="3600" dirty="0" smtClean="0"/>
              <a:t>Rheinland-Pfalz 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2800" dirty="0" smtClean="0">
                <a:solidFill>
                  <a:srgbClr val="FF0000"/>
                </a:solidFill>
              </a:rPr>
              <a:t>(aus Presseerklärung: 0.9</a:t>
            </a:r>
            <a:r>
              <a:rPr lang="de-DE" sz="2800" dirty="0" smtClean="0">
                <a:solidFill>
                  <a:srgbClr val="FF0000"/>
                </a:solidFill>
              </a:rPr>
              <a:t>% positiv)</a:t>
            </a:r>
            <a:r>
              <a:rPr lang="de-DE" sz="3600" dirty="0" smtClean="0"/>
              <a:t>: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An </a:t>
            </a:r>
            <a:r>
              <a:rPr lang="de-DE" dirty="0"/>
              <a:t>den Corona-Teststationen am </a:t>
            </a:r>
            <a:r>
              <a:rPr lang="de-DE" dirty="0">
                <a:solidFill>
                  <a:srgbClr val="FF0000"/>
                </a:solidFill>
              </a:rPr>
              <a:t>Flughafen Hahn </a:t>
            </a:r>
            <a:r>
              <a:rPr lang="de-DE" dirty="0"/>
              <a:t>sowie im </a:t>
            </a:r>
            <a:r>
              <a:rPr lang="de-DE" dirty="0">
                <a:solidFill>
                  <a:srgbClr val="FF0000"/>
                </a:solidFill>
              </a:rPr>
              <a:t>Grenzbereich zu Luxemburg, Frankreich und Belgien </a:t>
            </a:r>
            <a:r>
              <a:rPr lang="de-DE" dirty="0"/>
              <a:t>wurden seit Betriebsaufnahme am 6. bzw. 7. August 2020 </a:t>
            </a:r>
            <a:r>
              <a:rPr lang="de-DE" dirty="0">
                <a:solidFill>
                  <a:srgbClr val="FF0000"/>
                </a:solidFill>
              </a:rPr>
              <a:t>bis zum 12. August </a:t>
            </a:r>
            <a:r>
              <a:rPr lang="de-DE" dirty="0"/>
              <a:t>insgesamt 8.385 Tests durchgeführt. </a:t>
            </a:r>
            <a:endParaRPr lang="de-DE" dirty="0" smtClean="0"/>
          </a:p>
          <a:p>
            <a:endParaRPr lang="de-DE" dirty="0"/>
          </a:p>
          <a:p>
            <a:r>
              <a:rPr lang="de-DE" dirty="0"/>
              <a:t>Von diesen liegen bislang 5.278 Befunde vor. Darunter sind 47 </a:t>
            </a:r>
            <a:r>
              <a:rPr lang="de-DE" dirty="0" smtClean="0">
                <a:solidFill>
                  <a:srgbClr val="FF0000"/>
                </a:solidFill>
              </a:rPr>
              <a:t>(0.9%) positive </a:t>
            </a:r>
            <a:r>
              <a:rPr lang="de-DE" dirty="0">
                <a:solidFill>
                  <a:srgbClr val="FF0000"/>
                </a:solidFill>
              </a:rPr>
              <a:t>Befunde </a:t>
            </a:r>
            <a:r>
              <a:rPr lang="de-DE" dirty="0"/>
              <a:t>auf eine Erkrankung mit SARS-CoV-2. Bei 40 der positiv getesteten Personen handelt es sich um Einreisende aus vom Robert Koch-Institut ausgewiesenen Risikogebieten, 7 kamen aus Nicht-Risikogebieten. Die betroffenen Personen werden umgehend nach Vorliegen des positiven Laborbefundes durch die Gesundheitsämter informiert. </a:t>
            </a:r>
          </a:p>
        </p:txBody>
      </p:sp>
    </p:spTree>
    <p:extLst>
      <p:ext uri="{BB962C8B-B14F-4D97-AF65-F5344CB8AC3E}">
        <p14:creationId xmlns:p14="http://schemas.microsoft.com/office/powerpoint/2010/main" val="52358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Schwierigkeiten bei der Stratifizierung der Testergebnisse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rmAutofit/>
          </a:bodyPr>
          <a:lstStyle/>
          <a:p>
            <a:r>
              <a:rPr lang="de-DE" sz="2800" dirty="0" err="1" smtClean="0"/>
              <a:t>Bottleneck</a:t>
            </a:r>
            <a:r>
              <a:rPr lang="de-DE" sz="2800" dirty="0" smtClean="0"/>
              <a:t>: Anforderungsscheine  –Informationen, die hier nicht vermerkt sind, können retrospektiv nicht eingeholt werden.</a:t>
            </a:r>
          </a:p>
          <a:p>
            <a:endParaRPr lang="de-DE" sz="2800" dirty="0" smtClean="0"/>
          </a:p>
          <a:p>
            <a:r>
              <a:rPr lang="de-DE" sz="2800" dirty="0" smtClean="0"/>
              <a:t>Zusätzlich häufig auf Anforderungsschein nur händisch vermerkt, ob die Probe von Einreisenden stammt oder aus welchem Land –die müsste händisch übertragen werden. Bei tausenden Proben ist dies nicht realisierbar.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940248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Schwierigkeiten bei der Übermittlung der Testergebnisse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0480"/>
          </a:xfrm>
        </p:spPr>
        <p:txBody>
          <a:bodyPr>
            <a:normAutofit/>
          </a:bodyPr>
          <a:lstStyle/>
          <a:p>
            <a:r>
              <a:rPr lang="de-DE" sz="2800" dirty="0" smtClean="0"/>
              <a:t>Unprofessionelle Logistik: ein Kopieren der Anforderungsscheine macht die darauf enthaltenen QR-Codes unbrauchbar (dies geschieht leider immer wieder, siehe Bayern, Gütersloh,…)</a:t>
            </a:r>
          </a:p>
          <a:p>
            <a:endParaRPr lang="de-DE" sz="2800" dirty="0"/>
          </a:p>
          <a:p>
            <a:r>
              <a:rPr lang="de-DE" sz="2800" dirty="0" smtClean="0"/>
              <a:t>Häufig geschieht dies in gutem Willen durch schlecht geschulte Helfer</a:t>
            </a:r>
          </a:p>
          <a:p>
            <a:endParaRPr 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3791394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Ausblick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en-GB" sz="2400" dirty="0" err="1" smtClean="0"/>
              <a:t>Eine</a:t>
            </a:r>
            <a:r>
              <a:rPr lang="en-GB" sz="2400" dirty="0" smtClean="0"/>
              <a:t> </a:t>
            </a:r>
            <a:r>
              <a:rPr lang="en-GB" sz="2400" dirty="0" err="1" smtClean="0"/>
              <a:t>Vollerfassung</a:t>
            </a:r>
            <a:r>
              <a:rPr lang="en-GB" sz="2400" dirty="0" smtClean="0"/>
              <a:t> der </a:t>
            </a:r>
            <a:r>
              <a:rPr lang="en-GB" sz="2400" dirty="0" err="1" smtClean="0"/>
              <a:t>Reiserückkehrer</a:t>
            </a:r>
            <a:r>
              <a:rPr lang="en-GB" sz="2400" dirty="0" smtClean="0"/>
              <a:t> </a:t>
            </a:r>
            <a:r>
              <a:rPr lang="en-GB" sz="2400" dirty="0" err="1" smtClean="0"/>
              <a:t>wird</a:t>
            </a:r>
            <a:r>
              <a:rPr lang="en-GB" sz="2400" dirty="0" smtClean="0"/>
              <a:t> </a:t>
            </a:r>
            <a:r>
              <a:rPr lang="en-GB" sz="2400" dirty="0" err="1" smtClean="0"/>
              <a:t>nicht</a:t>
            </a:r>
            <a:r>
              <a:rPr lang="en-GB" sz="2400" dirty="0" smtClean="0"/>
              <a:t> </a:t>
            </a:r>
            <a:r>
              <a:rPr lang="en-GB" sz="2400" dirty="0" err="1" smtClean="0"/>
              <a:t>möglich</a:t>
            </a:r>
            <a:r>
              <a:rPr lang="en-GB" sz="2400" dirty="0" smtClean="0"/>
              <a:t> sein, </a:t>
            </a:r>
            <a:r>
              <a:rPr lang="en-GB" sz="2400" dirty="0" err="1" smtClean="0"/>
              <a:t>daher</a:t>
            </a:r>
            <a:r>
              <a:rPr lang="en-GB" sz="2400" dirty="0" smtClean="0"/>
              <a:t> </a:t>
            </a:r>
            <a:r>
              <a:rPr lang="en-GB" sz="2400" dirty="0" err="1" smtClean="0"/>
              <a:t>ist</a:t>
            </a:r>
            <a:r>
              <a:rPr lang="en-GB" sz="2400" dirty="0" smtClean="0"/>
              <a:t> </a:t>
            </a:r>
            <a:r>
              <a:rPr lang="en-GB" sz="2400" dirty="0" err="1" smtClean="0"/>
              <a:t>es</a:t>
            </a:r>
            <a:r>
              <a:rPr lang="en-GB" sz="2400" dirty="0" smtClean="0"/>
              <a:t> </a:t>
            </a:r>
            <a:r>
              <a:rPr lang="en-GB" sz="2400" dirty="0" err="1" smtClean="0"/>
              <a:t>sinnvoll</a:t>
            </a:r>
            <a:r>
              <a:rPr lang="en-GB" sz="2400" dirty="0" smtClean="0"/>
              <a:t>, </a:t>
            </a:r>
            <a:r>
              <a:rPr lang="en-GB" sz="2400" dirty="0" err="1" smtClean="0"/>
              <a:t>sich</a:t>
            </a:r>
            <a:r>
              <a:rPr lang="en-GB" sz="2400" dirty="0" smtClean="0"/>
              <a:t> </a:t>
            </a:r>
            <a:r>
              <a:rPr lang="en-GB" sz="2400" dirty="0" err="1" smtClean="0"/>
              <a:t>bei</a:t>
            </a:r>
            <a:r>
              <a:rPr lang="en-GB" sz="2400" dirty="0" smtClean="0"/>
              <a:t> der </a:t>
            </a:r>
            <a:r>
              <a:rPr lang="en-GB" sz="2400" dirty="0" err="1" smtClean="0"/>
              <a:t>Kommunikation</a:t>
            </a:r>
            <a:r>
              <a:rPr lang="en-GB" sz="2400" dirty="0" smtClean="0"/>
              <a:t> auf die </a:t>
            </a:r>
            <a:r>
              <a:rPr lang="en-GB" sz="2400" dirty="0" err="1" smtClean="0"/>
              <a:t>Positivenquoten</a:t>
            </a:r>
            <a:r>
              <a:rPr lang="en-GB" sz="2400" dirty="0" smtClean="0"/>
              <a:t> </a:t>
            </a:r>
            <a:r>
              <a:rPr lang="en-GB" sz="2400" dirty="0" err="1" smtClean="0"/>
              <a:t>zu</a:t>
            </a:r>
            <a:r>
              <a:rPr lang="en-GB" sz="2400" dirty="0" smtClean="0"/>
              <a:t> </a:t>
            </a:r>
            <a:r>
              <a:rPr lang="en-GB" sz="2400" dirty="0" err="1" smtClean="0"/>
              <a:t>konzentrieren</a:t>
            </a:r>
            <a:r>
              <a:rPr lang="en-GB" sz="2400" dirty="0" smtClean="0"/>
              <a:t>.</a:t>
            </a:r>
          </a:p>
          <a:p>
            <a:endParaRPr lang="en-GB" sz="2400" dirty="0" smtClean="0"/>
          </a:p>
          <a:p>
            <a:r>
              <a:rPr lang="en-GB" sz="2400" dirty="0" smtClean="0"/>
              <a:t>Die </a:t>
            </a:r>
            <a:r>
              <a:rPr lang="en-GB" sz="2400" dirty="0" err="1" smtClean="0"/>
              <a:t>Positivenquote</a:t>
            </a:r>
            <a:r>
              <a:rPr lang="en-GB" sz="2400" dirty="0" smtClean="0"/>
              <a:t> der </a:t>
            </a:r>
            <a:r>
              <a:rPr lang="en-GB" sz="2400" dirty="0" err="1" smtClean="0"/>
              <a:t>erfassten</a:t>
            </a:r>
            <a:r>
              <a:rPr lang="en-GB" sz="2400" dirty="0" smtClean="0"/>
              <a:t> </a:t>
            </a:r>
            <a:r>
              <a:rPr lang="en-GB" sz="2400" u="sng" dirty="0" err="1" smtClean="0"/>
              <a:t>gesamten</a:t>
            </a:r>
            <a:r>
              <a:rPr lang="en-GB" sz="2400" dirty="0" smtClean="0"/>
              <a:t> </a:t>
            </a:r>
            <a:r>
              <a:rPr lang="en-GB" sz="2400" dirty="0" err="1" smtClean="0"/>
              <a:t>Testungen</a:t>
            </a:r>
            <a:r>
              <a:rPr lang="en-GB" sz="2400" dirty="0" smtClean="0"/>
              <a:t> in </a:t>
            </a:r>
            <a:r>
              <a:rPr lang="en-GB" sz="2400" dirty="0"/>
              <a:t>D</a:t>
            </a:r>
            <a:r>
              <a:rPr lang="en-GB" sz="2400" dirty="0" smtClean="0"/>
              <a:t>eutschland lag in KW32 </a:t>
            </a:r>
            <a:r>
              <a:rPr lang="en-GB" sz="2400" dirty="0" err="1" smtClean="0"/>
              <a:t>bei</a:t>
            </a:r>
            <a:r>
              <a:rPr lang="en-GB" sz="2400" dirty="0" smtClean="0"/>
              <a:t> ca. 1.0% (</a:t>
            </a:r>
            <a:r>
              <a:rPr lang="en-GB" sz="2400" dirty="0" err="1" smtClean="0"/>
              <a:t>siehe</a:t>
            </a:r>
            <a:r>
              <a:rPr lang="en-GB" sz="2400" dirty="0" smtClean="0"/>
              <a:t> </a:t>
            </a:r>
            <a:r>
              <a:rPr lang="en-GB" sz="2400" dirty="0" err="1" smtClean="0"/>
              <a:t>Lagebericht</a:t>
            </a:r>
            <a:r>
              <a:rPr lang="en-GB" sz="2400" dirty="0" smtClean="0"/>
              <a:t>)</a:t>
            </a:r>
          </a:p>
          <a:p>
            <a:endParaRPr lang="en-GB" sz="2400" dirty="0" smtClean="0"/>
          </a:p>
          <a:p>
            <a:r>
              <a:rPr lang="en-GB" sz="2400" dirty="0" err="1" smtClean="0"/>
              <a:t>Kein</a:t>
            </a:r>
            <a:r>
              <a:rPr lang="en-GB" sz="2400" dirty="0" smtClean="0"/>
              <a:t> </a:t>
            </a:r>
            <a:r>
              <a:rPr lang="en-GB" sz="2400" dirty="0" err="1" smtClean="0"/>
              <a:t>Vergleich</a:t>
            </a:r>
            <a:r>
              <a:rPr lang="en-GB" sz="2400" dirty="0" smtClean="0"/>
              <a:t> der </a:t>
            </a:r>
            <a:r>
              <a:rPr lang="en-GB" sz="2400" dirty="0" err="1" smtClean="0"/>
              <a:t>Reiserückkehrer</a:t>
            </a:r>
            <a:r>
              <a:rPr lang="en-GB" sz="2400" dirty="0" smtClean="0"/>
              <a:t> </a:t>
            </a:r>
            <a:r>
              <a:rPr lang="en-GB" sz="2400" dirty="0" err="1" smtClean="0"/>
              <a:t>mit</a:t>
            </a:r>
            <a:r>
              <a:rPr lang="en-GB" sz="2400" dirty="0" smtClean="0"/>
              <a:t> </a:t>
            </a:r>
            <a:r>
              <a:rPr lang="en-GB" sz="2400" dirty="0" err="1" smtClean="0"/>
              <a:t>restlicher</a:t>
            </a:r>
            <a:r>
              <a:rPr lang="en-GB" sz="2400" dirty="0" smtClean="0"/>
              <a:t> </a:t>
            </a:r>
            <a:r>
              <a:rPr lang="en-GB" sz="2400" dirty="0" err="1" smtClean="0"/>
              <a:t>Gesamtbevölkerung</a:t>
            </a:r>
            <a:r>
              <a:rPr lang="en-GB" sz="2400" dirty="0" smtClean="0"/>
              <a:t> </a:t>
            </a:r>
            <a:r>
              <a:rPr lang="en-GB" sz="2400" dirty="0" err="1" smtClean="0"/>
              <a:t>möglich</a:t>
            </a:r>
            <a:r>
              <a:rPr lang="en-GB" sz="2400" dirty="0" smtClean="0"/>
              <a:t>, da in der </a:t>
            </a:r>
            <a:r>
              <a:rPr lang="en-GB" sz="2400" dirty="0" err="1" smtClean="0"/>
              <a:t>Testzahlerfassung</a:t>
            </a:r>
            <a:r>
              <a:rPr lang="en-GB" sz="2400" dirty="0" smtClean="0"/>
              <a:t> </a:t>
            </a:r>
            <a:r>
              <a:rPr lang="en-GB" sz="2400" dirty="0" err="1" smtClean="0"/>
              <a:t>aktuell</a:t>
            </a:r>
            <a:r>
              <a:rPr lang="en-GB" sz="2400" dirty="0" smtClean="0"/>
              <a:t> </a:t>
            </a:r>
            <a:r>
              <a:rPr lang="en-GB" sz="2400" dirty="0" err="1" smtClean="0"/>
              <a:t>nicht</a:t>
            </a:r>
            <a:r>
              <a:rPr lang="en-GB" sz="2400" dirty="0" smtClean="0"/>
              <a:t> </a:t>
            </a:r>
            <a:r>
              <a:rPr lang="en-GB" sz="2400" dirty="0" err="1" smtClean="0"/>
              <a:t>zu</a:t>
            </a:r>
            <a:r>
              <a:rPr lang="en-GB" sz="2400" dirty="0" smtClean="0"/>
              <a:t> 100% </a:t>
            </a:r>
            <a:r>
              <a:rPr lang="en-GB" sz="2400" dirty="0" err="1" smtClean="0"/>
              <a:t>differenziert</a:t>
            </a:r>
            <a:r>
              <a:rPr lang="en-GB" sz="2400" dirty="0" smtClean="0"/>
              <a:t> </a:t>
            </a:r>
            <a:r>
              <a:rPr lang="en-GB" sz="2400" dirty="0" err="1" smtClean="0"/>
              <a:t>werden</a:t>
            </a:r>
            <a:r>
              <a:rPr lang="en-GB" sz="2400" dirty="0" smtClean="0"/>
              <a:t> </a:t>
            </a:r>
            <a:r>
              <a:rPr lang="en-GB" sz="2400" dirty="0" err="1" smtClean="0"/>
              <a:t>kann</a:t>
            </a:r>
            <a:r>
              <a:rPr lang="en-GB" sz="2400" dirty="0" smtClean="0"/>
              <a:t> (und dies </a:t>
            </a:r>
            <a:r>
              <a:rPr lang="en-GB" sz="2400" dirty="0" err="1" smtClean="0"/>
              <a:t>vermutlich</a:t>
            </a:r>
            <a:r>
              <a:rPr lang="en-GB" sz="2400" dirty="0" smtClean="0"/>
              <a:t> </a:t>
            </a:r>
            <a:r>
              <a:rPr lang="en-GB" sz="2400" dirty="0" err="1" smtClean="0"/>
              <a:t>auch</a:t>
            </a:r>
            <a:r>
              <a:rPr lang="en-GB" sz="2400" dirty="0" smtClean="0"/>
              <a:t> </a:t>
            </a:r>
            <a:r>
              <a:rPr lang="en-GB" sz="2400" dirty="0" err="1" smtClean="0"/>
              <a:t>zukünftig</a:t>
            </a:r>
            <a:r>
              <a:rPr lang="en-GB" sz="2400" dirty="0" smtClean="0"/>
              <a:t> </a:t>
            </a:r>
            <a:r>
              <a:rPr lang="en-GB" sz="2400" dirty="0" err="1" smtClean="0"/>
              <a:t>nicht</a:t>
            </a:r>
            <a:r>
              <a:rPr lang="en-GB" sz="2400" dirty="0" smtClean="0"/>
              <a:t> </a:t>
            </a:r>
            <a:r>
              <a:rPr lang="en-GB" sz="2400" dirty="0" err="1" smtClean="0"/>
              <a:t>sicher</a:t>
            </a:r>
            <a:r>
              <a:rPr lang="en-GB" sz="2400" dirty="0" smtClean="0"/>
              <a:t> </a:t>
            </a:r>
            <a:r>
              <a:rPr lang="en-GB" sz="2400" dirty="0" err="1" smtClean="0"/>
              <a:t>geschehen</a:t>
            </a:r>
            <a:r>
              <a:rPr lang="en-GB" sz="2400" dirty="0" smtClean="0"/>
              <a:t> </a:t>
            </a:r>
            <a:r>
              <a:rPr lang="en-GB" sz="2400" dirty="0" err="1" smtClean="0"/>
              <a:t>kann</a:t>
            </a:r>
            <a:r>
              <a:rPr lang="en-GB" sz="2400" dirty="0" smtClean="0"/>
              <a:t>).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8863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Sachstand </a:t>
            </a:r>
            <a:r>
              <a:rPr lang="de-DE" dirty="0" smtClean="0"/>
              <a:t>14.08.2020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r>
              <a:rPr lang="de-DE" sz="2800" dirty="0" smtClean="0"/>
              <a:t>Tlw. schwer herauszufinden, welche Testzentren wo existieren </a:t>
            </a:r>
            <a:r>
              <a:rPr lang="de-DE" sz="2800" dirty="0" smtClean="0"/>
              <a:t>bzw. </a:t>
            </a:r>
            <a:r>
              <a:rPr lang="de-DE" sz="2800" dirty="0" smtClean="0"/>
              <a:t>welche Labore angebunden sind </a:t>
            </a:r>
            <a:endParaRPr lang="de-DE" sz="2800" dirty="0" smtClean="0"/>
          </a:p>
          <a:p>
            <a:endParaRPr lang="de-DE" sz="2800" dirty="0" smtClean="0"/>
          </a:p>
          <a:p>
            <a:r>
              <a:rPr lang="de-DE" sz="2800" dirty="0" smtClean="0"/>
              <a:t>Anfrage nach Information wurde über EpiLag geteilt (1 RM) und über IGV (3RM von 5). Registrierungslink für RKI-Testzahlabfrage wurde weitergegeben: </a:t>
            </a:r>
            <a:r>
              <a:rPr lang="de-DE" sz="2800" u="sng" dirty="0" smtClean="0">
                <a:hlinkClick r:id="rId2"/>
              </a:rPr>
              <a:t>https</a:t>
            </a:r>
            <a:r>
              <a:rPr lang="de-DE" sz="2800" u="sng" dirty="0">
                <a:hlinkClick r:id="rId2"/>
              </a:rPr>
              <a:t>://</a:t>
            </a:r>
            <a:r>
              <a:rPr lang="de-DE" sz="2800" u="sng" dirty="0" smtClean="0">
                <a:hlinkClick r:id="rId2"/>
              </a:rPr>
              <a:t>befragungen.rki.de/SE/1/Testlaborregistrierung</a:t>
            </a:r>
            <a:endParaRPr lang="de-DE" sz="2800" u="sng" dirty="0" smtClean="0"/>
          </a:p>
          <a:p>
            <a:endParaRPr lang="de-DE" sz="2800" dirty="0"/>
          </a:p>
          <a:p>
            <a:r>
              <a:rPr lang="de-DE" sz="2800" dirty="0" smtClean="0"/>
              <a:t>Ebenso über AG </a:t>
            </a:r>
            <a:r>
              <a:rPr lang="de-DE" sz="2800" dirty="0"/>
              <a:t>T</a:t>
            </a:r>
            <a:r>
              <a:rPr lang="de-DE" sz="2800" dirty="0" smtClean="0"/>
              <a:t>eststrategie ans </a:t>
            </a:r>
            <a:r>
              <a:rPr lang="de-DE" sz="2800" dirty="0" smtClean="0"/>
              <a:t>BMG</a:t>
            </a:r>
          </a:p>
          <a:p>
            <a:endParaRPr lang="de-DE" sz="2800" dirty="0" smtClean="0"/>
          </a:p>
          <a:p>
            <a:endParaRPr 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74922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Sachstand </a:t>
            </a:r>
            <a:r>
              <a:rPr lang="de-DE" dirty="0" smtClean="0"/>
              <a:t>14.08.2020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>
            <a:normAutofit lnSpcReduction="10000"/>
          </a:bodyPr>
          <a:lstStyle/>
          <a:p>
            <a:r>
              <a:rPr lang="de-DE" sz="2400" dirty="0" smtClean="0"/>
              <a:t>Explizite Frage nach Testungen von Reiserückkehrern wurde in Testlaborabfrage implementiert (ab Montag) –fraglich, ob Labore diese von anderen Einsendern unterscheiden können (</a:t>
            </a:r>
            <a:r>
              <a:rPr lang="de-DE" sz="2400" dirty="0" err="1" smtClean="0">
                <a:solidFill>
                  <a:srgbClr val="FF0000"/>
                </a:solidFill>
              </a:rPr>
              <a:t>Bottleneck</a:t>
            </a:r>
            <a:r>
              <a:rPr lang="de-DE" sz="2400" dirty="0" smtClean="0">
                <a:solidFill>
                  <a:srgbClr val="FF0000"/>
                </a:solidFill>
              </a:rPr>
              <a:t>: Anforderungsschein</a:t>
            </a:r>
            <a:r>
              <a:rPr lang="de-DE" sz="2400" dirty="0" smtClean="0"/>
              <a:t>), bzw. ob die Möglichkeit besteht, diese getrennt von den anderen Proben zu zählen</a:t>
            </a:r>
          </a:p>
          <a:p>
            <a:endParaRPr lang="de-DE" sz="2400" dirty="0" smtClean="0"/>
          </a:p>
          <a:p>
            <a:r>
              <a:rPr lang="de-DE" sz="2400" dirty="0" smtClean="0"/>
              <a:t>Bisher </a:t>
            </a:r>
            <a:r>
              <a:rPr lang="de-DE" sz="2400" dirty="0" smtClean="0"/>
              <a:t>9 </a:t>
            </a:r>
            <a:r>
              <a:rPr lang="de-DE" sz="2400" dirty="0"/>
              <a:t>N</a:t>
            </a:r>
            <a:r>
              <a:rPr lang="de-DE" sz="2400" dirty="0" smtClean="0"/>
              <a:t>euregistrierungen von </a:t>
            </a:r>
            <a:r>
              <a:rPr lang="de-DE" sz="2400" dirty="0" smtClean="0"/>
              <a:t>Laboren</a:t>
            </a:r>
          </a:p>
          <a:p>
            <a:endParaRPr lang="de-DE" sz="2000" dirty="0" smtClean="0"/>
          </a:p>
          <a:p>
            <a:r>
              <a:rPr lang="de-DE" sz="2400" dirty="0" smtClean="0"/>
              <a:t>Zusätzlich senden einige wenige Labore </a:t>
            </a:r>
            <a:r>
              <a:rPr lang="de-DE" sz="2400" dirty="0" err="1" smtClean="0"/>
              <a:t>z.zt.</a:t>
            </a:r>
            <a:r>
              <a:rPr lang="de-DE" sz="2400" dirty="0" smtClean="0"/>
              <a:t> Daten </a:t>
            </a:r>
            <a:r>
              <a:rPr lang="de-DE" sz="2400" dirty="0" smtClean="0"/>
              <a:t>aus </a:t>
            </a:r>
            <a:r>
              <a:rPr lang="de-DE" sz="2400" dirty="0" smtClean="0"/>
              <a:t>Testzentren an das Funktionspostfach: </a:t>
            </a:r>
            <a:r>
              <a:rPr lang="de-DE" sz="2400" dirty="0" smtClean="0">
                <a:hlinkClick r:id="rId2"/>
              </a:rPr>
              <a:t>testzahlerfassung@rki.de</a:t>
            </a:r>
            <a:endParaRPr lang="de-DE" sz="2400" dirty="0" smtClean="0"/>
          </a:p>
          <a:p>
            <a:endParaRPr lang="de-DE" sz="2400" dirty="0"/>
          </a:p>
          <a:p>
            <a:r>
              <a:rPr lang="de-DE" sz="2400" b="1" dirty="0" smtClean="0"/>
              <a:t>Wichtig: Vertraulichkeit der Labore bewahren! Nur aggregierte Zahlen nach außen geben!</a:t>
            </a:r>
            <a:endParaRPr lang="de-DE" sz="2400" b="1" dirty="0" smtClean="0"/>
          </a:p>
          <a:p>
            <a:endParaRPr lang="de-DE" sz="2400" dirty="0"/>
          </a:p>
          <a:p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382426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Testzentren für Einreisende in Deutschland -Flughäfen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834503"/>
              </p:ext>
            </p:extLst>
          </p:nvPr>
        </p:nvGraphicFramePr>
        <p:xfrm>
          <a:off x="1475656" y="1700808"/>
          <a:ext cx="6192688" cy="4525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9800"/>
                <a:gridCol w="2338869"/>
                <a:gridCol w="1794019"/>
              </a:tblGrid>
              <a:tr h="40052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 dirty="0">
                          <a:effectLst/>
                        </a:rPr>
                        <a:t>Bayern</a:t>
                      </a:r>
                      <a:endParaRPr lang="de-DE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München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6919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Hamburg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Hamburg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897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Hessen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Frankfurt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320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Berlin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Berlin Tegel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320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Berlin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Berlin-Brandenburg Schönefeld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320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Nordrhein-Westfalen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Düsseldorf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021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Nordrhein-Westfalen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Dortmund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021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Nordrhein-Westfalen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Köln/Bonn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021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Nordrhein-Westfalen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Münster/Osnabrück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021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Baden-Württemberg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Stuttgart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021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Baden-Württemberg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Friedrichshafen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021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 dirty="0">
                          <a:effectLst/>
                        </a:rPr>
                        <a:t>Baden-Württemberg</a:t>
                      </a:r>
                      <a:endParaRPr lang="de-DE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Ulm Allgäu Airport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021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Sachsen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Dresden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5748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Sachsen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Leipzig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021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Bayern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Nürnberg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021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Bayern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Memmingen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5475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Niedersachsen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Hannover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021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Rheinland-Pfalz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Hahn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443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Bremen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Bremen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443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Saarland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Saarbrücken/Messegelände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Flughafen 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443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Thüringen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>
                          <a:effectLst/>
                        </a:rPr>
                        <a:t>Erfurt-Weimar</a:t>
                      </a:r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700" u="none" strike="noStrike" dirty="0">
                          <a:effectLst/>
                        </a:rPr>
                        <a:t>Flughafen </a:t>
                      </a:r>
                      <a:endParaRPr lang="de-DE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89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045194"/>
              </p:ext>
            </p:extLst>
          </p:nvPr>
        </p:nvGraphicFramePr>
        <p:xfrm>
          <a:off x="827584" y="2204864"/>
          <a:ext cx="7200800" cy="3457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5116"/>
                <a:gridCol w="2719616"/>
                <a:gridCol w="2086068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Baden-Württemberg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Brachfeld Ost (A5)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Baden-Württemberg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Neuenburg Ost A4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Baden-Württemberg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Räthisgraben (A81)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Baden-Württemberg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St. Jakob (A7)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Baden-Württemberg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Kemmental (A8)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Bayern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Hochfelln-Nord (A8)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Bayern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Heuberg (A93)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79057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Bayern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Donautal-Ost (A3)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Rheinland-Pfalz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Bitburg (A60)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Rheinland-Pfalz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Landau (A65)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Rheinland-Pfalz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Trierweiler (A64)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Rheinland-Pfalz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Markusplatz (A64)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Autobahn (P)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Schleswig-Holstein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Ellund-West (A7)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Autobahn (P)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Testzentren für Einreisende in Deutschland –Autobahnraststätten</a:t>
            </a:r>
          </a:p>
          <a:p>
            <a:r>
              <a:rPr lang="de-DE" sz="2100" dirty="0" smtClean="0"/>
              <a:t>(Internetrecherche)</a:t>
            </a:r>
            <a:endParaRPr lang="de-DE" sz="2100" dirty="0"/>
          </a:p>
        </p:txBody>
      </p:sp>
    </p:spTree>
    <p:extLst>
      <p:ext uri="{BB962C8B-B14F-4D97-AF65-F5344CB8AC3E}">
        <p14:creationId xmlns:p14="http://schemas.microsoft.com/office/powerpoint/2010/main" val="321243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521177"/>
              </p:ext>
            </p:extLst>
          </p:nvPr>
        </p:nvGraphicFramePr>
        <p:xfrm>
          <a:off x="1475656" y="1844824"/>
          <a:ext cx="5832647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0043"/>
                <a:gridCol w="2202889"/>
                <a:gridCol w="1689715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Baden-Württemberg</a:t>
                      </a:r>
                      <a:endParaRPr lang="de-DE" sz="11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Karlsruhe</a:t>
                      </a:r>
                      <a:endParaRPr lang="de-DE" sz="11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Bahnhof</a:t>
                      </a:r>
                      <a:endParaRPr lang="de-DE" sz="11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Baden-Württemberg</a:t>
                      </a:r>
                      <a:endParaRPr lang="de-DE" sz="11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Stuttgart</a:t>
                      </a:r>
                      <a:endParaRPr lang="de-DE" sz="11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Bahnhof</a:t>
                      </a:r>
                      <a:endParaRPr lang="de-DE" sz="11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Baden-Württemberg</a:t>
                      </a:r>
                      <a:endParaRPr lang="de-DE" sz="11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Freiburg</a:t>
                      </a:r>
                      <a:endParaRPr lang="de-DE" sz="11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Bahnhof</a:t>
                      </a:r>
                      <a:endParaRPr lang="de-DE" sz="1100" b="0" i="0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Bayern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Nürnberg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Bahnhof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493527"/>
              </p:ext>
            </p:extLst>
          </p:nvPr>
        </p:nvGraphicFramePr>
        <p:xfrm>
          <a:off x="1475656" y="3286125"/>
          <a:ext cx="5832648" cy="285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0044"/>
                <a:gridCol w="2202889"/>
                <a:gridCol w="1689715"/>
              </a:tblGrid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Schleswig-Holstein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ZOB Neumünster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Busbahnhof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09536"/>
              </p:ext>
            </p:extLst>
          </p:nvPr>
        </p:nvGraphicFramePr>
        <p:xfrm>
          <a:off x="1547664" y="4077072"/>
          <a:ext cx="5760640" cy="638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6093"/>
                <a:gridCol w="2175693"/>
                <a:gridCol w="1668854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Schleswig-Holstein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Kiel Am Schwedenkai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Fähre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Schleswig-Holstein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Lübeck-Travemünde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Fähre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Schleswig-Holstein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Puttgarden Fähre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Fähre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Testzentren für Einreisende in Deutschland –(Bus)-Bahnhöfe, Häfen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102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916519"/>
              </p:ext>
            </p:extLst>
          </p:nvPr>
        </p:nvGraphicFramePr>
        <p:xfrm>
          <a:off x="467544" y="2119313"/>
          <a:ext cx="8208912" cy="2619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0433"/>
                <a:gridCol w="3100362"/>
                <a:gridCol w="2378117"/>
              </a:tblGrid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Niedersachsen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Hannover Empelde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Testzentrum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Niedersachsen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Hildesheim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Testzentrum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Niedersachsen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Göttingen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Testzentrum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Niedersachsen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Braunschweig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Testzentrum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Niedersachsen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Rosche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Testzentrum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Niedersachsen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Nienburg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Testzentrum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Niedersachsen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Osnabrück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Testzentrum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Niedersachsen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Oldenburg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Testzentrum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Niedersachsen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Georgsheil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Testzentrum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Niedersachsen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Wilhelmshaven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Testzentrum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Niedersachsen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Zeven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Testzentrum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Testzentren für Einreisende in Deutschland –Testzentren in </a:t>
            </a:r>
            <a:r>
              <a:rPr lang="de-DE" dirty="0"/>
              <a:t>N</a:t>
            </a:r>
            <a:r>
              <a:rPr lang="de-DE" dirty="0" smtClean="0"/>
              <a:t>iedersachsen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467545" y="5373216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Hinzu</a:t>
            </a:r>
            <a:r>
              <a:rPr lang="en-GB" dirty="0" smtClean="0"/>
              <a:t> </a:t>
            </a:r>
            <a:r>
              <a:rPr lang="en-GB" dirty="0" err="1" smtClean="0"/>
              <a:t>kommen</a:t>
            </a:r>
            <a:r>
              <a:rPr lang="en-GB" dirty="0" smtClean="0"/>
              <a:t> die </a:t>
            </a:r>
            <a:r>
              <a:rPr lang="en-GB" dirty="0" err="1" smtClean="0"/>
              <a:t>Arztpraxen</a:t>
            </a:r>
            <a:r>
              <a:rPr lang="en-GB" dirty="0" smtClean="0"/>
              <a:t>, die </a:t>
            </a:r>
            <a:r>
              <a:rPr lang="en-GB" dirty="0" err="1" smtClean="0"/>
              <a:t>Reiserückkehrer</a:t>
            </a:r>
            <a:r>
              <a:rPr lang="en-GB" dirty="0" smtClean="0"/>
              <a:t> </a:t>
            </a:r>
            <a:r>
              <a:rPr lang="en-GB" dirty="0" err="1" smtClean="0"/>
              <a:t>testen</a:t>
            </a:r>
            <a:r>
              <a:rPr lang="en-GB" dirty="0" smtClean="0"/>
              <a:t> (z. B. KV Berlin-</a:t>
            </a:r>
            <a:r>
              <a:rPr lang="en-GB" dirty="0" err="1" smtClean="0"/>
              <a:t>Liste</a:t>
            </a:r>
            <a:r>
              <a:rPr lang="en-GB" dirty="0" smtClean="0"/>
              <a:t>: ca. 240 </a:t>
            </a:r>
            <a:r>
              <a:rPr lang="en-GB" dirty="0" err="1" smtClean="0"/>
              <a:t>Praxen</a:t>
            </a:r>
            <a:r>
              <a:rPr lang="en-GB" dirty="0" smtClean="0"/>
              <a:t>, die </a:t>
            </a:r>
            <a:r>
              <a:rPr lang="en-GB" dirty="0" err="1" smtClean="0"/>
              <a:t>symptomfreie</a:t>
            </a:r>
            <a:r>
              <a:rPr lang="en-GB" dirty="0" smtClean="0"/>
              <a:t> </a:t>
            </a:r>
            <a:r>
              <a:rPr lang="en-GB" dirty="0" err="1" smtClean="0"/>
              <a:t>Reiserückkehrer</a:t>
            </a:r>
            <a:r>
              <a:rPr lang="en-GB" dirty="0" smtClean="0"/>
              <a:t> </a:t>
            </a:r>
            <a:r>
              <a:rPr lang="en-GB" dirty="0" err="1" smtClean="0"/>
              <a:t>aus</a:t>
            </a:r>
            <a:r>
              <a:rPr lang="en-GB" dirty="0" smtClean="0"/>
              <a:t> </a:t>
            </a:r>
            <a:r>
              <a:rPr lang="en-GB" dirty="0" err="1" smtClean="0"/>
              <a:t>Risikogebieten</a:t>
            </a:r>
            <a:r>
              <a:rPr lang="en-GB" dirty="0" smtClean="0"/>
              <a:t> </a:t>
            </a:r>
            <a:r>
              <a:rPr lang="en-GB" dirty="0" err="1" smtClean="0"/>
              <a:t>testen</a:t>
            </a:r>
            <a:r>
              <a:rPr lang="en-GB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576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Testergebnisse- </a:t>
            </a:r>
            <a:r>
              <a:rPr lang="de-DE" u="sng" dirty="0" smtClean="0"/>
              <a:t>erfasste</a:t>
            </a:r>
            <a:r>
              <a:rPr lang="de-DE" dirty="0" smtClean="0"/>
              <a:t> </a:t>
            </a:r>
            <a:r>
              <a:rPr lang="de-DE" dirty="0" err="1" smtClean="0"/>
              <a:t>Positivenraten</a:t>
            </a:r>
            <a:r>
              <a:rPr lang="de-DE" dirty="0" smtClean="0"/>
              <a:t> bei Einreisenden: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1772816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Bayern: 0.5%-3.0</a:t>
            </a:r>
            <a:r>
              <a:rPr lang="de-DE" dirty="0" smtClean="0"/>
              <a:t>% (Bahnhöfe und  Autobahnraststätten, siehe nächste Folie)</a:t>
            </a:r>
          </a:p>
          <a:p>
            <a:endParaRPr lang="de-DE" dirty="0" smtClean="0"/>
          </a:p>
          <a:p>
            <a:r>
              <a:rPr lang="de-DE" dirty="0" smtClean="0"/>
              <a:t>Rheinland-Pfalz: 0.9%</a:t>
            </a:r>
          </a:p>
          <a:p>
            <a:endParaRPr lang="de-DE" dirty="0" smtClean="0"/>
          </a:p>
          <a:p>
            <a:r>
              <a:rPr lang="de-DE" dirty="0" smtClean="0"/>
              <a:t>Flughafen Hannover: 0.95%</a:t>
            </a:r>
          </a:p>
          <a:p>
            <a:endParaRPr lang="de-DE" dirty="0" smtClean="0"/>
          </a:p>
          <a:p>
            <a:r>
              <a:rPr lang="de-DE" dirty="0" smtClean="0"/>
              <a:t>Flughafen </a:t>
            </a:r>
            <a:r>
              <a:rPr lang="de-DE" dirty="0"/>
              <a:t>H</a:t>
            </a:r>
            <a:r>
              <a:rPr lang="de-DE" dirty="0" smtClean="0"/>
              <a:t>amburg: 1.03%</a:t>
            </a:r>
          </a:p>
          <a:p>
            <a:endParaRPr lang="de-DE" dirty="0" smtClean="0"/>
          </a:p>
          <a:p>
            <a:r>
              <a:rPr lang="de-DE" dirty="0" smtClean="0"/>
              <a:t>Flughafen Frankfurt: 0.95</a:t>
            </a:r>
            <a:r>
              <a:rPr lang="de-DE" dirty="0" smtClean="0"/>
              <a:t>%</a:t>
            </a:r>
          </a:p>
          <a:p>
            <a:endParaRPr lang="de-DE" dirty="0"/>
          </a:p>
          <a:p>
            <a:r>
              <a:rPr lang="de-DE" dirty="0" smtClean="0"/>
              <a:t>Flughafen Tegel: 1.3%</a:t>
            </a:r>
          </a:p>
          <a:p>
            <a:endParaRPr lang="de-DE" dirty="0"/>
          </a:p>
          <a:p>
            <a:r>
              <a:rPr lang="de-DE" dirty="0" smtClean="0"/>
              <a:t>Flughafen Schönefeld: 1.9%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952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887453"/>
              </p:ext>
            </p:extLst>
          </p:nvPr>
        </p:nvGraphicFramePr>
        <p:xfrm>
          <a:off x="1115616" y="1600200"/>
          <a:ext cx="6984776" cy="4525964"/>
        </p:xfrm>
        <a:graphic>
          <a:graphicData uri="http://schemas.openxmlformats.org/drawingml/2006/table">
            <a:tbl>
              <a:tblPr/>
              <a:tblGrid>
                <a:gridCol w="2575033"/>
                <a:gridCol w="1287516"/>
                <a:gridCol w="1593300"/>
                <a:gridCol w="1528927"/>
              </a:tblGrid>
              <a:tr h="157100">
                <a:tc>
                  <a:txBody>
                    <a:bodyPr/>
                    <a:lstStyle/>
                    <a:p>
                      <a:pPr algn="l" fontAlgn="ctr"/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81" marR="7481" marT="7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veröffentlichen?</a:t>
                      </a:r>
                    </a:p>
                  </a:txBody>
                  <a:tcPr marL="7481" marR="7481" marT="7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6871">
                <a:tc>
                  <a:txBody>
                    <a:bodyPr/>
                    <a:lstStyle/>
                    <a:p>
                      <a:pPr algn="l" fontAlgn="ctr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81" marR="7481" marT="7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Flughäfen H, HH, F, TXL, SFX</a:t>
                      </a:r>
                    </a:p>
                  </a:txBody>
                  <a:tcPr marL="7481" marR="7481" marT="7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gesamt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Positivquote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30.07.2020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31.07.2020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903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0,55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1657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0,84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2689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0,67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1704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0,65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1734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2,31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2389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0,63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6026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0,98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5439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6387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1,39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5412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1,53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3757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1,60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13.08.2020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Gesamt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38310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471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1,23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l" fontAlgn="ctr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81" marR="7481" marT="7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81" marR="7481" marT="7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81" marR="7481" marT="7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81" marR="7481" marT="7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 06.08-11.08.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29410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1,30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sp>
        <p:nvSpPr>
          <p:cNvPr id="2" name="Rechteck 1"/>
          <p:cNvSpPr/>
          <p:nvPr/>
        </p:nvSpPr>
        <p:spPr>
          <a:xfrm>
            <a:off x="3635896" y="1412776"/>
            <a:ext cx="468052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43608" y="472316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err="1" smtClean="0"/>
              <a:t>Zusammenfassung</a:t>
            </a:r>
            <a:r>
              <a:rPr lang="en-GB" sz="3200" b="1" dirty="0" smtClean="0"/>
              <a:t> </a:t>
            </a:r>
            <a:r>
              <a:rPr lang="en-GB" sz="3200" b="1" u="sng" dirty="0" err="1" smtClean="0"/>
              <a:t>erfasste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Daten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aus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Flughäfen</a:t>
            </a:r>
            <a:endParaRPr lang="en-GB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58849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874</Words>
  <Application>Microsoft Office PowerPoint</Application>
  <PresentationFormat>Bildschirmpräsentation (4:3)</PresentationFormat>
  <Paragraphs>289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Larissa</vt:lpstr>
      <vt:lpstr>SARS-CoV-2 Testungen bei Reiserückkehrern in Deutschland</vt:lpstr>
      <vt:lpstr>Sachstand 14.08.2020</vt:lpstr>
      <vt:lpstr>Sachstand 14.08.2020</vt:lpstr>
      <vt:lpstr>Testzentren für Einreisende in Deutschland -Flughäfen</vt:lpstr>
      <vt:lpstr>PowerPoint-Präsentation</vt:lpstr>
      <vt:lpstr>Testzentren für Einreisende in Deutschland –(Bus)-Bahnhöfe, Häfen</vt:lpstr>
      <vt:lpstr>Testzentren für Einreisende in Deutschland –Testzentren in Niedersachsen</vt:lpstr>
      <vt:lpstr>Testergebnisse- erfasste Positivenraten bei Einreisenden:</vt:lpstr>
      <vt:lpstr>PowerPoint-Präsentation</vt:lpstr>
      <vt:lpstr>Bayern (KW31-34, 2020: 0.5%-3.0% positiv):</vt:lpstr>
      <vt:lpstr>Rheinland-Pfalz  (aus Presseerklärung: 0.9% positiv):</vt:lpstr>
      <vt:lpstr>Schwierigkeiten bei der Stratifizierung der Testergebnisse</vt:lpstr>
      <vt:lpstr>Schwierigkeiten bei der Übermittlung der Testergebnisse</vt:lpstr>
      <vt:lpstr>Ausblick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SARS-CoV-2 Testungen bei Reiserückkehrern in Deutschland</dc:title>
  <dc:creator>Seifried, Janna</dc:creator>
  <cp:lastModifiedBy>Seifried, Janna</cp:lastModifiedBy>
  <cp:revision>37</cp:revision>
  <dcterms:created xsi:type="dcterms:W3CDTF">2020-08-13T11:03:44Z</dcterms:created>
  <dcterms:modified xsi:type="dcterms:W3CDTF">2020-08-14T08:31:29Z</dcterms:modified>
</cp:coreProperties>
</file>