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4" r:id="rId7"/>
    <p:sldId id="262" r:id="rId8"/>
    <p:sldId id="263" r:id="rId9"/>
    <p:sldId id="265" r:id="rId10"/>
    <p:sldId id="267" r:id="rId11"/>
    <p:sldId id="266" r:id="rId12"/>
    <p:sldId id="268" r:id="rId13"/>
    <p:sldId id="269" r:id="rId14"/>
  </p:sldIdLst>
  <p:sldSz cx="9144000" cy="6858000" type="screen4x3"/>
  <p:notesSz cx="9928225" cy="6797675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Helle Formatvorlag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1221" autoAdjust="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616FBB-5680-4861-86D7-7CC5AA7766D9}" type="datetimeFigureOut">
              <a:rPr lang="de-DE" smtClean="0"/>
              <a:t>14.08.2020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A047AE-C2EB-4939-8303-3BAEC8C4D6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15017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5623697" y="0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D4076-F1FD-4785-931B-1B79777EE913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400425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992823" y="3228896"/>
            <a:ext cx="7942580" cy="305895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5623697" y="6456612"/>
            <a:ext cx="4302231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349E5-A944-486F-B0E5-984D5D79DD55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10622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349E5-A944-486F-B0E5-984D5D79DD55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0090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349E5-A944-486F-B0E5-984D5D79DD55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556434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349E5-A944-486F-B0E5-984D5D79DD55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75418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349E5-A944-486F-B0E5-984D5D79DD55}" type="slidenum">
              <a:rPr lang="de-DE" smtClean="0"/>
              <a:t>6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320494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6349E5-A944-486F-B0E5-984D5D79DD55}" type="slidenum">
              <a:rPr lang="de-DE" smtClean="0"/>
              <a:t>7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033876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3291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07292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85131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018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9621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582213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96176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9161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25120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6603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2035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D4944-7D3E-449A-8E4B-5087F5AC0C48}" type="datetimeFigureOut">
              <a:rPr lang="de-DE" smtClean="0"/>
              <a:t>14.08.2020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F6EC7-29C6-4EC1-8DC4-F8F4664A5DA4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10718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944216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Symptomprävalenz</a:t>
            </a:r>
            <a:r>
              <a:rPr lang="en-US" dirty="0" smtClean="0"/>
              <a:t> und -</a:t>
            </a:r>
            <a:r>
              <a:rPr lang="en-US" dirty="0" err="1" smtClean="0"/>
              <a:t>dauer</a:t>
            </a:r>
            <a:r>
              <a:rPr lang="en-US" dirty="0" smtClean="0"/>
              <a:t> </a:t>
            </a:r>
            <a:r>
              <a:rPr lang="en-US" dirty="0" err="1" smtClean="0"/>
              <a:t>bei</a:t>
            </a:r>
            <a:r>
              <a:rPr lang="en-US" dirty="0"/>
              <a:t> </a:t>
            </a:r>
            <a:r>
              <a:rPr lang="en-US" dirty="0" err="1" smtClean="0"/>
              <a:t>Erkrankten</a:t>
            </a:r>
            <a:r>
              <a:rPr lang="en-US" dirty="0" smtClean="0"/>
              <a:t> </a:t>
            </a:r>
            <a:r>
              <a:rPr lang="en-US" dirty="0" err="1" smtClean="0"/>
              <a:t>mit</a:t>
            </a:r>
            <a:r>
              <a:rPr lang="en-US" dirty="0" smtClean="0"/>
              <a:t> COVID-19 </a:t>
            </a:r>
            <a:r>
              <a:rPr lang="en-US" dirty="0" err="1" smtClean="0"/>
              <a:t>mit</a:t>
            </a:r>
            <a:r>
              <a:rPr lang="en-US" dirty="0" smtClean="0"/>
              <a:t> </a:t>
            </a:r>
            <a:r>
              <a:rPr lang="en-US" dirty="0" err="1" smtClean="0"/>
              <a:t>leichtem</a:t>
            </a:r>
            <a:r>
              <a:rPr lang="en-US" dirty="0" smtClean="0"/>
              <a:t> </a:t>
            </a:r>
            <a:r>
              <a:rPr lang="en-US" dirty="0" err="1" smtClean="0"/>
              <a:t>Verlauf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27584" y="3886200"/>
            <a:ext cx="7560840" cy="2063080"/>
          </a:xfrm>
        </p:spPr>
        <p:txBody>
          <a:bodyPr>
            <a:noAutofit/>
          </a:bodyPr>
          <a:lstStyle/>
          <a:p>
            <a:r>
              <a:rPr lang="de-DE" sz="2000" dirty="0" smtClean="0">
                <a:solidFill>
                  <a:schemeClr val="tx1"/>
                </a:solidFill>
              </a:rPr>
              <a:t>Robert Koch-Institut (PAE): </a:t>
            </a:r>
          </a:p>
          <a:p>
            <a:r>
              <a:rPr lang="de-DE" sz="2000" dirty="0" smtClean="0">
                <a:solidFill>
                  <a:schemeClr val="tx1"/>
                </a:solidFill>
              </a:rPr>
              <a:t>Felix Moek, Nadine Muller, Kirsten Pörtner, Neil Saad</a:t>
            </a:r>
          </a:p>
          <a:p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Gesundheitsamt </a:t>
            </a:r>
            <a:r>
              <a:rPr lang="de-DE" sz="2000" dirty="0">
                <a:solidFill>
                  <a:schemeClr val="tx1"/>
                </a:solidFill>
              </a:rPr>
              <a:t>Berlin Mitte: </a:t>
            </a:r>
            <a:endParaRPr lang="de-DE" sz="2000" dirty="0" smtClean="0">
              <a:solidFill>
                <a:schemeClr val="tx1"/>
              </a:solidFill>
            </a:endParaRPr>
          </a:p>
          <a:p>
            <a:r>
              <a:rPr lang="de-DE" sz="2000" dirty="0" smtClean="0">
                <a:solidFill>
                  <a:schemeClr val="tx1"/>
                </a:solidFill>
              </a:rPr>
              <a:t>Lukas </a:t>
            </a:r>
            <a:r>
              <a:rPr lang="de-DE" sz="2000" dirty="0">
                <a:solidFill>
                  <a:schemeClr val="tx1"/>
                </a:solidFill>
              </a:rPr>
              <a:t>Murajda, </a:t>
            </a:r>
            <a:r>
              <a:rPr lang="de-DE" sz="2000" dirty="0" smtClean="0">
                <a:solidFill>
                  <a:schemeClr val="tx1"/>
                </a:solidFill>
              </a:rPr>
              <a:t>Fabienne </a:t>
            </a:r>
            <a:r>
              <a:rPr lang="de-DE" sz="2000" dirty="0" err="1" smtClean="0">
                <a:solidFill>
                  <a:schemeClr val="tx1"/>
                </a:solidFill>
              </a:rPr>
              <a:t>Steitz</a:t>
            </a:r>
            <a:endParaRPr lang="de-DE" sz="2000" dirty="0" smtClean="0">
              <a:solidFill>
                <a:schemeClr val="tx1"/>
              </a:solidFill>
            </a:endParaRPr>
          </a:p>
          <a:p>
            <a:endParaRPr lang="de-DE" sz="2000" dirty="0" smtClean="0">
              <a:solidFill>
                <a:schemeClr val="tx1"/>
              </a:solidFill>
            </a:endParaRPr>
          </a:p>
          <a:p>
            <a:endParaRPr lang="de-DE" sz="1400" dirty="0">
              <a:solidFill>
                <a:schemeClr val="tx1"/>
              </a:solidFill>
            </a:endParaRP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806252" y="2852936"/>
            <a:ext cx="7772400" cy="6564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i="1" dirty="0" err="1" smtClean="0"/>
              <a:t>Vorläufige</a:t>
            </a:r>
            <a:r>
              <a:rPr lang="en-US" sz="2400" i="1" dirty="0" smtClean="0"/>
              <a:t> </a:t>
            </a:r>
            <a:r>
              <a:rPr lang="en-US" sz="2400" i="1" dirty="0" err="1" smtClean="0"/>
              <a:t>Ergebnisse</a:t>
            </a:r>
            <a:endParaRPr lang="de-DE" sz="2400" i="1" dirty="0"/>
          </a:p>
        </p:txBody>
      </p:sp>
    </p:spTree>
    <p:extLst>
      <p:ext uri="{BB962C8B-B14F-4D97-AF65-F5344CB8AC3E}">
        <p14:creationId xmlns:p14="http://schemas.microsoft.com/office/powerpoint/2010/main" val="83676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 rot="20116981">
            <a:off x="545552" y="2792933"/>
            <a:ext cx="8229600" cy="1143000"/>
          </a:xfrm>
        </p:spPr>
        <p:txBody>
          <a:bodyPr/>
          <a:lstStyle/>
          <a:p>
            <a:r>
              <a:rPr lang="de-DE" dirty="0" smtClean="0"/>
              <a:t>Supplement </a:t>
            </a:r>
            <a:r>
              <a:rPr lang="de-DE" dirty="0" err="1" smtClean="0"/>
              <a:t>Docs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99241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445624" cy="1143000"/>
          </a:xfrm>
        </p:spPr>
        <p:txBody>
          <a:bodyPr>
            <a:normAutofit/>
          </a:bodyPr>
          <a:lstStyle/>
          <a:p>
            <a:pPr algn="l"/>
            <a:r>
              <a:rPr lang="de-DE" sz="3200" dirty="0" smtClean="0"/>
              <a:t>Supplement: Prevalence</a:t>
            </a:r>
            <a:endParaRPr lang="de-DE" sz="3200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921" y="1340768"/>
            <a:ext cx="4591611" cy="4968552"/>
          </a:xfrm>
          <a:prstGeom prst="rect">
            <a:avLst/>
          </a:prstGeom>
        </p:spPr>
      </p:pic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3356992"/>
            <a:ext cx="4035845" cy="331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232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dirty="0" smtClean="0"/>
              <a:t>Supplement: Duration </a:t>
            </a:r>
            <a:r>
              <a:rPr lang="de-DE" sz="3200" dirty="0" err="1" smtClean="0"/>
              <a:t>of</a:t>
            </a:r>
            <a:r>
              <a:rPr lang="de-DE" sz="3200" dirty="0" smtClean="0"/>
              <a:t> </a:t>
            </a:r>
            <a:r>
              <a:rPr lang="de-DE" sz="3200" dirty="0" err="1" smtClean="0"/>
              <a:t>symptoms</a:t>
            </a:r>
            <a:endParaRPr lang="de-DE" sz="3200" dirty="0"/>
          </a:p>
        </p:txBody>
      </p:sp>
      <p:pic>
        <p:nvPicPr>
          <p:cNvPr id="4" name="Picture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467544" y="1268760"/>
            <a:ext cx="8064896" cy="5256584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06397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200" dirty="0" smtClean="0"/>
              <a:t>Supplement: Symptom </a:t>
            </a:r>
            <a:r>
              <a:rPr lang="de-DE" sz="3200" dirty="0" err="1" smtClean="0"/>
              <a:t>prevalence</a:t>
            </a:r>
            <a:r>
              <a:rPr lang="de-DE" sz="3200" dirty="0" smtClean="0"/>
              <a:t> on d30/60</a:t>
            </a:r>
            <a:endParaRPr lang="de-DE" sz="3200" dirty="0"/>
          </a:p>
        </p:txBody>
      </p:sp>
      <p:graphicFrame>
        <p:nvGraphicFramePr>
          <p:cNvPr id="5" name="Tabel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7029782"/>
              </p:ext>
            </p:extLst>
          </p:nvPr>
        </p:nvGraphicFramePr>
        <p:xfrm>
          <a:off x="539552" y="1268760"/>
          <a:ext cx="7726588" cy="5303520"/>
        </p:xfrm>
        <a:graphic>
          <a:graphicData uri="http://schemas.openxmlformats.org/drawingml/2006/table">
            <a:tbl>
              <a:tblPr firstRow="1" firstCol="1" lastRow="1" lastCol="1">
                <a:tableStyleId>{793D81CF-94F2-401A-BA57-92F5A7B2D0C5}</a:tableStyleId>
              </a:tblPr>
              <a:tblGrid>
                <a:gridCol w="3218622"/>
                <a:gridCol w="2188662"/>
                <a:gridCol w="2319304"/>
              </a:tblGrid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</a:rPr>
                        <a:t>Symptoms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Day 30, N = 40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 anchor="b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Day 60, N = 19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 anchor="b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Abdominal pain, any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1 (2.5%)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</a:rPr>
                        <a:t>Back pain, any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4 (10%)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1 (5.3%)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Chest tightness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3 (7.5%)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1 (5.3%)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</a:rPr>
                        <a:t>Chest pain, unspecific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2 (5.0%)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Chills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Conjunctivitis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Coryza, any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4 (10%)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2 (11%)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Cough, any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11 (28%)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3 (16%)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Diarrhoea, any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3 (7.5%)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Dysgeusia</a:t>
                      </a:r>
                      <a:endParaRPr lang="de-DE" sz="12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1">
                          <a:effectLst/>
                        </a:rPr>
                        <a:t>8 (20%)</a:t>
                      </a:r>
                      <a:endParaRPr lang="de-DE" sz="1200" b="1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1" dirty="0">
                          <a:effectLst/>
                        </a:rPr>
                        <a:t>5 (26%)</a:t>
                      </a:r>
                      <a:endParaRPr lang="de-DE" sz="12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1" dirty="0" err="1">
                          <a:effectLst/>
                        </a:rPr>
                        <a:t>Dysosmia</a:t>
                      </a:r>
                      <a:endParaRPr lang="de-DE" sz="12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1" dirty="0">
                          <a:effectLst/>
                        </a:rPr>
                        <a:t>21 (52%)</a:t>
                      </a:r>
                      <a:endParaRPr lang="de-DE" sz="12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1" dirty="0">
                          <a:effectLst/>
                        </a:rPr>
                        <a:t>12 (63%)</a:t>
                      </a:r>
                      <a:endParaRPr lang="de-DE" sz="1200" b="1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Dyspnea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</a:rPr>
                        <a:t>4 (10%)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3 (16%)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Fatigue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5 (12%)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3 (16%)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Feeling depressed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2 (5.0%)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1 (5.3%)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Fever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Headache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</a:rPr>
                        <a:t>7 (18%)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2 (11%)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Hoarseness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Hyperesthesia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Joint pain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1 (5.3%)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Malaise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</a:rPr>
                        <a:t>7 (18%)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3 (16%)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Muscle pain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2 (11%)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Nausea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1 (2.5%)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1 (5.3%)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Numbness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1 (2.5%)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Pleuritic pain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Rash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>
                          <a:effectLst/>
                        </a:rPr>
                        <a:t>0 (0%)</a:t>
                      </a:r>
                      <a:endParaRPr lang="de-DE" sz="120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</a:rPr>
                        <a:t>Sore throat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dirty="0">
                          <a:effectLst/>
                        </a:rPr>
                        <a:t>3 (7.5%)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en-US" sz="1200" b="0" dirty="0">
                          <a:effectLst/>
                        </a:rPr>
                        <a:t>1 (5.3%)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de-DE" sz="1200" dirty="0" err="1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Vomiting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de-DE" sz="120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0 (0%)</a:t>
                      </a: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r>
                        <a:rPr lang="de-DE" sz="1200" b="0" dirty="0" smtClean="0">
                          <a:effectLst/>
                          <a:latin typeface="Cambria"/>
                          <a:ea typeface="Cambria"/>
                          <a:cs typeface="Times New Roman"/>
                        </a:rPr>
                        <a:t>0 (0%)</a:t>
                      </a:r>
                      <a:endParaRPr lang="de-DE" sz="1200" b="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  <a:tr h="129118"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  <a:tc>
                  <a:txBody>
                    <a:bodyPr/>
                    <a:lstStyle/>
                    <a:p>
                      <a:pPr>
                        <a:spcBef>
                          <a:spcPts val="180"/>
                        </a:spcBef>
                        <a:spcAft>
                          <a:spcPts val="180"/>
                        </a:spcAft>
                      </a:pPr>
                      <a:endParaRPr lang="de-DE" sz="1200" dirty="0">
                        <a:effectLst/>
                        <a:latin typeface="Cambria"/>
                        <a:ea typeface="Cambria"/>
                        <a:cs typeface="Times New Roman"/>
                      </a:endParaRPr>
                    </a:p>
                  </a:txBody>
                  <a:tcPr marL="60616" marR="6061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0634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C99FF"/>
                </a:solidFill>
              </a:rPr>
              <a:t>Kontext</a:t>
            </a:r>
            <a:endParaRPr lang="de-DE" sz="3600" dirty="0">
              <a:solidFill>
                <a:srgbClr val="CC99FF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709119"/>
          </a:xfrm>
        </p:spPr>
        <p:txBody>
          <a:bodyPr>
            <a:normAutofit/>
          </a:bodyPr>
          <a:lstStyle/>
          <a:p>
            <a:r>
              <a:rPr lang="de-DE" sz="2400" u="sng" dirty="0" smtClean="0"/>
              <a:t>Amtshilfeersuchen des GA Berlin-Mitte 03/2020</a:t>
            </a:r>
            <a:r>
              <a:rPr lang="de-DE" sz="2400" dirty="0" smtClean="0"/>
              <a:t>:</a:t>
            </a:r>
          </a:p>
          <a:p>
            <a:pPr lvl="1"/>
            <a:r>
              <a:rPr lang="de-DE" sz="2000" dirty="0" smtClean="0"/>
              <a:t>Ziele: Organisationsentwicklung, Aufarbeitung eines Ausbruchs in einem Nachtclub </a:t>
            </a:r>
          </a:p>
          <a:p>
            <a:pPr lvl="1"/>
            <a:r>
              <a:rPr lang="de-DE" sz="2000" dirty="0" smtClean="0"/>
              <a:t>Interesse an Erfassung der Symptomdauer bei amb. Patienten</a:t>
            </a:r>
          </a:p>
          <a:p>
            <a:pPr marL="457200" lvl="1" indent="0">
              <a:buNone/>
            </a:pPr>
            <a:endParaRPr lang="de-DE" sz="2000" dirty="0" smtClean="0"/>
          </a:p>
          <a:p>
            <a:r>
              <a:rPr lang="de-DE" sz="2600" u="sng" dirty="0" smtClean="0"/>
              <a:t>Hintergrund</a:t>
            </a:r>
            <a:r>
              <a:rPr lang="de-DE" sz="2600" dirty="0" smtClean="0"/>
              <a:t>:</a:t>
            </a:r>
            <a:endParaRPr lang="de-DE" sz="2000" dirty="0" smtClean="0"/>
          </a:p>
          <a:p>
            <a:pPr lvl="1"/>
            <a:r>
              <a:rPr lang="de-DE" sz="2000" dirty="0" smtClean="0"/>
              <a:t>Klinisch-epidemiologische Studien zu Symptomen bisher vorwiegend bei hospitalisierten Patienten / bei Erkrankten mit schwerem Verlauf</a:t>
            </a:r>
          </a:p>
          <a:p>
            <a:pPr lvl="1"/>
            <a:r>
              <a:rPr lang="de-DE" sz="2000" dirty="0" smtClean="0"/>
              <a:t>Zunehmende Berichte über gesundheitliche Langzeitfolgen durch COVID-19</a:t>
            </a:r>
          </a:p>
          <a:p>
            <a:pPr marL="457200" lvl="1" indent="0">
              <a:buNone/>
            </a:pPr>
            <a:endParaRPr lang="de-DE" sz="2200" dirty="0" smtClean="0"/>
          </a:p>
        </p:txBody>
      </p:sp>
    </p:spTree>
    <p:extLst>
      <p:ext uri="{BB962C8B-B14F-4D97-AF65-F5344CB8AC3E}">
        <p14:creationId xmlns:p14="http://schemas.microsoft.com/office/powerpoint/2010/main" val="145267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C99FF"/>
                </a:solidFill>
              </a:rPr>
              <a:t>Methoden</a:t>
            </a:r>
            <a:endParaRPr lang="de-DE" sz="3600" dirty="0">
              <a:solidFill>
                <a:srgbClr val="CC99FF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4680520"/>
          </a:xfrm>
        </p:spPr>
        <p:txBody>
          <a:bodyPr>
            <a:normAutofit/>
          </a:bodyPr>
          <a:lstStyle/>
          <a:p>
            <a:r>
              <a:rPr lang="de-DE" sz="2000" u="sng" dirty="0" smtClean="0"/>
              <a:t>Fragestellung</a:t>
            </a:r>
            <a:r>
              <a:rPr lang="de-DE" sz="2000" dirty="0" smtClean="0"/>
              <a:t>: </a:t>
            </a:r>
            <a:r>
              <a:rPr lang="de-DE" sz="1800" dirty="0" smtClean="0"/>
              <a:t>Wie ist die Symptomprävalenz und –</a:t>
            </a:r>
            <a:r>
              <a:rPr lang="de-DE" sz="1800" dirty="0" err="1" smtClean="0"/>
              <a:t>dauer</a:t>
            </a:r>
            <a:r>
              <a:rPr lang="de-DE" sz="1800" dirty="0" smtClean="0"/>
              <a:t> bei COVID-19-Fällen mit „leichtem“ Krankheitsverlauf?</a:t>
            </a:r>
          </a:p>
          <a:p>
            <a:pPr marL="0" indent="0">
              <a:buNone/>
            </a:pPr>
            <a:endParaRPr lang="de-DE" sz="700" dirty="0" smtClean="0"/>
          </a:p>
          <a:p>
            <a:r>
              <a:rPr lang="de-DE" sz="2000" u="sng" dirty="0" smtClean="0"/>
              <a:t>Design</a:t>
            </a:r>
            <a:r>
              <a:rPr lang="de-DE" sz="2000" dirty="0" smtClean="0"/>
              <a:t>: </a:t>
            </a:r>
            <a:r>
              <a:rPr lang="de-DE" sz="1800" dirty="0" smtClean="0"/>
              <a:t>Strukturierte, mehrzeitige medizinische Anamnese von ambulanten COVID-19-Erkrankten </a:t>
            </a:r>
          </a:p>
          <a:p>
            <a:pPr marL="0" indent="0">
              <a:buNone/>
            </a:pPr>
            <a:endParaRPr lang="de-DE" sz="600" dirty="0" smtClean="0"/>
          </a:p>
          <a:p>
            <a:r>
              <a:rPr lang="de-DE" sz="2000" u="sng" dirty="0" smtClean="0"/>
              <a:t>Sampling</a:t>
            </a:r>
            <a:r>
              <a:rPr lang="de-DE" sz="2000" dirty="0" smtClean="0"/>
              <a:t>: </a:t>
            </a:r>
          </a:p>
          <a:p>
            <a:pPr lvl="1"/>
            <a:r>
              <a:rPr lang="de-DE" sz="1800" dirty="0" smtClean="0"/>
              <a:t>COVID-19-Fällen &gt; 18 Jahre, die dem GA Mitte  zw. 30.03.-20.05.2020 vor dem 9. Tag nach Symptombeginn gemeldet wurden (n=210)</a:t>
            </a:r>
          </a:p>
          <a:p>
            <a:pPr lvl="1"/>
            <a:r>
              <a:rPr lang="de-DE" sz="1800" dirty="0" smtClean="0"/>
              <a:t>Ausschlusskriterien: </a:t>
            </a:r>
            <a:r>
              <a:rPr lang="de-DE" sz="1600" dirty="0" smtClean="0"/>
              <a:t>Alter &lt;18 J. (n=22), keine Kontaktinformationen / nicht erreicht (n=21), keine Einwilligung (n=2), Recall </a:t>
            </a:r>
            <a:r>
              <a:rPr lang="de-DE" sz="1600" dirty="0" err="1" smtClean="0"/>
              <a:t>bias</a:t>
            </a:r>
            <a:r>
              <a:rPr lang="de-DE" sz="1600" dirty="0" smtClean="0"/>
              <a:t> (n=6), nicht einwilligungsfähig (n=3), Sprachbarriere (n=17), fehlerhafte Meldung (n=5), Hospitalisierung (n=32)</a:t>
            </a:r>
          </a:p>
          <a:p>
            <a:r>
              <a:rPr lang="de-DE" sz="2000" u="sng" dirty="0" smtClean="0"/>
              <a:t>Data Collection</a:t>
            </a:r>
            <a:r>
              <a:rPr lang="de-DE" sz="2000" dirty="0" smtClean="0"/>
              <a:t>: </a:t>
            </a:r>
          </a:p>
          <a:p>
            <a:pPr lvl="1"/>
            <a:r>
              <a:rPr lang="de-DE" sz="1800" dirty="0" smtClean="0"/>
              <a:t>Befragung von </a:t>
            </a:r>
            <a:r>
              <a:rPr lang="de-DE" sz="1800" b="1" dirty="0" smtClean="0"/>
              <a:t>insgesamt 102 Erkrankte</a:t>
            </a:r>
            <a:r>
              <a:rPr lang="de-DE" sz="1800" dirty="0" smtClean="0"/>
              <a:t>n an Tag 7-10, Tag 14-18, Tag 28-35, Tag 58-70 (wenn an Tag 28-35 noch symptomatisch) mit standardisierter Symptomdokumentation und -definition</a:t>
            </a:r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3891180"/>
              </p:ext>
            </p:extLst>
          </p:nvPr>
        </p:nvGraphicFramePr>
        <p:xfrm>
          <a:off x="833016" y="5877272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82952">
                <a:tc>
                  <a:txBody>
                    <a:bodyPr/>
                    <a:lstStyle/>
                    <a:p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X</a:t>
                      </a:r>
                      <a:endParaRPr lang="de-D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5324664"/>
              </p:ext>
            </p:extLst>
          </p:nvPr>
        </p:nvGraphicFramePr>
        <p:xfrm>
          <a:off x="2921248" y="5877272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8295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X</a:t>
                      </a:r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el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156900"/>
              </p:ext>
            </p:extLst>
          </p:nvPr>
        </p:nvGraphicFramePr>
        <p:xfrm>
          <a:off x="5009480" y="5877272"/>
          <a:ext cx="208280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8295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X</a:t>
                      </a:r>
                      <a:endParaRPr lang="de-DE" dirty="0"/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el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8355594"/>
              </p:ext>
            </p:extLst>
          </p:nvPr>
        </p:nvGraphicFramePr>
        <p:xfrm>
          <a:off x="7138744" y="5877272"/>
          <a:ext cx="1249680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/>
                <a:gridCol w="208280"/>
                <a:gridCol w="208280"/>
                <a:gridCol w="208280"/>
                <a:gridCol w="208280"/>
                <a:gridCol w="208280"/>
              </a:tblGrid>
              <a:tr h="282952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 smtClean="0">
                          <a:solidFill>
                            <a:schemeClr val="tx1"/>
                          </a:solidFill>
                        </a:rPr>
                        <a:t>.</a:t>
                      </a:r>
                      <a:endParaRPr lang="de-DE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dirty="0" smtClean="0"/>
                        <a:t>X</a:t>
                      </a:r>
                      <a:endParaRPr lang="de-DE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C99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6165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/>
          </a:bodyPr>
          <a:lstStyle/>
          <a:p>
            <a:pPr algn="l"/>
            <a:r>
              <a:rPr lang="de-DE" sz="2800" u="sng" dirty="0" smtClean="0"/>
              <a:t>Fragebogen d1-30</a:t>
            </a:r>
            <a:endParaRPr lang="de-DE" sz="2800" u="sng" dirty="0"/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007623"/>
            <a:ext cx="8712968" cy="5517721"/>
          </a:xfrm>
        </p:spPr>
      </p:pic>
    </p:spTree>
    <p:extLst>
      <p:ext uri="{BB962C8B-B14F-4D97-AF65-F5344CB8AC3E}">
        <p14:creationId xmlns:p14="http://schemas.microsoft.com/office/powerpoint/2010/main" val="2793919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C99FF"/>
                </a:solidFill>
              </a:rPr>
              <a:t>Ergebnisse (1/4): Symptomprävalenz</a:t>
            </a:r>
            <a:endParaRPr lang="de-DE" sz="3600" dirty="0">
              <a:solidFill>
                <a:srgbClr val="CC99FF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340769"/>
            <a:ext cx="8229600" cy="10081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sz="2000" u="sng" dirty="0" smtClean="0"/>
              <a:t>Study </a:t>
            </a:r>
            <a:r>
              <a:rPr lang="de-DE" sz="2000" u="sng" dirty="0" err="1" smtClean="0"/>
              <a:t>population</a:t>
            </a:r>
            <a:r>
              <a:rPr lang="de-DE" sz="2000" dirty="0" smtClean="0"/>
              <a:t>: 58% weiblich, 35 J. im Median, 63% ohne Komorbiditäten, 50% Gesundheitsmitarbeitende</a:t>
            </a:r>
            <a:endParaRPr lang="de-DE" sz="2000" strike="sngStrike" dirty="0" smtClean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348880"/>
            <a:ext cx="6094741" cy="434955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179512" y="4079533"/>
            <a:ext cx="2369554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sz="1400" dirty="0" smtClean="0"/>
              <a:t>Table 1: </a:t>
            </a:r>
            <a:r>
              <a:rPr lang="en-US" sz="1400" b="1" dirty="0" smtClean="0"/>
              <a:t>Prevalence of symptoms at any time in the first two weeks since symptom onset in the total study population and stratified by sex (Extract)</a:t>
            </a:r>
          </a:p>
          <a:p>
            <a:pPr algn="r"/>
            <a:endParaRPr lang="en-US" sz="1200" i="1" dirty="0"/>
          </a:p>
          <a:p>
            <a:pPr algn="r"/>
            <a:r>
              <a:rPr lang="en-US" sz="1200" i="1" dirty="0" smtClean="0"/>
              <a:t>Legend: </a:t>
            </a:r>
          </a:p>
          <a:p>
            <a:pPr algn="r"/>
            <a:r>
              <a:rPr lang="en-US" sz="1200" i="1" baseline="30000" dirty="0" smtClean="0"/>
              <a:t>1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Statistics presented: n (%) </a:t>
            </a:r>
          </a:p>
          <a:p>
            <a:pPr algn="r"/>
            <a:r>
              <a:rPr lang="en-US" sz="1200" i="1" baseline="30000" dirty="0" smtClean="0"/>
              <a:t>2</a:t>
            </a:r>
            <a:r>
              <a:rPr lang="en-US" sz="1200" baseline="30000" dirty="0" smtClean="0"/>
              <a:t> </a:t>
            </a:r>
            <a:r>
              <a:rPr lang="en-US" sz="1200" dirty="0" smtClean="0"/>
              <a:t>Statistical tests performed: Fisher's exact test; chi-square test of independence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0172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e-DE" sz="3600" dirty="0" smtClean="0">
                <a:solidFill>
                  <a:srgbClr val="CC99FF"/>
                </a:solidFill>
              </a:rPr>
              <a:t>Ergebnisse (2/4): Symptomprävalenz im zeitlichen Verlauf</a:t>
            </a:r>
            <a:endParaRPr lang="de-DE" sz="3600" dirty="0">
              <a:solidFill>
                <a:srgbClr val="CC99FF"/>
              </a:solidFill>
            </a:endParaRPr>
          </a:p>
        </p:txBody>
      </p:sp>
      <p:pic>
        <p:nvPicPr>
          <p:cNvPr id="4" name="Inhaltsplatzhalter 3"/>
          <p:cNvPicPr>
            <a:picLocks noGrp="1" noChangeAspect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667"/>
          <a:stretch/>
        </p:blipFill>
        <p:spPr>
          <a:xfrm>
            <a:off x="251520" y="1556792"/>
            <a:ext cx="7194309" cy="4896544"/>
          </a:xfrm>
        </p:spPr>
      </p:pic>
      <p:sp>
        <p:nvSpPr>
          <p:cNvPr id="5" name="Textfeld 4"/>
          <p:cNvSpPr txBox="1"/>
          <p:nvPr/>
        </p:nvSpPr>
        <p:spPr>
          <a:xfrm>
            <a:off x="77887" y="3212976"/>
            <a:ext cx="461665" cy="1075294"/>
          </a:xfrm>
          <a:prstGeom prst="rect">
            <a:avLst/>
          </a:prstGeom>
          <a:solidFill>
            <a:schemeClr val="bg1"/>
          </a:solidFill>
        </p:spPr>
        <p:txBody>
          <a:bodyPr vert="vert270" wrap="none" rtlCol="0">
            <a:spAutoFit/>
          </a:bodyPr>
          <a:lstStyle/>
          <a:p>
            <a:r>
              <a:rPr lang="de-DE" dirty="0" smtClean="0"/>
              <a:t>Symptoms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3973356" y="6300028"/>
            <a:ext cx="537840" cy="369332"/>
          </a:xfrm>
          <a:prstGeom prst="rect">
            <a:avLst/>
          </a:prstGeom>
          <a:solidFill>
            <a:schemeClr val="bg1"/>
          </a:solidFill>
        </p:spPr>
        <p:txBody>
          <a:bodyPr vert="horz" wrap="none" rtlCol="0">
            <a:spAutoFit/>
          </a:bodyPr>
          <a:lstStyle/>
          <a:p>
            <a:r>
              <a:rPr lang="de-DE" dirty="0" smtClean="0"/>
              <a:t>Day</a:t>
            </a:r>
            <a:endParaRPr lang="de-DE" dirty="0"/>
          </a:p>
        </p:txBody>
      </p:sp>
      <p:sp>
        <p:nvSpPr>
          <p:cNvPr id="7" name="Textfeld 6"/>
          <p:cNvSpPr txBox="1"/>
          <p:nvPr/>
        </p:nvSpPr>
        <p:spPr>
          <a:xfrm>
            <a:off x="7596336" y="240117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Schnupfen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7596336" y="4797152"/>
            <a:ext cx="1543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Muskelschm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7596336" y="270892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Husten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7596336" y="3104292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Dysgeusie</a:t>
            </a:r>
            <a:endParaRPr lang="de-DE" dirty="0" smtClean="0"/>
          </a:p>
          <a:p>
            <a:r>
              <a:rPr lang="de-DE" dirty="0" err="1" smtClean="0"/>
              <a:t>Dysosmie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7596336" y="407707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Kopfschm</a:t>
            </a:r>
            <a:r>
              <a:rPr lang="de-DE" dirty="0" smtClean="0"/>
              <a:t>.</a:t>
            </a:r>
            <a:endParaRPr lang="de-DE" dirty="0"/>
          </a:p>
        </p:txBody>
      </p:sp>
      <p:cxnSp>
        <p:nvCxnSpPr>
          <p:cNvPr id="15" name="Gerade Verbindung mit Pfeil 14"/>
          <p:cNvCxnSpPr/>
          <p:nvPr/>
        </p:nvCxnSpPr>
        <p:spPr>
          <a:xfrm flipH="1">
            <a:off x="7112160" y="2585839"/>
            <a:ext cx="484176" cy="12332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 Verbindung mit Pfeil 17"/>
          <p:cNvCxnSpPr/>
          <p:nvPr/>
        </p:nvCxnSpPr>
        <p:spPr>
          <a:xfrm flipH="1">
            <a:off x="7112159" y="2923228"/>
            <a:ext cx="484177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H="1">
            <a:off x="7128928" y="3356992"/>
            <a:ext cx="4674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Gerade Verbindung mit Pfeil 21"/>
          <p:cNvCxnSpPr/>
          <p:nvPr/>
        </p:nvCxnSpPr>
        <p:spPr>
          <a:xfrm flipH="1">
            <a:off x="7128928" y="4293096"/>
            <a:ext cx="4674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Gerade Verbindung mit Pfeil 22"/>
          <p:cNvCxnSpPr/>
          <p:nvPr/>
        </p:nvCxnSpPr>
        <p:spPr>
          <a:xfrm flipH="1">
            <a:off x="7128928" y="5053826"/>
            <a:ext cx="46740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6023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C99FF"/>
                </a:solidFill>
              </a:rPr>
              <a:t>Ergebnisse (3/4): Krankheitsgefühl </a:t>
            </a:r>
            <a:endParaRPr lang="de-DE" sz="3600" dirty="0">
              <a:solidFill>
                <a:srgbClr val="CC99FF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892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DE" sz="2000" dirty="0" smtClean="0"/>
              <a:t>Dauer des Krankheitsgefühls (Malaise), d1-14: 11 Tage </a:t>
            </a:r>
            <a:r>
              <a:rPr lang="de-DE" sz="2000" dirty="0"/>
              <a:t>(</a:t>
            </a:r>
            <a:r>
              <a:rPr lang="de-DE" sz="2000" dirty="0" smtClean="0"/>
              <a:t>Median) </a:t>
            </a:r>
          </a:p>
          <a:p>
            <a:pPr marL="0" indent="0">
              <a:buNone/>
            </a:pPr>
            <a:endParaRPr lang="de-DE" sz="2000" dirty="0" smtClean="0"/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6624736" cy="4476990"/>
          </a:xfrm>
          <a:prstGeom prst="rect">
            <a:avLst/>
          </a:prstGeom>
        </p:spPr>
      </p:pic>
      <p:sp>
        <p:nvSpPr>
          <p:cNvPr id="6" name="Rechteck 5"/>
          <p:cNvSpPr/>
          <p:nvPr/>
        </p:nvSpPr>
        <p:spPr>
          <a:xfrm>
            <a:off x="6588224" y="4831992"/>
            <a:ext cx="208152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Figure 2A: </a:t>
            </a:r>
            <a:r>
              <a:rPr lang="en-US" b="1" dirty="0" smtClean="0"/>
              <a:t>Temporal variation of malaise in the first two weeks since symptom onset</a:t>
            </a: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8500" y="3356992"/>
            <a:ext cx="1209844" cy="1209844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308719" y="3356992"/>
            <a:ext cx="461665" cy="2166619"/>
          </a:xfrm>
          <a:prstGeom prst="rect">
            <a:avLst/>
          </a:prstGeom>
          <a:solidFill>
            <a:schemeClr val="bg1"/>
          </a:solidFill>
        </p:spPr>
        <p:txBody>
          <a:bodyPr vert="vert270" wrap="none" rtlCol="0">
            <a:spAutoFit/>
          </a:bodyPr>
          <a:lstStyle/>
          <a:p>
            <a:r>
              <a:rPr lang="de-DE" dirty="0" smtClean="0"/>
              <a:t>Number of individuals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3347864" y="6381328"/>
            <a:ext cx="625492" cy="369332"/>
          </a:xfrm>
          <a:prstGeom prst="rect">
            <a:avLst/>
          </a:prstGeom>
          <a:solidFill>
            <a:schemeClr val="bg1"/>
          </a:solidFill>
        </p:spPr>
        <p:txBody>
          <a:bodyPr vert="horz" wrap="none" rtlCol="0">
            <a:spAutoFit/>
          </a:bodyPr>
          <a:lstStyle/>
          <a:p>
            <a:r>
              <a:rPr lang="de-DE" dirty="0" smtClean="0"/>
              <a:t>Days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023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l"/>
            <a:r>
              <a:rPr lang="de-DE" sz="3600" dirty="0" smtClean="0">
                <a:solidFill>
                  <a:srgbClr val="CC99FF"/>
                </a:solidFill>
              </a:rPr>
              <a:t>Ergebnisse (4/4): Symptomprävalenz d30/d60</a:t>
            </a:r>
            <a:endParaRPr lang="de-DE" sz="3600" dirty="0">
              <a:solidFill>
                <a:srgbClr val="CC99FF"/>
              </a:solidFill>
            </a:endParaRPr>
          </a:p>
        </p:txBody>
      </p:sp>
      <p:sp>
        <p:nvSpPr>
          <p:cNvPr id="13" name="Inhaltsplatzhalter 2"/>
          <p:cNvSpPr>
            <a:spLocks noGrp="1"/>
          </p:cNvSpPr>
          <p:nvPr>
            <p:ph idx="1"/>
          </p:nvPr>
        </p:nvSpPr>
        <p:spPr>
          <a:xfrm>
            <a:off x="611560" y="1412776"/>
            <a:ext cx="7848872" cy="50405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e-DE" sz="2400" u="sng" dirty="0" smtClean="0"/>
              <a:t>An Tag 30</a:t>
            </a:r>
            <a:r>
              <a:rPr lang="de-DE" sz="2400" dirty="0" smtClean="0"/>
              <a:t>:  </a:t>
            </a:r>
          </a:p>
          <a:p>
            <a:r>
              <a:rPr lang="de-DE" sz="2400" b="1" dirty="0" smtClean="0"/>
              <a:t>42%</a:t>
            </a:r>
            <a:r>
              <a:rPr lang="de-DE" sz="2400" dirty="0" smtClean="0"/>
              <a:t> (40/96) aller Befragten noch symptomatisch</a:t>
            </a:r>
          </a:p>
          <a:p>
            <a:pPr lvl="1">
              <a:buFontTx/>
              <a:buChar char="-"/>
            </a:pPr>
            <a:r>
              <a:rPr lang="de-DE" sz="1600" dirty="0" smtClean="0"/>
              <a:t>52% </a:t>
            </a:r>
            <a:r>
              <a:rPr lang="de-DE" sz="1600" dirty="0" err="1" smtClean="0"/>
              <a:t>Dysosmie</a:t>
            </a:r>
            <a:endParaRPr lang="de-DE" sz="1600" dirty="0" smtClean="0"/>
          </a:p>
          <a:p>
            <a:pPr lvl="1">
              <a:buFontTx/>
              <a:buChar char="-"/>
            </a:pPr>
            <a:r>
              <a:rPr lang="de-DE" sz="1600" dirty="0" smtClean="0"/>
              <a:t>28% Husten</a:t>
            </a:r>
          </a:p>
          <a:p>
            <a:pPr lvl="1">
              <a:buFontTx/>
              <a:buChar char="-"/>
            </a:pPr>
            <a:r>
              <a:rPr lang="de-DE" sz="1600" dirty="0" smtClean="0"/>
              <a:t>20% </a:t>
            </a:r>
            <a:r>
              <a:rPr lang="de-DE" sz="1600" dirty="0" err="1" smtClean="0"/>
              <a:t>Dysgeusie</a:t>
            </a:r>
            <a:endParaRPr lang="de-DE" sz="1600" dirty="0" smtClean="0"/>
          </a:p>
          <a:p>
            <a:pPr lvl="1">
              <a:buFontTx/>
              <a:buChar char="-"/>
            </a:pPr>
            <a:r>
              <a:rPr lang="de-DE" sz="1600" dirty="0" smtClean="0"/>
              <a:t>18% Kopfschmerzen</a:t>
            </a:r>
          </a:p>
          <a:p>
            <a:pPr lvl="1">
              <a:buFontTx/>
              <a:buChar char="-"/>
            </a:pPr>
            <a:r>
              <a:rPr lang="de-DE" sz="1600" dirty="0" smtClean="0"/>
              <a:t>12% </a:t>
            </a:r>
            <a:r>
              <a:rPr lang="de-DE" sz="1600" dirty="0" err="1" smtClean="0"/>
              <a:t>Fatigue</a:t>
            </a:r>
            <a:endParaRPr lang="de-DE" sz="1600" dirty="0" smtClean="0"/>
          </a:p>
          <a:p>
            <a:pPr lvl="1">
              <a:buFontTx/>
              <a:buChar char="-"/>
            </a:pPr>
            <a:r>
              <a:rPr lang="de-DE" sz="1600" dirty="0" smtClean="0"/>
              <a:t>10% Dyspnoe</a:t>
            </a:r>
          </a:p>
          <a:p>
            <a:pPr marL="0" indent="0">
              <a:buNone/>
            </a:pPr>
            <a:endParaRPr lang="de-DE" sz="2000" dirty="0"/>
          </a:p>
          <a:p>
            <a:pPr marL="0" indent="0">
              <a:buNone/>
            </a:pPr>
            <a:r>
              <a:rPr lang="de-DE" sz="2400" u="sng" dirty="0" smtClean="0"/>
              <a:t>An Tag 60</a:t>
            </a:r>
            <a:r>
              <a:rPr lang="de-DE" sz="2400" dirty="0" smtClean="0"/>
              <a:t>: </a:t>
            </a:r>
          </a:p>
          <a:p>
            <a:r>
              <a:rPr lang="de-DE" sz="2400" b="1" dirty="0" smtClean="0"/>
              <a:t>56%</a:t>
            </a:r>
            <a:r>
              <a:rPr lang="de-DE" sz="2400" dirty="0" smtClean="0"/>
              <a:t> (19/34) der Erkrankten mit Symptompersistenz an Tag 30 noch symptomatisch</a:t>
            </a:r>
          </a:p>
          <a:p>
            <a:pPr lvl="1">
              <a:buFontTx/>
              <a:buChar char="-"/>
            </a:pPr>
            <a:r>
              <a:rPr lang="de-DE" sz="1600" dirty="0" smtClean="0"/>
              <a:t>63% </a:t>
            </a:r>
            <a:r>
              <a:rPr lang="de-DE" sz="1600" dirty="0" err="1" smtClean="0"/>
              <a:t>Dysosmie</a:t>
            </a:r>
            <a:endParaRPr lang="de-DE" sz="1600" dirty="0" smtClean="0"/>
          </a:p>
          <a:p>
            <a:pPr lvl="1">
              <a:buFontTx/>
              <a:buChar char="-"/>
            </a:pPr>
            <a:r>
              <a:rPr lang="de-DE" sz="1600" dirty="0" smtClean="0"/>
              <a:t>26% </a:t>
            </a:r>
            <a:r>
              <a:rPr lang="de-DE" sz="1600" dirty="0" err="1" smtClean="0"/>
              <a:t>Dysgeusie</a:t>
            </a:r>
            <a:endParaRPr lang="de-DE" sz="1600" dirty="0" smtClean="0"/>
          </a:p>
          <a:p>
            <a:pPr lvl="1">
              <a:buFontTx/>
              <a:buChar char="-"/>
            </a:pPr>
            <a:r>
              <a:rPr lang="de-DE" sz="1600" dirty="0" smtClean="0"/>
              <a:t>16% Dyspnoe</a:t>
            </a:r>
          </a:p>
          <a:p>
            <a:pPr lvl="1">
              <a:buFontTx/>
              <a:buChar char="-"/>
            </a:pPr>
            <a:r>
              <a:rPr lang="de-DE" sz="1600" dirty="0" smtClean="0"/>
              <a:t>16% </a:t>
            </a:r>
            <a:r>
              <a:rPr lang="de-DE" sz="1600" dirty="0" err="1" smtClean="0"/>
              <a:t>Fatigue</a:t>
            </a:r>
            <a:endParaRPr lang="de-DE" sz="1600" dirty="0" smtClean="0"/>
          </a:p>
          <a:p>
            <a:pPr lvl="1">
              <a:buFontTx/>
              <a:buChar char="-"/>
            </a:pPr>
            <a:r>
              <a:rPr lang="de-DE" sz="1600" dirty="0" smtClean="0"/>
              <a:t>16% Husten</a:t>
            </a:r>
          </a:p>
          <a:p>
            <a:pPr lvl="1">
              <a:buFontTx/>
              <a:buChar char="-"/>
            </a:pPr>
            <a:r>
              <a:rPr lang="de-DE" sz="1600" dirty="0" smtClean="0"/>
              <a:t>8% Leistungsminderung</a:t>
            </a:r>
          </a:p>
        </p:txBody>
      </p:sp>
    </p:spTree>
    <p:extLst>
      <p:ext uri="{BB962C8B-B14F-4D97-AF65-F5344CB8AC3E}">
        <p14:creationId xmlns:p14="http://schemas.microsoft.com/office/powerpoint/2010/main" val="246023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18864" y="3438128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de-DE" sz="3600" dirty="0" smtClean="0">
                <a:solidFill>
                  <a:srgbClr val="CC99FF"/>
                </a:solidFill>
              </a:rPr>
              <a:t>Schlussfolgerung</a:t>
            </a:r>
            <a:endParaRPr lang="de-DE" sz="3600" dirty="0">
              <a:solidFill>
                <a:srgbClr val="CC99FF"/>
              </a:solidFill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95536" y="1340768"/>
            <a:ext cx="8229600" cy="2232248"/>
          </a:xfrm>
        </p:spPr>
        <p:txBody>
          <a:bodyPr>
            <a:normAutofit/>
          </a:bodyPr>
          <a:lstStyle/>
          <a:p>
            <a:r>
              <a:rPr lang="de-DE" sz="2000" dirty="0" smtClean="0"/>
              <a:t>Kopfschmerzen, Schnupfen und Muskelschmerzen als häufigste Symptome bei ambulanten COVID-19 </a:t>
            </a:r>
          </a:p>
          <a:p>
            <a:r>
              <a:rPr lang="de-DE" sz="2000" dirty="0"/>
              <a:t>1/3 fühlt sich </a:t>
            </a:r>
            <a:r>
              <a:rPr lang="de-DE" sz="2000" dirty="0" smtClean="0"/>
              <a:t>2 Wochen nach Symptombeginn noch </a:t>
            </a:r>
            <a:r>
              <a:rPr lang="de-DE" sz="2000" dirty="0"/>
              <a:t>krank</a:t>
            </a:r>
          </a:p>
          <a:p>
            <a:r>
              <a:rPr lang="de-DE" sz="2000" dirty="0" smtClean="0"/>
              <a:t>42% haben an Tag 30 noch min. ein Symptom (u.a. </a:t>
            </a:r>
            <a:r>
              <a:rPr lang="de-DE" sz="2000" dirty="0" err="1" smtClean="0"/>
              <a:t>Dysosmie</a:t>
            </a:r>
            <a:r>
              <a:rPr lang="de-DE" sz="2000" dirty="0" smtClean="0"/>
              <a:t>, Husten)</a:t>
            </a:r>
          </a:p>
          <a:p>
            <a:r>
              <a:rPr lang="de-DE" sz="2000" dirty="0" smtClean="0"/>
              <a:t>Mehr als die Hälfte der Erkrankten mit Symptomen an Tag 30 haben auch an Tag 60 noch Symptome</a:t>
            </a:r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3600" dirty="0" smtClean="0">
                <a:solidFill>
                  <a:srgbClr val="CC99FF"/>
                </a:solidFill>
              </a:rPr>
              <a:t>Zusammenfassung</a:t>
            </a:r>
            <a:endParaRPr lang="de-DE" sz="3600" dirty="0">
              <a:solidFill>
                <a:srgbClr val="CC99FF"/>
              </a:solidFill>
            </a:endParaRPr>
          </a:p>
        </p:txBody>
      </p:sp>
      <p:sp>
        <p:nvSpPr>
          <p:cNvPr id="5" name="Inhaltsplatzhalter 2"/>
          <p:cNvSpPr txBox="1">
            <a:spLocks/>
          </p:cNvSpPr>
          <p:nvPr/>
        </p:nvSpPr>
        <p:spPr>
          <a:xfrm>
            <a:off x="467544" y="4437112"/>
            <a:ext cx="8136904" cy="187220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de-DE" sz="2000" dirty="0" smtClean="0"/>
              <a:t>Die Symptomprävalenz bei ambulanten COVID-19 Erkrankten (mit sog. „leichtem Verlauf“) unterscheidet sich zu den Symptomen bei stationären Patienten (eher schwerer Verlauf).</a:t>
            </a:r>
          </a:p>
          <a:p>
            <a:pPr marL="457200" indent="-457200">
              <a:buFont typeface="Arial" panose="020B0604020202020204" pitchFamily="34" charset="0"/>
              <a:buAutoNum type="arabicParenR"/>
            </a:pPr>
            <a:r>
              <a:rPr lang="de-DE" sz="2000" dirty="0" smtClean="0"/>
              <a:t>Persistierende Symptome bei COVID-19-Erkrankten mit sogenanntem „leichten“ Verlauf sind auch 2 Monaten nach Symptombeginn nicht selten. </a:t>
            </a:r>
          </a:p>
          <a:p>
            <a:endParaRPr lang="de-DE" sz="2000" dirty="0"/>
          </a:p>
        </p:txBody>
      </p:sp>
    </p:spTree>
    <p:extLst>
      <p:ext uri="{BB962C8B-B14F-4D97-AF65-F5344CB8AC3E}">
        <p14:creationId xmlns:p14="http://schemas.microsoft.com/office/powerpoint/2010/main" val="4046693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839</Words>
  <Application>Microsoft Office PowerPoint</Application>
  <PresentationFormat>Bildschirmpräsentation (4:3)</PresentationFormat>
  <Paragraphs>173</Paragraphs>
  <Slides>13</Slides>
  <Notes>5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4" baseType="lpstr">
      <vt:lpstr>Larissa</vt:lpstr>
      <vt:lpstr>Symptomprävalenz und -dauer bei Erkrankten mit COVID-19 mit leichtem Verlauf</vt:lpstr>
      <vt:lpstr>Kontext</vt:lpstr>
      <vt:lpstr>Methoden</vt:lpstr>
      <vt:lpstr>Fragebogen d1-30</vt:lpstr>
      <vt:lpstr>Ergebnisse (1/4): Symptomprävalenz</vt:lpstr>
      <vt:lpstr>Ergebnisse (2/4): Symptomprävalenz im zeitlichen Verlauf</vt:lpstr>
      <vt:lpstr>Ergebnisse (3/4): Krankheitsgefühl </vt:lpstr>
      <vt:lpstr>Ergebnisse (4/4): Symptomprävalenz d30/d60</vt:lpstr>
      <vt:lpstr>Schlussfolgerung</vt:lpstr>
      <vt:lpstr>Supplement Docs</vt:lpstr>
      <vt:lpstr>Supplement: Prevalence</vt:lpstr>
      <vt:lpstr>Supplement: Duration of symptoms</vt:lpstr>
      <vt:lpstr>Supplement: Symptom prevalence on d30/60</vt:lpstr>
    </vt:vector>
  </TitlesOfParts>
  <Company>Robert Koch-Institut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Symptomprävalenz und -dauer bei Erkrankten mit COVID-19 mit mildem Verlauf</dc:title>
  <dc:creator>Muller, Nadine</dc:creator>
  <cp:lastModifiedBy>Dudareva, Sandra</cp:lastModifiedBy>
  <cp:revision>49</cp:revision>
  <cp:lastPrinted>2020-08-14T07:24:05Z</cp:lastPrinted>
  <dcterms:created xsi:type="dcterms:W3CDTF">2020-08-12T08:15:57Z</dcterms:created>
  <dcterms:modified xsi:type="dcterms:W3CDTF">2020-08-14T08:01:24Z</dcterms:modified>
</cp:coreProperties>
</file>