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Lst>
  <p:notesMasterIdLst>
    <p:notesMasterId r:id="rId23"/>
  </p:notesMasterIdLst>
  <p:handoutMasterIdLst>
    <p:handoutMasterId r:id="rId24"/>
  </p:handoutMasterIdLst>
  <p:sldIdLst>
    <p:sldId id="256" r:id="rId3"/>
    <p:sldId id="257" r:id="rId4"/>
    <p:sldId id="270" r:id="rId5"/>
    <p:sldId id="277" r:id="rId6"/>
    <p:sldId id="264" r:id="rId7"/>
    <p:sldId id="258" r:id="rId8"/>
    <p:sldId id="259" r:id="rId9"/>
    <p:sldId id="266" r:id="rId10"/>
    <p:sldId id="267" r:id="rId11"/>
    <p:sldId id="268" r:id="rId12"/>
    <p:sldId id="260" r:id="rId13"/>
    <p:sldId id="274" r:id="rId14"/>
    <p:sldId id="262" r:id="rId15"/>
    <p:sldId id="263" r:id="rId16"/>
    <p:sldId id="271" r:id="rId17"/>
    <p:sldId id="269" r:id="rId18"/>
    <p:sldId id="272" r:id="rId19"/>
    <p:sldId id="276" r:id="rId20"/>
    <p:sldId id="273" r:id="rId21"/>
    <p:sldId id="261" r:id="rId22"/>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us, Inessa" initials="MI" lastIdx="2" clrIdx="0"/>
  <p:cmAuthor id="1" name="Halm, Ariane" initials="H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3753" autoAdjust="0"/>
  </p:normalViewPr>
  <p:slideViewPr>
    <p:cSldViewPr>
      <p:cViewPr>
        <p:scale>
          <a:sx n="90" d="100"/>
          <a:sy n="90" d="100"/>
        </p:scale>
        <p:origin x="-6" y="-2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rki.local\daten\Projekte\FG32_Epialert_Personenbezug\nCoV\OB%20GA_Neuk&#246;lln\Survnet\epicurve%20survnet.xlsx" TargetMode="External"/><Relationship Id="rId1" Type="http://schemas.openxmlformats.org/officeDocument/2006/relationships/image" Target="../media/image12.pn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0506757974361514"/>
          <c:y val="0.12459260714265281"/>
          <c:w val="0.85069161784017444"/>
          <c:h val="0.72539448888124836"/>
        </c:manualLayout>
      </c:layout>
      <c:barChart>
        <c:barDir val="col"/>
        <c:grouping val="stacked"/>
        <c:varyColors val="0"/>
        <c:ser>
          <c:idx val="1"/>
          <c:order val="0"/>
          <c:tx>
            <c:strRef>
              <c:f>Epicurves!$A$55</c:f>
              <c:strCache>
                <c:ptCount val="1"/>
                <c:pt idx="0">
                  <c:v>Anzahl-Ausbruch</c:v>
                </c:pt>
              </c:strCache>
            </c:strRef>
          </c:tx>
          <c:spPr>
            <a:blipFill>
              <a:blip xmlns:r="http://schemas.openxmlformats.org/officeDocument/2006/relationships" r:embed="rId1"/>
              <a:stretch>
                <a:fillRect/>
              </a:stretch>
            </a:blipFill>
          </c:spPr>
          <c:invertIfNegative val="0"/>
          <c:pictureOptions>
            <c:pictureFormat val="stackScale"/>
          </c:pictureOptions>
          <c:cat>
            <c:numRef>
              <c:f>Epicurves!$B$53:$S$53</c:f>
              <c:numCache>
                <c:formatCode>General</c:formatCode>
                <c:ptCount val="18"/>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numCache>
            </c:numRef>
          </c:cat>
          <c:val>
            <c:numRef>
              <c:f>Epicurves!$B$55:$S$55</c:f>
              <c:numCache>
                <c:formatCode>General</c:formatCode>
                <c:ptCount val="18"/>
                <c:pt idx="0">
                  <c:v>1</c:v>
                </c:pt>
                <c:pt idx="1">
                  <c:v>21</c:v>
                </c:pt>
                <c:pt idx="2">
                  <c:v>77</c:v>
                </c:pt>
                <c:pt idx="3">
                  <c:v>161</c:v>
                </c:pt>
                <c:pt idx="4">
                  <c:v>141</c:v>
                </c:pt>
                <c:pt idx="5">
                  <c:v>87</c:v>
                </c:pt>
                <c:pt idx="6">
                  <c:v>60</c:v>
                </c:pt>
                <c:pt idx="7">
                  <c:v>68</c:v>
                </c:pt>
                <c:pt idx="8">
                  <c:v>48</c:v>
                </c:pt>
                <c:pt idx="9">
                  <c:v>22</c:v>
                </c:pt>
                <c:pt idx="10">
                  <c:v>34</c:v>
                </c:pt>
                <c:pt idx="11">
                  <c:v>21</c:v>
                </c:pt>
                <c:pt idx="12">
                  <c:v>19</c:v>
                </c:pt>
                <c:pt idx="13">
                  <c:v>17</c:v>
                </c:pt>
                <c:pt idx="14">
                  <c:v>45</c:v>
                </c:pt>
                <c:pt idx="15">
                  <c:v>40</c:v>
                </c:pt>
                <c:pt idx="16">
                  <c:v>46</c:v>
                </c:pt>
                <c:pt idx="17">
                  <c:v>18</c:v>
                </c:pt>
              </c:numCache>
            </c:numRef>
          </c:val>
        </c:ser>
        <c:ser>
          <c:idx val="3"/>
          <c:order val="1"/>
          <c:tx>
            <c:strRef>
              <c:f>Epicurves!$A$56</c:f>
              <c:strCache>
                <c:ptCount val="1"/>
                <c:pt idx="0">
                  <c:v>Ausbruchscluster</c:v>
                </c:pt>
              </c:strCache>
            </c:strRef>
          </c:tx>
          <c:spPr>
            <a:solidFill>
              <a:schemeClr val="tx2">
                <a:lumMod val="40000"/>
                <a:lumOff val="60000"/>
              </a:schemeClr>
            </a:solidFill>
            <a:ln>
              <a:solidFill>
                <a:schemeClr val="bg1"/>
              </a:solidFill>
            </a:ln>
          </c:spPr>
          <c:invertIfNegative val="0"/>
          <c:dPt>
            <c:idx val="14"/>
            <c:invertIfNegative val="0"/>
            <c:bubble3D val="0"/>
          </c:dPt>
          <c:cat>
            <c:numRef>
              <c:f>Epicurves!$B$53:$S$53</c:f>
              <c:numCache>
                <c:formatCode>General</c:formatCode>
                <c:ptCount val="18"/>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numCache>
            </c:numRef>
          </c:cat>
          <c:val>
            <c:numRef>
              <c:f>Epicurves!$B$56:$S$56</c:f>
              <c:numCache>
                <c:formatCode>General</c:formatCode>
                <c:ptCount val="18"/>
                <c:pt idx="11">
                  <c:v>1</c:v>
                </c:pt>
                <c:pt idx="12">
                  <c:v>0</c:v>
                </c:pt>
                <c:pt idx="13">
                  <c:v>5</c:v>
                </c:pt>
                <c:pt idx="14">
                  <c:v>37</c:v>
                </c:pt>
                <c:pt idx="15">
                  <c:v>48</c:v>
                </c:pt>
                <c:pt idx="16">
                  <c:v>10</c:v>
                </c:pt>
              </c:numCache>
            </c:numRef>
          </c:val>
        </c:ser>
        <c:dLbls>
          <c:showLegendKey val="0"/>
          <c:showVal val="0"/>
          <c:showCatName val="0"/>
          <c:showSerName val="0"/>
          <c:showPercent val="0"/>
          <c:showBubbleSize val="0"/>
        </c:dLbls>
        <c:gapWidth val="0"/>
        <c:overlap val="100"/>
        <c:axId val="114336896"/>
        <c:axId val="114338816"/>
      </c:barChart>
      <c:catAx>
        <c:axId val="114336896"/>
        <c:scaling>
          <c:orientation val="minMax"/>
        </c:scaling>
        <c:delete val="0"/>
        <c:axPos val="b"/>
        <c:title>
          <c:tx>
            <c:rich>
              <a:bodyPr/>
              <a:lstStyle/>
              <a:p>
                <a:pPr>
                  <a:defRPr/>
                </a:pPr>
                <a:r>
                  <a:rPr lang="en-US"/>
                  <a:t>Meldewoche</a:t>
                </a:r>
              </a:p>
            </c:rich>
          </c:tx>
          <c:layout/>
          <c:overlay val="0"/>
        </c:title>
        <c:numFmt formatCode="General" sourceLinked="1"/>
        <c:majorTickMark val="out"/>
        <c:minorTickMark val="none"/>
        <c:tickLblPos val="nextTo"/>
        <c:crossAx val="114338816"/>
        <c:crosses val="autoZero"/>
        <c:auto val="1"/>
        <c:lblAlgn val="ctr"/>
        <c:lblOffset val="100"/>
        <c:noMultiLvlLbl val="0"/>
      </c:catAx>
      <c:valAx>
        <c:axId val="114338816"/>
        <c:scaling>
          <c:orientation val="minMax"/>
        </c:scaling>
        <c:delete val="0"/>
        <c:axPos val="l"/>
        <c:title>
          <c:tx>
            <c:rich>
              <a:bodyPr rot="-5400000" vert="horz"/>
              <a:lstStyle/>
              <a:p>
                <a:pPr>
                  <a:defRPr/>
                </a:pPr>
                <a:r>
                  <a:rPr lang="en-US"/>
                  <a:t>Anzahl übermittelte Fälle</a:t>
                </a:r>
              </a:p>
            </c:rich>
          </c:tx>
          <c:layout/>
          <c:overlay val="0"/>
        </c:title>
        <c:numFmt formatCode="General" sourceLinked="1"/>
        <c:majorTickMark val="out"/>
        <c:minorTickMark val="none"/>
        <c:tickLblPos val="nextTo"/>
        <c:crossAx val="114336896"/>
        <c:crosses val="autoZero"/>
        <c:crossBetween val="between"/>
      </c:valAx>
    </c:plotArea>
    <c:legend>
      <c:legendPos val="r"/>
      <c:legendEntry>
        <c:idx val="1"/>
        <c:delete val="1"/>
      </c:legendEntry>
      <c:layout>
        <c:manualLayout>
          <c:xMode val="edge"/>
          <c:yMode val="edge"/>
          <c:x val="0.68876520160615518"/>
          <c:y val="0.12702748791155036"/>
          <c:w val="0.31123486859937183"/>
          <c:h val="9.132513048967239E-2"/>
        </c:manualLayout>
      </c:layout>
      <c:overlay val="0"/>
    </c:legend>
    <c:plotVisOnly val="1"/>
    <c:dispBlanksAs val="gap"/>
    <c:showDLblsOverMax val="0"/>
  </c:chart>
  <c:txPr>
    <a:bodyPr/>
    <a:lstStyle/>
    <a:p>
      <a:pPr>
        <a:defRPr sz="1600"/>
      </a:pPr>
      <a:endParaRPr lang="de-DE"/>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18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sz="quarter" idx="1"/>
          </p:nvPr>
        </p:nvSpPr>
        <p:spPr>
          <a:xfrm>
            <a:off x="3849899" y="0"/>
            <a:ext cx="2946189" cy="496411"/>
          </a:xfrm>
          <a:prstGeom prst="rect">
            <a:avLst/>
          </a:prstGeom>
        </p:spPr>
        <p:txBody>
          <a:bodyPr vert="horz" lIns="91577" tIns="45789" rIns="91577" bIns="45789" rtlCol="0"/>
          <a:lstStyle>
            <a:lvl1pPr algn="r">
              <a:defRPr sz="1200"/>
            </a:lvl1pPr>
          </a:lstStyle>
          <a:p>
            <a:fld id="{C9D47A77-2C98-4C26-BA9C-ADA9E0046C53}" type="datetimeFigureOut">
              <a:rPr lang="de-DE" smtClean="0"/>
              <a:t>14.08.2020</a:t>
            </a:fld>
            <a:endParaRPr lang="de-DE"/>
          </a:p>
        </p:txBody>
      </p:sp>
      <p:sp>
        <p:nvSpPr>
          <p:cNvPr id="4" name="Fußzeilenplatzhalter 3"/>
          <p:cNvSpPr>
            <a:spLocks noGrp="1"/>
          </p:cNvSpPr>
          <p:nvPr>
            <p:ph type="ftr" sz="quarter" idx="2"/>
          </p:nvPr>
        </p:nvSpPr>
        <p:spPr>
          <a:xfrm>
            <a:off x="1" y="9430223"/>
            <a:ext cx="2946189" cy="496411"/>
          </a:xfrm>
          <a:prstGeom prst="rect">
            <a:avLst/>
          </a:prstGeom>
        </p:spPr>
        <p:txBody>
          <a:bodyPr vert="horz" lIns="91577" tIns="45789" rIns="91577" bIns="45789" rtlCol="0" anchor="b"/>
          <a:lstStyle>
            <a:lvl1pPr algn="l">
              <a:defRPr sz="1200"/>
            </a:lvl1pPr>
          </a:lstStyle>
          <a:p>
            <a:endParaRPr lang="de-DE"/>
          </a:p>
        </p:txBody>
      </p:sp>
      <p:sp>
        <p:nvSpPr>
          <p:cNvPr id="5" name="Foliennummernplatzhalter 4"/>
          <p:cNvSpPr>
            <a:spLocks noGrp="1"/>
          </p:cNvSpPr>
          <p:nvPr>
            <p:ph type="sldNum" sz="quarter" idx="3"/>
          </p:nvPr>
        </p:nvSpPr>
        <p:spPr>
          <a:xfrm>
            <a:off x="3849899" y="9430223"/>
            <a:ext cx="2946189" cy="496411"/>
          </a:xfrm>
          <a:prstGeom prst="rect">
            <a:avLst/>
          </a:prstGeom>
        </p:spPr>
        <p:txBody>
          <a:bodyPr vert="horz" lIns="91577" tIns="45789" rIns="91577" bIns="45789" rtlCol="0" anchor="b"/>
          <a:lstStyle>
            <a:lvl1pPr algn="r">
              <a:defRPr sz="1200"/>
            </a:lvl1pPr>
          </a:lstStyle>
          <a:p>
            <a:fld id="{BE422717-3C7D-48F9-A39B-D024E6EB4DB3}" type="slidenum">
              <a:rPr lang="de-DE" smtClean="0"/>
              <a:t>‹Nr.›</a:t>
            </a:fld>
            <a:endParaRPr lang="de-DE"/>
          </a:p>
        </p:txBody>
      </p:sp>
    </p:spTree>
    <p:extLst>
      <p:ext uri="{BB962C8B-B14F-4D97-AF65-F5344CB8AC3E}">
        <p14:creationId xmlns:p14="http://schemas.microsoft.com/office/powerpoint/2010/main" val="3122198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idx="1"/>
          </p:nvPr>
        </p:nvSpPr>
        <p:spPr>
          <a:xfrm>
            <a:off x="3850444" y="0"/>
            <a:ext cx="2945659" cy="496411"/>
          </a:xfrm>
          <a:prstGeom prst="rect">
            <a:avLst/>
          </a:prstGeom>
        </p:spPr>
        <p:txBody>
          <a:bodyPr vert="horz" lIns="91577" tIns="45789" rIns="91577" bIns="45789" rtlCol="0"/>
          <a:lstStyle>
            <a:lvl1pPr algn="r">
              <a:defRPr sz="1200"/>
            </a:lvl1pPr>
          </a:lstStyle>
          <a:p>
            <a:fld id="{508917C7-47E3-4BEF-97AA-531F39E50AFF}" type="datetimeFigureOut">
              <a:rPr lang="de-DE" smtClean="0"/>
              <a:t>14.08.2020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577" tIns="45789" rIns="91577" bIns="45789" rtlCol="0" anchor="b"/>
          <a:lstStyle>
            <a:lvl1pPr algn="r">
              <a:defRPr sz="1200"/>
            </a:lvl1pPr>
          </a:lstStyle>
          <a:p>
            <a:fld id="{74BD1B75-20F2-47A8-ADF7-AAB881F1F521}" type="slidenum">
              <a:rPr lang="de-DE" smtClean="0"/>
              <a:t>‹Nr.›</a:t>
            </a:fld>
            <a:endParaRPr lang="de-DE"/>
          </a:p>
        </p:txBody>
      </p:sp>
    </p:spTree>
    <p:extLst>
      <p:ext uri="{BB962C8B-B14F-4D97-AF65-F5344CB8AC3E}">
        <p14:creationId xmlns:p14="http://schemas.microsoft.com/office/powerpoint/2010/main" val="390922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4BD1B75-20F2-47A8-ADF7-AAB881F1F521}" type="slidenum">
              <a:rPr lang="de-DE" smtClean="0"/>
              <a:t>1</a:t>
            </a:fld>
            <a:endParaRPr lang="de-DE"/>
          </a:p>
        </p:txBody>
      </p:sp>
    </p:spTree>
    <p:extLst>
      <p:ext uri="{BB962C8B-B14F-4D97-AF65-F5344CB8AC3E}">
        <p14:creationId xmlns:p14="http://schemas.microsoft.com/office/powerpoint/2010/main" val="1688730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Harzer/Treptower größter Block, meiste Fälle</a:t>
            </a:r>
          </a:p>
          <a:p>
            <a:r>
              <a:rPr lang="de-DE" sz="1400" dirty="0"/>
              <a:t>Anteil in Treptower 95 (1 Haus) am höchsten unter erfasster Bewohnerschaft (17%, min. 4%) und unter getesteten Personen (27%, min. 7%)</a:t>
            </a:r>
          </a:p>
        </p:txBody>
      </p:sp>
      <p:sp>
        <p:nvSpPr>
          <p:cNvPr id="4" name="Foliennummernplatzhalter 3"/>
          <p:cNvSpPr>
            <a:spLocks noGrp="1"/>
          </p:cNvSpPr>
          <p:nvPr>
            <p:ph type="sldNum" sz="quarter" idx="10"/>
          </p:nvPr>
        </p:nvSpPr>
        <p:spPr/>
        <p:txBody>
          <a:bodyPr/>
          <a:lstStyle/>
          <a:p>
            <a:fld id="{74BD1B75-20F2-47A8-ADF7-AAB881F1F521}" type="slidenum">
              <a:rPr lang="de-DE" smtClean="0"/>
              <a:t>10</a:t>
            </a:fld>
            <a:endParaRPr lang="de-DE"/>
          </a:p>
        </p:txBody>
      </p:sp>
    </p:spTree>
    <p:extLst>
      <p:ext uri="{BB962C8B-B14F-4D97-AF65-F5344CB8AC3E}">
        <p14:creationId xmlns:p14="http://schemas.microsoft.com/office/powerpoint/2010/main" val="2658654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Untererfassung: eventuell sind dort lebende Personen nicht an der Adresse gemeldet, oder bei Testung abwesend, oder wollten sich nicht testen lassen, da sie weitere Quarantänisierung fürchten, auch gab es dort nicht wohnhafte Personen (auch während der Abstrichnahme und Quarantänisierung) die zu Besuch waren </a:t>
            </a:r>
          </a:p>
          <a:p>
            <a:endParaRPr lang="de-DE" sz="1400" dirty="0"/>
          </a:p>
          <a:p>
            <a:r>
              <a:rPr lang="de-DE" sz="1400" dirty="0"/>
              <a:t>Analyse: Screening in Häuserblöcken unterschiedlich, keine systematische Erfassung, kaum Angabe zu Symptombeginn und Symptomen, unmöglich zu wissen, ob sich Geschehen von einer Altersgruppe zur nächsten (Kinder </a:t>
            </a:r>
            <a:r>
              <a:rPr lang="de-DE" sz="1400" dirty="0">
                <a:sym typeface="Wingdings" panose="05000000000000000000" pitchFamily="2" charset="2"/>
              </a:rPr>
              <a:t> Erwachsene) </a:t>
            </a:r>
            <a:r>
              <a:rPr lang="de-DE" sz="1400" dirty="0"/>
              <a:t>fortgesetzt hat</a:t>
            </a:r>
          </a:p>
          <a:p>
            <a:endParaRPr lang="de-DE" sz="1400" dirty="0"/>
          </a:p>
          <a:p>
            <a:pPr marL="0" lvl="1" defTabSz="915772"/>
            <a:r>
              <a:rPr lang="de-DE" sz="1400" dirty="0"/>
              <a:t>Sinn der Quarantäne und deren Anforderungen nicht von allen Bewohner*innen gut verstanden wurden, Quarantäne Befürchtung bei positivem Testergebnis größer als Angst, selbst zu erkranken oder weitere Menschen mit dem Virus anzustecken, Quarantäne auf Eigenverantwortung ausgelegt</a:t>
            </a:r>
          </a:p>
          <a:p>
            <a:endParaRPr lang="de-DE" sz="1400" dirty="0"/>
          </a:p>
          <a:p>
            <a:r>
              <a:rPr lang="de-DE" sz="1400" dirty="0"/>
              <a:t>40 von ca. 350 Proben vor Ablauf der Quarantäne entnommen, Labor Berlin-Brandenburg zählt und quittiert aus logistischen Gründen keine eingehenden Proben</a:t>
            </a:r>
          </a:p>
        </p:txBody>
      </p:sp>
      <p:sp>
        <p:nvSpPr>
          <p:cNvPr id="4" name="Foliennummernplatzhalter 3"/>
          <p:cNvSpPr>
            <a:spLocks noGrp="1"/>
          </p:cNvSpPr>
          <p:nvPr>
            <p:ph type="sldNum" sz="quarter" idx="10"/>
          </p:nvPr>
        </p:nvSpPr>
        <p:spPr/>
        <p:txBody>
          <a:bodyPr/>
          <a:lstStyle/>
          <a:p>
            <a:fld id="{74BD1B75-20F2-47A8-ADF7-AAB881F1F521}" type="slidenum">
              <a:rPr lang="de-DE" smtClean="0"/>
              <a:t>11</a:t>
            </a:fld>
            <a:endParaRPr lang="de-DE"/>
          </a:p>
        </p:txBody>
      </p:sp>
    </p:spTree>
    <p:extLst>
      <p:ext uri="{BB962C8B-B14F-4D97-AF65-F5344CB8AC3E}">
        <p14:creationId xmlns:p14="http://schemas.microsoft.com/office/powerpoint/2010/main" val="2658971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defTabSz="915772">
              <a:defRPr/>
            </a:pPr>
            <a:r>
              <a:rPr lang="de-DE" sz="1400" dirty="0"/>
              <a:t>Ad 1: Weitere Fälle mit familiärer Häufung während der Quarantäne </a:t>
            </a:r>
            <a:r>
              <a:rPr lang="de-DE" sz="1400" dirty="0">
                <a:sym typeface="Wingdings" panose="05000000000000000000" pitchFamily="2" charset="2"/>
              </a:rPr>
              <a:t></a:t>
            </a:r>
            <a:r>
              <a:rPr lang="de-DE" sz="1400" dirty="0"/>
              <a:t> Trennung von Fällen und Kontaktpersonen wäre wünschenswert gewesen, Angebot separater Fall-Unterbringung  wurde abgelehnt, neuer Fall in gleichem Setting vor 1,5-2 Wochen in einer anderen Straße</a:t>
            </a:r>
          </a:p>
          <a:p>
            <a:pPr marL="0" lvl="1" defTabSz="915772">
              <a:defRPr/>
            </a:pPr>
            <a:r>
              <a:rPr lang="de-DE" sz="1400" dirty="0"/>
              <a:t>Erneute Datenerhebung bei den betroffenen Personen zur Ergänzung der verfügbaren Daten erscheint aufgrund des grundsätzlichen Misstrauens der Bewohnerschaft gegenüber den Behörden sowie des zeitlichen Verzugs nicht sinnvoll</a:t>
            </a:r>
          </a:p>
          <a:p>
            <a:pPr defTabSz="915772">
              <a:defRPr/>
            </a:pPr>
            <a:endParaRPr lang="de-DE" sz="1400" dirty="0"/>
          </a:p>
          <a:p>
            <a:pPr defTabSz="915772">
              <a:defRPr/>
            </a:pPr>
            <a:r>
              <a:rPr lang="de-DE" sz="1400" dirty="0"/>
              <a:t>Ad 2: ohne großes Polizeiaufgebot, sozialdienstliche Unterstützung, Ziel der Aufklärung, Vermeiden von Konfrontationen</a:t>
            </a:r>
          </a:p>
          <a:p>
            <a:pPr defTabSz="915772">
              <a:defRPr/>
            </a:pPr>
            <a:endParaRPr lang="de-DE" sz="1400" dirty="0"/>
          </a:p>
          <a:p>
            <a:pPr defTabSz="915772">
              <a:defRPr/>
            </a:pPr>
            <a:r>
              <a:rPr lang="de-DE" sz="1400" dirty="0"/>
              <a:t>Ad 3: GA plant Evaluierung des Ausbruchsmanagements und der Maßnahmen</a:t>
            </a:r>
          </a:p>
          <a:p>
            <a:pPr defTabSz="915772">
              <a:defRPr/>
            </a:pPr>
            <a:endParaRPr lang="de-DE" dirty="0" smtClean="0"/>
          </a:p>
          <a:p>
            <a:pPr defTabSz="915772">
              <a:defRPr/>
            </a:pPr>
            <a:endParaRPr lang="de-DE" dirty="0" smtClean="0"/>
          </a:p>
        </p:txBody>
      </p:sp>
      <p:sp>
        <p:nvSpPr>
          <p:cNvPr id="4" name="Foliennummernplatzhalter 3"/>
          <p:cNvSpPr>
            <a:spLocks noGrp="1"/>
          </p:cNvSpPr>
          <p:nvPr>
            <p:ph type="sldNum" sz="quarter" idx="10"/>
          </p:nvPr>
        </p:nvSpPr>
        <p:spPr/>
        <p:txBody>
          <a:bodyPr/>
          <a:lstStyle/>
          <a:p>
            <a:fld id="{74BD1B75-20F2-47A8-ADF7-AAB881F1F521}" type="slidenum">
              <a:rPr lang="de-DE" smtClean="0"/>
              <a:t>12</a:t>
            </a:fld>
            <a:endParaRPr lang="de-DE"/>
          </a:p>
        </p:txBody>
      </p:sp>
    </p:spTree>
    <p:extLst>
      <p:ext uri="{BB962C8B-B14F-4D97-AF65-F5344CB8AC3E}">
        <p14:creationId xmlns:p14="http://schemas.microsoft.com/office/powerpoint/2010/main" val="3216005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Andere Ausbrüche</a:t>
            </a:r>
          </a:p>
          <a:p>
            <a:pPr marL="171707" indent="-171707">
              <a:buFont typeface="Arial" panose="020B0604020202020204" pitchFamily="34" charset="0"/>
              <a:buChar char="•"/>
            </a:pPr>
            <a:r>
              <a:rPr lang="de-DE" sz="1400" dirty="0"/>
              <a:t>Berliner Bezirke: Spandau, Reinickendorf</a:t>
            </a:r>
          </a:p>
          <a:p>
            <a:pPr marL="171707" indent="-171707">
              <a:buFont typeface="Arial" panose="020B0604020202020204" pitchFamily="34" charset="0"/>
              <a:buChar char="•"/>
            </a:pPr>
            <a:r>
              <a:rPr lang="de-DE" sz="1400" dirty="0"/>
              <a:t>Göttingen: wegen Fall-Häufung Hochhaus-Komplex unter scharfer Quarantäne (Umzäunung und Polizeikontrolle)</a:t>
            </a:r>
          </a:p>
          <a:p>
            <a:pPr marL="171707" indent="-171707" defTabSz="915772">
              <a:buFont typeface="Arial" panose="020B0604020202020204" pitchFamily="34" charset="0"/>
              <a:buChar char="•"/>
            </a:pPr>
            <a:r>
              <a:rPr lang="de-DE" sz="1400" dirty="0"/>
              <a:t>Magdeburg: in ähnlichem Zeitraum zahlreiche Großfamilien betreffender Ausbruch innerhalb der in Magdeburg ansässigen, der Pfingstkirche angehörigen Roma-Community. Berliner Pfarrer hatte in der Nähe von Magdeburg Gottesdienst gehalten, Geschehen sei auch teilweise in die Allgemeinbevölkerung übergeschwappt, möglicherweise durch Reinigungskräfte, die bei dem Ausbruch betroffen waren </a:t>
            </a:r>
            <a:r>
              <a:rPr lang="de-DE" sz="1400" dirty="0">
                <a:sym typeface="Wingdings" panose="05000000000000000000" pitchFamily="2" charset="2"/>
              </a:rPr>
              <a:t> </a:t>
            </a:r>
            <a:r>
              <a:rPr lang="de-DE" sz="1400" dirty="0"/>
              <a:t>Empfehlung, den Niedriglohnsektor im Auge zu behalten. </a:t>
            </a:r>
          </a:p>
          <a:p>
            <a:pPr marL="171707" indent="-171707">
              <a:buFont typeface="Arial" panose="020B0604020202020204" pitchFamily="34" charset="0"/>
              <a:buChar char="•"/>
            </a:pPr>
            <a:r>
              <a:rPr lang="de-DE" sz="1400" dirty="0"/>
              <a:t>Gütersloh: Gastarbeiter, prekäre Wohn- und Arbeitsverhältnisse</a:t>
            </a:r>
          </a:p>
          <a:p>
            <a:pPr marL="171707" indent="-171707">
              <a:buFont typeface="Arial" panose="020B0604020202020204" pitchFamily="34" charset="0"/>
              <a:buChar char="•"/>
            </a:pPr>
            <a:endParaRPr lang="de-DE" sz="1400" dirty="0"/>
          </a:p>
          <a:p>
            <a:r>
              <a:rPr lang="de-DE" sz="1400" dirty="0"/>
              <a:t>Austausch zu Erfahrung und Handhabe zukünftiger Häufungen sinnvoll</a:t>
            </a:r>
          </a:p>
          <a:p>
            <a:pPr defTabSz="915772">
              <a:defRPr/>
            </a:pPr>
            <a:endParaRPr lang="de-DE" dirty="0" smtClean="0"/>
          </a:p>
          <a:p>
            <a:endParaRPr lang="de-DE" dirty="0"/>
          </a:p>
        </p:txBody>
      </p:sp>
      <p:sp>
        <p:nvSpPr>
          <p:cNvPr id="4" name="Foliennummernplatzhalter 3"/>
          <p:cNvSpPr>
            <a:spLocks noGrp="1"/>
          </p:cNvSpPr>
          <p:nvPr>
            <p:ph type="sldNum" sz="quarter" idx="10"/>
          </p:nvPr>
        </p:nvSpPr>
        <p:spPr/>
        <p:txBody>
          <a:bodyPr/>
          <a:lstStyle/>
          <a:p>
            <a:fld id="{74BD1B75-20F2-47A8-ADF7-AAB881F1F521}" type="slidenum">
              <a:rPr lang="de-DE" smtClean="0"/>
              <a:t>13</a:t>
            </a:fld>
            <a:endParaRPr lang="de-DE"/>
          </a:p>
        </p:txBody>
      </p:sp>
    </p:spTree>
    <p:extLst>
      <p:ext uri="{BB962C8B-B14F-4D97-AF65-F5344CB8AC3E}">
        <p14:creationId xmlns:p14="http://schemas.microsoft.com/office/powerpoint/2010/main" val="4252431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4BD1B75-20F2-47A8-ADF7-AAB881F1F521}" type="slidenum">
              <a:rPr lang="de-DE" smtClean="0"/>
              <a:t>14</a:t>
            </a:fld>
            <a:endParaRPr lang="de-DE"/>
          </a:p>
        </p:txBody>
      </p:sp>
    </p:spTree>
    <p:extLst>
      <p:ext uri="{BB962C8B-B14F-4D97-AF65-F5344CB8AC3E}">
        <p14:creationId xmlns:p14="http://schemas.microsoft.com/office/powerpoint/2010/main" val="3242060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4BD1B75-20F2-47A8-ADF7-AAB881F1F521}" type="slidenum">
              <a:rPr lang="de-DE" smtClean="0"/>
              <a:t>15</a:t>
            </a:fld>
            <a:endParaRPr lang="de-DE"/>
          </a:p>
        </p:txBody>
      </p:sp>
    </p:spTree>
    <p:extLst>
      <p:ext uri="{BB962C8B-B14F-4D97-AF65-F5344CB8AC3E}">
        <p14:creationId xmlns:p14="http://schemas.microsoft.com/office/powerpoint/2010/main" val="3036206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4BD1B75-20F2-47A8-ADF7-AAB881F1F521}" type="slidenum">
              <a:rPr lang="de-DE" smtClean="0"/>
              <a:t>16</a:t>
            </a:fld>
            <a:endParaRPr lang="de-DE"/>
          </a:p>
        </p:txBody>
      </p:sp>
    </p:spTree>
    <p:extLst>
      <p:ext uri="{BB962C8B-B14F-4D97-AF65-F5344CB8AC3E}">
        <p14:creationId xmlns:p14="http://schemas.microsoft.com/office/powerpoint/2010/main" val="3223502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4BD1B75-20F2-47A8-ADF7-AAB881F1F521}" type="slidenum">
              <a:rPr lang="de-DE" smtClean="0"/>
              <a:t>17</a:t>
            </a:fld>
            <a:endParaRPr lang="de-DE"/>
          </a:p>
        </p:txBody>
      </p:sp>
    </p:spTree>
    <p:extLst>
      <p:ext uri="{BB962C8B-B14F-4D97-AF65-F5344CB8AC3E}">
        <p14:creationId xmlns:p14="http://schemas.microsoft.com/office/powerpoint/2010/main" val="1689805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4BD1B75-20F2-47A8-ADF7-AAB881F1F521}" type="slidenum">
              <a:rPr lang="de-DE" smtClean="0">
                <a:solidFill>
                  <a:prstClr val="black"/>
                </a:solidFill>
              </a:rPr>
              <a:pPr/>
              <a:t>18</a:t>
            </a:fld>
            <a:endParaRPr lang="de-DE">
              <a:solidFill>
                <a:prstClr val="black"/>
              </a:solidFill>
            </a:endParaRPr>
          </a:p>
        </p:txBody>
      </p:sp>
    </p:spTree>
    <p:extLst>
      <p:ext uri="{BB962C8B-B14F-4D97-AF65-F5344CB8AC3E}">
        <p14:creationId xmlns:p14="http://schemas.microsoft.com/office/powerpoint/2010/main" val="766855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4BD1B75-20F2-47A8-ADF7-AAB881F1F521}" type="slidenum">
              <a:rPr lang="de-DE" smtClean="0"/>
              <a:t>19</a:t>
            </a:fld>
            <a:endParaRPr lang="de-DE"/>
          </a:p>
        </p:txBody>
      </p:sp>
    </p:spTree>
    <p:extLst>
      <p:ext uri="{BB962C8B-B14F-4D97-AF65-F5344CB8AC3E}">
        <p14:creationId xmlns:p14="http://schemas.microsoft.com/office/powerpoint/2010/main" val="219621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Ad 1: Anfang Juni Clustererkennung</a:t>
            </a:r>
          </a:p>
          <a:p>
            <a:r>
              <a:rPr lang="de-DE" sz="1400" dirty="0"/>
              <a:t>Ad 2: Deutliche Häufung von Fällen unter Roma-stämmigen Familien, die der Pfingstgemeinde angehören</a:t>
            </a:r>
          </a:p>
          <a:p>
            <a:r>
              <a:rPr lang="de-DE" sz="1400" dirty="0"/>
              <a:t>Ad 3: Flankierende Maßnahmen: z.B. Aufklärung und Beratung, separates Unterbringungsangebot positiv getesteter Personen, Einkaufshilfen und Pflegedienst bei Bedarf, Zugang zu Bevölkerungsgruppen über einflussreiche Mitglieder der Gemeinde, sowie haushaltsspezifische Spiele- bzw. Spielplatz-Nutzungs-Angebote in den Wohnungen und in den Höfen der Häuserblöcke</a:t>
            </a:r>
          </a:p>
        </p:txBody>
      </p:sp>
      <p:sp>
        <p:nvSpPr>
          <p:cNvPr id="4" name="Foliennummernplatzhalter 3"/>
          <p:cNvSpPr>
            <a:spLocks noGrp="1"/>
          </p:cNvSpPr>
          <p:nvPr>
            <p:ph type="sldNum" sz="quarter" idx="10"/>
          </p:nvPr>
        </p:nvSpPr>
        <p:spPr/>
        <p:txBody>
          <a:bodyPr/>
          <a:lstStyle/>
          <a:p>
            <a:fld id="{74BD1B75-20F2-47A8-ADF7-AAB881F1F521}" type="slidenum">
              <a:rPr lang="de-DE" smtClean="0"/>
              <a:t>2</a:t>
            </a:fld>
            <a:endParaRPr lang="de-DE"/>
          </a:p>
        </p:txBody>
      </p:sp>
    </p:spTree>
    <p:extLst>
      <p:ext uri="{BB962C8B-B14F-4D97-AF65-F5344CB8AC3E}">
        <p14:creationId xmlns:p14="http://schemas.microsoft.com/office/powerpoint/2010/main" val="1408414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defTabSz="915772">
              <a:defRPr/>
            </a:pPr>
            <a:r>
              <a:rPr lang="de-DE" dirty="0" smtClean="0"/>
              <a:t>Access-Datenbank des GA unterstützt das Management der Ausbruchsaktivitäten gut</a:t>
            </a:r>
          </a:p>
          <a:p>
            <a:pPr marL="0" lvl="1" defTabSz="915772">
              <a:defRPr/>
            </a:pPr>
            <a:endParaRPr lang="de-DE" dirty="0" smtClean="0"/>
          </a:p>
        </p:txBody>
      </p:sp>
      <p:sp>
        <p:nvSpPr>
          <p:cNvPr id="4" name="Foliennummernplatzhalter 3"/>
          <p:cNvSpPr>
            <a:spLocks noGrp="1"/>
          </p:cNvSpPr>
          <p:nvPr>
            <p:ph type="sldNum" sz="quarter" idx="10"/>
          </p:nvPr>
        </p:nvSpPr>
        <p:spPr/>
        <p:txBody>
          <a:bodyPr/>
          <a:lstStyle/>
          <a:p>
            <a:fld id="{74BD1B75-20F2-47A8-ADF7-AAB881F1F521}" type="slidenum">
              <a:rPr lang="de-DE" smtClean="0"/>
              <a:t>20</a:t>
            </a:fld>
            <a:endParaRPr lang="de-DE"/>
          </a:p>
        </p:txBody>
      </p:sp>
    </p:spTree>
    <p:extLst>
      <p:ext uri="{BB962C8B-B14F-4D97-AF65-F5344CB8AC3E}">
        <p14:creationId xmlns:p14="http://schemas.microsoft.com/office/powerpoint/2010/main" val="3216005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4BD1B75-20F2-47A8-ADF7-AAB881F1F521}" type="slidenum">
              <a:rPr lang="de-DE" smtClean="0"/>
              <a:t>3</a:t>
            </a:fld>
            <a:endParaRPr lang="de-DE"/>
          </a:p>
        </p:txBody>
      </p:sp>
    </p:spTree>
    <p:extLst>
      <p:ext uri="{BB962C8B-B14F-4D97-AF65-F5344CB8AC3E}">
        <p14:creationId xmlns:p14="http://schemas.microsoft.com/office/powerpoint/2010/main" val="2858158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4BD1B75-20F2-47A8-ADF7-AAB881F1F521}" type="slidenum">
              <a:rPr lang="de-DE" smtClean="0"/>
              <a:t>4</a:t>
            </a:fld>
            <a:endParaRPr lang="de-DE"/>
          </a:p>
        </p:txBody>
      </p:sp>
    </p:spTree>
    <p:extLst>
      <p:ext uri="{BB962C8B-B14F-4D97-AF65-F5344CB8AC3E}">
        <p14:creationId xmlns:p14="http://schemas.microsoft.com/office/powerpoint/2010/main" val="167442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Letztere wurden an FG31 weitergeleitet, aufgrund der Lage fehlen die Ressourcen für eine SurvNet Schulung aber Kontakt wurde erstellt, das Signale Team arbeitet an der Erweiterung des Frühwarnsystems bis hinunter auf Kreis- bzw. Bezirksebene, noch nicht vollendet</a:t>
            </a:r>
          </a:p>
        </p:txBody>
      </p:sp>
      <p:sp>
        <p:nvSpPr>
          <p:cNvPr id="4" name="Foliennummernplatzhalter 3"/>
          <p:cNvSpPr>
            <a:spLocks noGrp="1"/>
          </p:cNvSpPr>
          <p:nvPr>
            <p:ph type="sldNum" sz="quarter" idx="10"/>
          </p:nvPr>
        </p:nvSpPr>
        <p:spPr/>
        <p:txBody>
          <a:bodyPr/>
          <a:lstStyle/>
          <a:p>
            <a:fld id="{74BD1B75-20F2-47A8-ADF7-AAB881F1F521}" type="slidenum">
              <a:rPr lang="de-DE" smtClean="0"/>
              <a:t>5</a:t>
            </a:fld>
            <a:endParaRPr lang="de-DE"/>
          </a:p>
        </p:txBody>
      </p:sp>
    </p:spTree>
    <p:extLst>
      <p:ext uri="{BB962C8B-B14F-4D97-AF65-F5344CB8AC3E}">
        <p14:creationId xmlns:p14="http://schemas.microsoft.com/office/powerpoint/2010/main" val="32590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Ad 1: für einzelne Familien wurde die Quarantäne darüber hinaus verlängert</a:t>
            </a:r>
          </a:p>
          <a:p>
            <a:pPr defTabSz="915772">
              <a:defRPr/>
            </a:pPr>
            <a:r>
              <a:rPr lang="de-DE" sz="1400" dirty="0"/>
              <a:t>Ad 2: Ziel war, mögliche Neuinfektionen zu identifizieren um weitere Übertragungen zu unterbinden, sowie Schutz der Familien und Gemeinde in Berlin und den Heimatländern zu ermöglichen</a:t>
            </a:r>
          </a:p>
          <a:p>
            <a:pPr defTabSz="915772">
              <a:defRPr/>
            </a:pPr>
            <a:r>
              <a:rPr lang="de-DE" sz="1400" dirty="0"/>
              <a:t>4 ärztliche MA des RKI haben mit Abstriche genommen</a:t>
            </a:r>
          </a:p>
          <a:p>
            <a:pPr defTabSz="915772">
              <a:defRPr/>
            </a:pPr>
            <a:r>
              <a:rPr lang="de-DE" sz="1400" dirty="0"/>
              <a:t>140 Proben wurden an das RKI geschickt, 7 Tests von neuen Personen waren positiv, 2in Haushalten in denen es bereits Fälle gegeben hatte, 5 in einer ehemals negativ getesteten Familie, außerdem 4 positive von bereits vorher positiv getesteten Personen</a:t>
            </a:r>
          </a:p>
        </p:txBody>
      </p:sp>
      <p:sp>
        <p:nvSpPr>
          <p:cNvPr id="4" name="Foliennummernplatzhalter 3"/>
          <p:cNvSpPr>
            <a:spLocks noGrp="1"/>
          </p:cNvSpPr>
          <p:nvPr>
            <p:ph type="sldNum" sz="quarter" idx="10"/>
          </p:nvPr>
        </p:nvSpPr>
        <p:spPr/>
        <p:txBody>
          <a:bodyPr/>
          <a:lstStyle/>
          <a:p>
            <a:fld id="{74BD1B75-20F2-47A8-ADF7-AAB881F1F521}" type="slidenum">
              <a:rPr lang="de-DE" smtClean="0"/>
              <a:t>6</a:t>
            </a:fld>
            <a:endParaRPr lang="de-DE"/>
          </a:p>
        </p:txBody>
      </p:sp>
    </p:spTree>
    <p:extLst>
      <p:ext uri="{BB962C8B-B14F-4D97-AF65-F5344CB8AC3E}">
        <p14:creationId xmlns:p14="http://schemas.microsoft.com/office/powerpoint/2010/main" val="784921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Alle Ergebnisse mit Datenstand 01.07.2020</a:t>
            </a:r>
          </a:p>
          <a:p>
            <a:r>
              <a:rPr lang="de-DE" sz="1400" dirty="0"/>
              <a:t>Für die 7 vom 13.06.2020 bis 26.06.2020 quarantänisierten Häuserblöcke mit 17 verschiedenen Wohnhäusern</a:t>
            </a:r>
          </a:p>
        </p:txBody>
      </p:sp>
      <p:sp>
        <p:nvSpPr>
          <p:cNvPr id="4" name="Foliennummernplatzhalter 3"/>
          <p:cNvSpPr>
            <a:spLocks noGrp="1"/>
          </p:cNvSpPr>
          <p:nvPr>
            <p:ph type="sldNum" sz="quarter" idx="10"/>
          </p:nvPr>
        </p:nvSpPr>
        <p:spPr/>
        <p:txBody>
          <a:bodyPr/>
          <a:lstStyle/>
          <a:p>
            <a:fld id="{74BD1B75-20F2-47A8-ADF7-AAB881F1F521}" type="slidenum">
              <a:rPr lang="de-DE" smtClean="0"/>
              <a:t>7</a:t>
            </a:fld>
            <a:endParaRPr lang="de-DE"/>
          </a:p>
        </p:txBody>
      </p:sp>
    </p:spTree>
    <p:extLst>
      <p:ext uri="{BB962C8B-B14F-4D97-AF65-F5344CB8AC3E}">
        <p14:creationId xmlns:p14="http://schemas.microsoft.com/office/powerpoint/2010/main" val="3376882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4BD1B75-20F2-47A8-ADF7-AAB881F1F521}" type="slidenum">
              <a:rPr lang="de-DE" smtClean="0"/>
              <a:t>8</a:t>
            </a:fld>
            <a:endParaRPr lang="de-DE"/>
          </a:p>
        </p:txBody>
      </p:sp>
    </p:spTree>
    <p:extLst>
      <p:ext uri="{BB962C8B-B14F-4D97-AF65-F5344CB8AC3E}">
        <p14:creationId xmlns:p14="http://schemas.microsoft.com/office/powerpoint/2010/main" val="4132789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56 Fälle (51%) männlich, in Altersgruppe 25-40 Jahre mehr Frauen als Männer (14 vs. 6%)</a:t>
            </a:r>
          </a:p>
        </p:txBody>
      </p:sp>
      <p:sp>
        <p:nvSpPr>
          <p:cNvPr id="4" name="Foliennummernplatzhalter 3"/>
          <p:cNvSpPr>
            <a:spLocks noGrp="1"/>
          </p:cNvSpPr>
          <p:nvPr>
            <p:ph type="sldNum" sz="quarter" idx="10"/>
          </p:nvPr>
        </p:nvSpPr>
        <p:spPr/>
        <p:txBody>
          <a:bodyPr/>
          <a:lstStyle/>
          <a:p>
            <a:fld id="{74BD1B75-20F2-47A8-ADF7-AAB881F1F521}" type="slidenum">
              <a:rPr lang="de-DE" smtClean="0"/>
              <a:t>9</a:t>
            </a:fld>
            <a:endParaRPr lang="de-DE"/>
          </a:p>
        </p:txBody>
      </p:sp>
    </p:spTree>
    <p:extLst>
      <p:ext uri="{BB962C8B-B14F-4D97-AF65-F5344CB8AC3E}">
        <p14:creationId xmlns:p14="http://schemas.microsoft.com/office/powerpoint/2010/main" val="112684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2A85A85-AC5B-465C-B75C-4F842A6B27C2}" type="datetime1">
              <a:rPr lang="de-DE" smtClean="0"/>
              <a:t>14.08.2020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432591-F5EA-4C1A-B3F1-C69508CE4192}" type="slidenum">
              <a:rPr lang="de-DE" smtClean="0"/>
              <a:t>‹Nr.›</a:t>
            </a:fld>
            <a:endParaRPr lang="de-DE"/>
          </a:p>
        </p:txBody>
      </p:sp>
    </p:spTree>
    <p:extLst>
      <p:ext uri="{BB962C8B-B14F-4D97-AF65-F5344CB8AC3E}">
        <p14:creationId xmlns:p14="http://schemas.microsoft.com/office/powerpoint/2010/main" val="3675932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8E8B7DD-38A3-400E-8070-5CA5BA72833C}" type="datetime1">
              <a:rPr lang="de-DE" smtClean="0"/>
              <a:t>14.08.2020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432591-F5EA-4C1A-B3F1-C69508CE4192}" type="slidenum">
              <a:rPr lang="de-DE" smtClean="0"/>
              <a:t>‹Nr.›</a:t>
            </a:fld>
            <a:endParaRPr lang="de-DE"/>
          </a:p>
        </p:txBody>
      </p:sp>
    </p:spTree>
    <p:extLst>
      <p:ext uri="{BB962C8B-B14F-4D97-AF65-F5344CB8AC3E}">
        <p14:creationId xmlns:p14="http://schemas.microsoft.com/office/powerpoint/2010/main" val="359268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CD5C45D-933F-456D-89AF-161891824698}" type="datetime1">
              <a:rPr lang="de-DE" smtClean="0"/>
              <a:t>14.08.2020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432591-F5EA-4C1A-B3F1-C69508CE4192}" type="slidenum">
              <a:rPr lang="de-DE" smtClean="0"/>
              <a:t>‹Nr.›</a:t>
            </a:fld>
            <a:endParaRPr lang="de-DE"/>
          </a:p>
        </p:txBody>
      </p:sp>
    </p:spTree>
    <p:extLst>
      <p:ext uri="{BB962C8B-B14F-4D97-AF65-F5344CB8AC3E}">
        <p14:creationId xmlns:p14="http://schemas.microsoft.com/office/powerpoint/2010/main" val="2079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D74218B9-156A-4CD1-841A-63EAAB1CF2FF}" type="datetime1">
              <a:rPr lang="de-DE" smtClean="0">
                <a:solidFill>
                  <a:prstClr val="black">
                    <a:tint val="75000"/>
                  </a:prstClr>
                </a:solidFill>
              </a:rPr>
              <a:t>14.08.2020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C8432591-F5EA-4C1A-B3F1-C69508CE41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538166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44AA912-EE3F-40A8-82A8-9F39AEDA997D}" type="datetime1">
              <a:rPr lang="de-DE" smtClean="0">
                <a:solidFill>
                  <a:prstClr val="black">
                    <a:tint val="75000"/>
                  </a:prstClr>
                </a:solidFill>
              </a:rPr>
              <a:t>14.08.2020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C8432591-F5EA-4C1A-B3F1-C69508CE41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68475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14842E6-80C4-4D8C-95B4-BC0EA768C323}" type="datetime1">
              <a:rPr lang="de-DE" smtClean="0">
                <a:solidFill>
                  <a:prstClr val="black">
                    <a:tint val="75000"/>
                  </a:prstClr>
                </a:solidFill>
              </a:rPr>
              <a:t>14.08.2020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C8432591-F5EA-4C1A-B3F1-C69508CE41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28790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E206156-C277-4E0C-9443-D4F06BE2B019}" type="datetime1">
              <a:rPr lang="de-DE" smtClean="0">
                <a:solidFill>
                  <a:prstClr val="black">
                    <a:tint val="75000"/>
                  </a:prstClr>
                </a:solidFill>
              </a:rPr>
              <a:t>14.08.2020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C8432591-F5EA-4C1A-B3F1-C69508CE41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23041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24DF2B3-271D-4DCA-964E-875E39C4824E}" type="datetime1">
              <a:rPr lang="de-DE" smtClean="0">
                <a:solidFill>
                  <a:prstClr val="black">
                    <a:tint val="75000"/>
                  </a:prstClr>
                </a:solidFill>
              </a:rPr>
              <a:t>14.08.2020</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C8432591-F5EA-4C1A-B3F1-C69508CE41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52038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B6799825-A82E-4E49-866F-BDA967F4F537}" type="datetime1">
              <a:rPr lang="de-DE" smtClean="0">
                <a:solidFill>
                  <a:prstClr val="black">
                    <a:tint val="75000"/>
                  </a:prstClr>
                </a:solidFill>
              </a:rPr>
              <a:t>14.08.2020</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C8432591-F5EA-4C1A-B3F1-C69508CE41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53710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A0C1DFA-84CB-42EC-957A-AD8B2EA4C90A}" type="datetime1">
              <a:rPr lang="de-DE" smtClean="0">
                <a:solidFill>
                  <a:prstClr val="black">
                    <a:tint val="75000"/>
                  </a:prstClr>
                </a:solidFill>
              </a:rPr>
              <a:t>14.08.2020</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C8432591-F5EA-4C1A-B3F1-C69508CE41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34645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8D7E912-06F8-45E9-BE8C-71E9C2851E6F}" type="datetime1">
              <a:rPr lang="de-DE" smtClean="0">
                <a:solidFill>
                  <a:prstClr val="black">
                    <a:tint val="75000"/>
                  </a:prstClr>
                </a:solidFill>
              </a:rPr>
              <a:t>14.08.2020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C8432591-F5EA-4C1A-B3F1-C69508CE41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950357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81662EE-6C90-48D0-B5D0-8DB50E006444}" type="datetime1">
              <a:rPr lang="de-DE" smtClean="0"/>
              <a:t>14.08.2020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432591-F5EA-4C1A-B3F1-C69508CE4192}" type="slidenum">
              <a:rPr lang="de-DE" smtClean="0"/>
              <a:t>‹Nr.›</a:t>
            </a:fld>
            <a:endParaRPr lang="de-DE"/>
          </a:p>
        </p:txBody>
      </p:sp>
    </p:spTree>
    <p:extLst>
      <p:ext uri="{BB962C8B-B14F-4D97-AF65-F5344CB8AC3E}">
        <p14:creationId xmlns:p14="http://schemas.microsoft.com/office/powerpoint/2010/main" val="24741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3B1D80A-94AE-4F5E-89EC-7C385AD08878}" type="datetime1">
              <a:rPr lang="de-DE" smtClean="0">
                <a:solidFill>
                  <a:prstClr val="black">
                    <a:tint val="75000"/>
                  </a:prstClr>
                </a:solidFill>
              </a:rPr>
              <a:t>14.08.2020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C8432591-F5EA-4C1A-B3F1-C69508CE41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11476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F17104A-BAE2-4494-8511-21B1E0B78C64}" type="datetime1">
              <a:rPr lang="de-DE" smtClean="0">
                <a:solidFill>
                  <a:prstClr val="black">
                    <a:tint val="75000"/>
                  </a:prstClr>
                </a:solidFill>
              </a:rPr>
              <a:t>14.08.2020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C8432591-F5EA-4C1A-B3F1-C69508CE41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045427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D671269-2B73-43C4-80AD-CC2CE78AFAF1}" type="datetime1">
              <a:rPr lang="de-DE" smtClean="0">
                <a:solidFill>
                  <a:prstClr val="black">
                    <a:tint val="75000"/>
                  </a:prstClr>
                </a:solidFill>
              </a:rPr>
              <a:t>14.08.2020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C8432591-F5EA-4C1A-B3F1-C69508CE41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6718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4A59F81A-9085-4CBB-B979-BCF217A55077}" type="datetime1">
              <a:rPr lang="de-DE" smtClean="0"/>
              <a:t>14.08.2020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432591-F5EA-4C1A-B3F1-C69508CE4192}" type="slidenum">
              <a:rPr lang="de-DE" smtClean="0"/>
              <a:t>‹Nr.›</a:t>
            </a:fld>
            <a:endParaRPr lang="de-DE"/>
          </a:p>
        </p:txBody>
      </p:sp>
    </p:spTree>
    <p:extLst>
      <p:ext uri="{BB962C8B-B14F-4D97-AF65-F5344CB8AC3E}">
        <p14:creationId xmlns:p14="http://schemas.microsoft.com/office/powerpoint/2010/main" val="3025441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A968D7D-0C01-4A65-8571-2A0024B75B12}" type="datetime1">
              <a:rPr lang="de-DE" smtClean="0"/>
              <a:t>14.08.2020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8432591-F5EA-4C1A-B3F1-C69508CE4192}" type="slidenum">
              <a:rPr lang="de-DE" smtClean="0"/>
              <a:t>‹Nr.›</a:t>
            </a:fld>
            <a:endParaRPr lang="de-DE"/>
          </a:p>
        </p:txBody>
      </p:sp>
    </p:spTree>
    <p:extLst>
      <p:ext uri="{BB962C8B-B14F-4D97-AF65-F5344CB8AC3E}">
        <p14:creationId xmlns:p14="http://schemas.microsoft.com/office/powerpoint/2010/main" val="1638346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3F55A974-5348-445E-902C-C1ED5480903C}" type="datetime1">
              <a:rPr lang="de-DE" smtClean="0"/>
              <a:t>14.08.2020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8432591-F5EA-4C1A-B3F1-C69508CE4192}" type="slidenum">
              <a:rPr lang="de-DE" smtClean="0"/>
              <a:t>‹Nr.›</a:t>
            </a:fld>
            <a:endParaRPr lang="de-DE"/>
          </a:p>
        </p:txBody>
      </p:sp>
    </p:spTree>
    <p:extLst>
      <p:ext uri="{BB962C8B-B14F-4D97-AF65-F5344CB8AC3E}">
        <p14:creationId xmlns:p14="http://schemas.microsoft.com/office/powerpoint/2010/main" val="484093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429D27DD-6D0A-4B36-B1DA-12D052BCCE9E}" type="datetime1">
              <a:rPr lang="de-DE" smtClean="0"/>
              <a:t>14.08.2020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8432591-F5EA-4C1A-B3F1-C69508CE4192}" type="slidenum">
              <a:rPr lang="de-DE" smtClean="0"/>
              <a:t>‹Nr.›</a:t>
            </a:fld>
            <a:endParaRPr lang="de-DE"/>
          </a:p>
        </p:txBody>
      </p:sp>
    </p:spTree>
    <p:extLst>
      <p:ext uri="{BB962C8B-B14F-4D97-AF65-F5344CB8AC3E}">
        <p14:creationId xmlns:p14="http://schemas.microsoft.com/office/powerpoint/2010/main" val="68041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ECE3D5D-65A1-4E7D-8B20-6E200E278A50}" type="datetime1">
              <a:rPr lang="de-DE" smtClean="0"/>
              <a:t>14.08.2020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8432591-F5EA-4C1A-B3F1-C69508CE4192}" type="slidenum">
              <a:rPr lang="de-DE" smtClean="0"/>
              <a:t>‹Nr.›</a:t>
            </a:fld>
            <a:endParaRPr lang="de-DE"/>
          </a:p>
        </p:txBody>
      </p:sp>
    </p:spTree>
    <p:extLst>
      <p:ext uri="{BB962C8B-B14F-4D97-AF65-F5344CB8AC3E}">
        <p14:creationId xmlns:p14="http://schemas.microsoft.com/office/powerpoint/2010/main" val="3974257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009C5B9-42E7-4A25-B662-84AB9CB7A4B8}" type="datetime1">
              <a:rPr lang="de-DE" smtClean="0"/>
              <a:t>14.08.2020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8432591-F5EA-4C1A-B3F1-C69508CE4192}" type="slidenum">
              <a:rPr lang="de-DE" smtClean="0"/>
              <a:t>‹Nr.›</a:t>
            </a:fld>
            <a:endParaRPr lang="de-DE"/>
          </a:p>
        </p:txBody>
      </p:sp>
    </p:spTree>
    <p:extLst>
      <p:ext uri="{BB962C8B-B14F-4D97-AF65-F5344CB8AC3E}">
        <p14:creationId xmlns:p14="http://schemas.microsoft.com/office/powerpoint/2010/main" val="1061405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A6CA2D3-B540-42D9-955D-1AE349F3D507}" type="datetime1">
              <a:rPr lang="de-DE" smtClean="0"/>
              <a:t>14.08.2020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8432591-F5EA-4C1A-B3F1-C69508CE4192}" type="slidenum">
              <a:rPr lang="de-DE" smtClean="0"/>
              <a:t>‹Nr.›</a:t>
            </a:fld>
            <a:endParaRPr lang="de-DE"/>
          </a:p>
        </p:txBody>
      </p:sp>
    </p:spTree>
    <p:extLst>
      <p:ext uri="{BB962C8B-B14F-4D97-AF65-F5344CB8AC3E}">
        <p14:creationId xmlns:p14="http://schemas.microsoft.com/office/powerpoint/2010/main" val="1624906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CFDB0-2176-45C8-80C2-07D90DD3889A}" type="datetime1">
              <a:rPr lang="de-DE" smtClean="0"/>
              <a:t>14.08.2020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32591-F5EA-4C1A-B3F1-C69508CE4192}" type="slidenum">
              <a:rPr lang="de-DE" smtClean="0"/>
              <a:t>‹Nr.›</a:t>
            </a:fld>
            <a:endParaRPr lang="de-DE"/>
          </a:p>
        </p:txBody>
      </p:sp>
    </p:spTree>
    <p:extLst>
      <p:ext uri="{BB962C8B-B14F-4D97-AF65-F5344CB8AC3E}">
        <p14:creationId xmlns:p14="http://schemas.microsoft.com/office/powerpoint/2010/main" val="2131553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80167-E1B7-4875-8F72-86B8653881A3}" type="datetime1">
              <a:rPr lang="de-DE" smtClean="0">
                <a:solidFill>
                  <a:prstClr val="black">
                    <a:tint val="75000"/>
                  </a:prstClr>
                </a:solidFill>
              </a:rPr>
              <a:t>14.08.2020</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32591-F5EA-4C1A-B3F1-C69508CE41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339781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2450703"/>
          </a:xfrm>
        </p:spPr>
        <p:txBody>
          <a:bodyPr>
            <a:normAutofit/>
          </a:bodyPr>
          <a:lstStyle/>
          <a:p>
            <a:r>
              <a:rPr lang="de-DE" b="1" dirty="0" smtClean="0">
                <a:solidFill>
                  <a:schemeClr val="accent1">
                    <a:lumMod val="50000"/>
                  </a:schemeClr>
                </a:solidFill>
              </a:rPr>
              <a:t>Unterstützung GA Neukölln</a:t>
            </a:r>
            <a:br>
              <a:rPr lang="de-DE" b="1" dirty="0" smtClean="0">
                <a:solidFill>
                  <a:schemeClr val="accent1">
                    <a:lumMod val="50000"/>
                  </a:schemeClr>
                </a:solidFill>
              </a:rPr>
            </a:br>
            <a:r>
              <a:rPr lang="de-DE" sz="2400" b="1" dirty="0">
                <a:solidFill>
                  <a:srgbClr val="4F81BD">
                    <a:lumMod val="50000"/>
                  </a:srgbClr>
                </a:solidFill>
              </a:rPr>
              <a:t>- </a:t>
            </a:r>
            <a:r>
              <a:rPr lang="de-DE" sz="2400" b="1" dirty="0" smtClean="0">
                <a:solidFill>
                  <a:srgbClr val="4F81BD">
                    <a:lumMod val="50000"/>
                  </a:srgbClr>
                </a:solidFill>
              </a:rPr>
              <a:t>für den internen Gebrauch-</a:t>
            </a:r>
            <a:br>
              <a:rPr lang="de-DE" sz="2400" b="1" dirty="0" smtClean="0">
                <a:solidFill>
                  <a:srgbClr val="4F81BD">
                    <a:lumMod val="50000"/>
                  </a:srgbClr>
                </a:solidFill>
              </a:rPr>
            </a:br>
            <a:r>
              <a:rPr lang="de-DE" sz="2400" b="1" dirty="0" smtClean="0">
                <a:solidFill>
                  <a:srgbClr val="4F81BD">
                    <a:lumMod val="50000"/>
                  </a:srgbClr>
                </a:solidFill>
              </a:rPr>
              <a:t/>
            </a:r>
            <a:br>
              <a:rPr lang="de-DE" sz="2400" b="1" dirty="0" smtClean="0">
                <a:solidFill>
                  <a:srgbClr val="4F81BD">
                    <a:lumMod val="50000"/>
                  </a:srgbClr>
                </a:solidFill>
              </a:rPr>
            </a:br>
            <a:r>
              <a:rPr lang="de-DE" sz="2000" b="1" dirty="0" smtClean="0">
                <a:solidFill>
                  <a:schemeClr val="accent1">
                    <a:lumMod val="50000"/>
                  </a:schemeClr>
                </a:solidFill>
              </a:rPr>
              <a:t/>
            </a:r>
            <a:br>
              <a:rPr lang="de-DE" sz="2000" b="1" dirty="0" smtClean="0">
                <a:solidFill>
                  <a:schemeClr val="accent1">
                    <a:lumMod val="50000"/>
                  </a:schemeClr>
                </a:solidFill>
              </a:rPr>
            </a:br>
            <a:r>
              <a:rPr lang="de-DE" sz="2800" dirty="0" smtClean="0"/>
              <a:t>RKI Krisenstabstreffen 14.08.2020</a:t>
            </a:r>
            <a:endParaRPr lang="de-DE" sz="2800" dirty="0"/>
          </a:p>
        </p:txBody>
      </p:sp>
      <p:sp>
        <p:nvSpPr>
          <p:cNvPr id="3" name="Untertitel 2"/>
          <p:cNvSpPr>
            <a:spLocks noGrp="1"/>
          </p:cNvSpPr>
          <p:nvPr>
            <p:ph type="subTitle" idx="1"/>
          </p:nvPr>
        </p:nvSpPr>
        <p:spPr>
          <a:xfrm>
            <a:off x="1115616" y="4628728"/>
            <a:ext cx="6912768" cy="1752600"/>
          </a:xfrm>
        </p:spPr>
        <p:txBody>
          <a:bodyPr>
            <a:normAutofit/>
          </a:bodyPr>
          <a:lstStyle/>
          <a:p>
            <a:r>
              <a:rPr lang="de-DE" sz="2400" dirty="0" smtClean="0"/>
              <a:t>Team: Gyde </a:t>
            </a:r>
            <a:r>
              <a:rPr lang="de-DE" sz="2400" dirty="0"/>
              <a:t>Steffen (FG34), Inessa Markus (FG32), </a:t>
            </a:r>
            <a:endParaRPr lang="de-DE" sz="2400" dirty="0" smtClean="0"/>
          </a:p>
          <a:p>
            <a:r>
              <a:rPr lang="de-DE" sz="2400" dirty="0" smtClean="0"/>
              <a:t>Jan </a:t>
            </a:r>
            <a:r>
              <a:rPr lang="de-DE" sz="2400" dirty="0"/>
              <a:t>Walter (PAE), Ariane Halm (FG32)</a:t>
            </a:r>
          </a:p>
        </p:txBody>
      </p:sp>
    </p:spTree>
    <p:extLst>
      <p:ext uri="{BB962C8B-B14F-4D97-AF65-F5344CB8AC3E}">
        <p14:creationId xmlns:p14="http://schemas.microsoft.com/office/powerpoint/2010/main" val="4066718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74638"/>
            <a:ext cx="8784976" cy="1143000"/>
          </a:xfrm>
        </p:spPr>
        <p:txBody>
          <a:bodyPr vert="horz" lIns="91440" tIns="45720" rIns="91440" bIns="45720" rtlCol="0" anchor="ctr">
            <a:noAutofit/>
          </a:bodyPr>
          <a:lstStyle/>
          <a:p>
            <a:r>
              <a:rPr lang="de-DE" sz="2600" dirty="0" smtClean="0">
                <a:solidFill>
                  <a:schemeClr val="accent1">
                    <a:lumMod val="75000"/>
                  </a:schemeClr>
                </a:solidFill>
              </a:rPr>
              <a:t>SARS-CoV-2 </a:t>
            </a:r>
            <a:r>
              <a:rPr lang="de-DE" sz="2600" dirty="0">
                <a:solidFill>
                  <a:schemeClr val="accent1">
                    <a:lumMod val="75000"/>
                  </a:schemeClr>
                </a:solidFill>
              </a:rPr>
              <a:t>Fälle (N=109) in </a:t>
            </a:r>
            <a:r>
              <a:rPr lang="de-DE" sz="2600" dirty="0" smtClean="0">
                <a:solidFill>
                  <a:schemeClr val="accent1">
                    <a:lumMod val="75000"/>
                  </a:schemeClr>
                </a:solidFill>
              </a:rPr>
              <a:t>quarantänisierten </a:t>
            </a:r>
            <a:r>
              <a:rPr lang="de-DE" sz="2600" dirty="0">
                <a:solidFill>
                  <a:schemeClr val="accent1">
                    <a:lumMod val="75000"/>
                  </a:schemeClr>
                </a:solidFill>
              </a:rPr>
              <a:t>Häuserblöcken unter </a:t>
            </a:r>
            <a:r>
              <a:rPr lang="de-DE" sz="2600" dirty="0" smtClean="0">
                <a:solidFill>
                  <a:schemeClr val="accent1">
                    <a:lumMod val="75000"/>
                  </a:schemeClr>
                </a:solidFill>
              </a:rPr>
              <a:t>erfassten </a:t>
            </a:r>
            <a:r>
              <a:rPr lang="de-DE" sz="2600" dirty="0">
                <a:solidFill>
                  <a:schemeClr val="accent1">
                    <a:lumMod val="75000"/>
                  </a:schemeClr>
                </a:solidFill>
              </a:rPr>
              <a:t>Bewohner*innen (N=1027) bzw. </a:t>
            </a:r>
            <a:r>
              <a:rPr lang="de-DE" sz="2600" dirty="0" smtClean="0">
                <a:solidFill>
                  <a:schemeClr val="accent1">
                    <a:lumMod val="75000"/>
                  </a:schemeClr>
                </a:solidFill>
              </a:rPr>
              <a:t>getesteten </a:t>
            </a:r>
            <a:r>
              <a:rPr lang="de-DE" sz="2600" dirty="0">
                <a:solidFill>
                  <a:schemeClr val="accent1">
                    <a:lumMod val="75000"/>
                  </a:schemeClr>
                </a:solidFill>
              </a:rPr>
              <a:t>Personen pro Häuserblock, Berlin Neukölln, 2020</a:t>
            </a:r>
          </a:p>
        </p:txBody>
      </p:sp>
      <p:sp>
        <p:nvSpPr>
          <p:cNvPr id="5" name="Textfeld 4"/>
          <p:cNvSpPr txBox="1"/>
          <p:nvPr/>
        </p:nvSpPr>
        <p:spPr>
          <a:xfrm>
            <a:off x="35496" y="5661248"/>
            <a:ext cx="9134552" cy="830997"/>
          </a:xfrm>
          <a:prstGeom prst="rect">
            <a:avLst/>
          </a:prstGeom>
          <a:noFill/>
        </p:spPr>
        <p:txBody>
          <a:bodyPr wrap="none" rtlCol="0">
            <a:spAutoFit/>
          </a:bodyPr>
          <a:lstStyle/>
          <a:p>
            <a:pPr marL="285750" indent="-285750">
              <a:buFont typeface="Arial" panose="020B0604020202020204" pitchFamily="34" charset="0"/>
              <a:buChar char="•"/>
            </a:pPr>
            <a:r>
              <a:rPr lang="de-DE" sz="2400" dirty="0" smtClean="0"/>
              <a:t>Erkrankungsrate (Fallanteil unter erfassten Bewohner*innen) 4%-17%</a:t>
            </a:r>
          </a:p>
          <a:p>
            <a:pPr marL="285750" indent="-285750">
              <a:buFont typeface="Arial" panose="020B0604020202020204" pitchFamily="34" charset="0"/>
              <a:buChar char="•"/>
            </a:pPr>
            <a:r>
              <a:rPr lang="de-DE" sz="2400" dirty="0" smtClean="0"/>
              <a:t>Fallanteil unter allen auf SARS-CoV-2 getesteten Personen </a:t>
            </a:r>
            <a:r>
              <a:rPr lang="de-DE" sz="2400" dirty="0" smtClean="0"/>
              <a:t>7%-</a:t>
            </a:r>
            <a:r>
              <a:rPr lang="de-DE" sz="2400" dirty="0" smtClean="0"/>
              <a:t>26%</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3650" y="2204864"/>
            <a:ext cx="5036862" cy="3060024"/>
          </a:xfrm>
          <a:prstGeom prst="rect">
            <a:avLst/>
          </a:prstGeom>
          <a:noFill/>
        </p:spPr>
      </p:pic>
      <p:pic>
        <p:nvPicPr>
          <p:cNvPr id="6" name="Grafik 5"/>
          <p:cNvPicPr>
            <a:picLocks noChangeAspect="1"/>
          </p:cNvPicPr>
          <p:nvPr/>
        </p:nvPicPr>
        <p:blipFill rotWithShape="1">
          <a:blip r:embed="rId4"/>
          <a:srcRect l="10321" r="4852"/>
          <a:stretch/>
        </p:blipFill>
        <p:spPr>
          <a:xfrm>
            <a:off x="3887" y="1556792"/>
            <a:ext cx="4136065" cy="4032000"/>
          </a:xfrm>
          <a:prstGeom prst="rect">
            <a:avLst/>
          </a:prstGeom>
        </p:spPr>
      </p:pic>
      <p:sp>
        <p:nvSpPr>
          <p:cNvPr id="3" name="Foliennummernplatzhalter 2"/>
          <p:cNvSpPr>
            <a:spLocks noGrp="1"/>
          </p:cNvSpPr>
          <p:nvPr>
            <p:ph type="sldNum" sz="quarter" idx="12"/>
          </p:nvPr>
        </p:nvSpPr>
        <p:spPr/>
        <p:txBody>
          <a:bodyPr/>
          <a:lstStyle/>
          <a:p>
            <a:fld id="{C8432591-F5EA-4C1A-B3F1-C69508CE4192}" type="slidenum">
              <a:rPr lang="de-DE" smtClean="0"/>
              <a:t>10</a:t>
            </a:fld>
            <a:endParaRPr lang="de-DE"/>
          </a:p>
        </p:txBody>
      </p:sp>
    </p:spTree>
    <p:extLst>
      <p:ext uri="{BB962C8B-B14F-4D97-AF65-F5344CB8AC3E}">
        <p14:creationId xmlns:p14="http://schemas.microsoft.com/office/powerpoint/2010/main" val="125004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r>
              <a:rPr lang="de-DE" dirty="0">
                <a:solidFill>
                  <a:schemeClr val="accent1">
                    <a:lumMod val="75000"/>
                  </a:schemeClr>
                </a:solidFill>
              </a:rPr>
              <a:t>Limitationen</a:t>
            </a:r>
          </a:p>
        </p:txBody>
      </p:sp>
      <p:sp>
        <p:nvSpPr>
          <p:cNvPr id="3" name="Inhaltsplatzhalter 2"/>
          <p:cNvSpPr>
            <a:spLocks noGrp="1"/>
          </p:cNvSpPr>
          <p:nvPr>
            <p:ph idx="1"/>
          </p:nvPr>
        </p:nvSpPr>
        <p:spPr/>
        <p:txBody>
          <a:bodyPr>
            <a:normAutofit/>
          </a:bodyPr>
          <a:lstStyle/>
          <a:p>
            <a:pPr>
              <a:spcBef>
                <a:spcPts val="1200"/>
              </a:spcBef>
            </a:pPr>
            <a:r>
              <a:rPr lang="de-DE" sz="2800" dirty="0" smtClean="0"/>
              <a:t>Analyse </a:t>
            </a:r>
            <a:r>
              <a:rPr lang="de-DE" sz="2800" dirty="0"/>
              <a:t>der Access-Daten </a:t>
            </a:r>
            <a:r>
              <a:rPr lang="de-DE" sz="2800" dirty="0" smtClean="0"/>
              <a:t>durch Datenqualität und –Verfügbarkeit sehr limitiert </a:t>
            </a:r>
          </a:p>
          <a:p>
            <a:pPr lvl="1">
              <a:spcBef>
                <a:spcPts val="1200"/>
              </a:spcBef>
            </a:pPr>
            <a:r>
              <a:rPr lang="de-DE" sz="2400" dirty="0" smtClean="0"/>
              <a:t>Untererfassung möglich</a:t>
            </a:r>
          </a:p>
          <a:p>
            <a:pPr lvl="1">
              <a:spcBef>
                <a:spcPts val="1200"/>
              </a:spcBef>
            </a:pPr>
            <a:r>
              <a:rPr lang="de-DE" sz="2400" dirty="0" smtClean="0"/>
              <a:t>Analyse des </a:t>
            </a:r>
            <a:r>
              <a:rPr lang="de-DE" sz="2400" dirty="0"/>
              <a:t>zeitlichen und klinischen </a:t>
            </a:r>
            <a:r>
              <a:rPr lang="de-DE" sz="2400" dirty="0" smtClean="0"/>
              <a:t>Verlaufs unmöglich</a:t>
            </a:r>
            <a:endParaRPr lang="de-DE" sz="2400" dirty="0" smtClean="0">
              <a:solidFill>
                <a:srgbClr val="FF0000"/>
              </a:solidFill>
            </a:endParaRPr>
          </a:p>
          <a:p>
            <a:pPr>
              <a:spcBef>
                <a:spcPts val="1200"/>
              </a:spcBef>
            </a:pPr>
            <a:r>
              <a:rPr lang="de-DE" sz="2800" dirty="0" smtClean="0"/>
              <a:t>Quarantäne nicht von allen Personen eingehalten</a:t>
            </a:r>
          </a:p>
          <a:p>
            <a:pPr>
              <a:spcBef>
                <a:spcPts val="1200"/>
              </a:spcBef>
            </a:pPr>
            <a:r>
              <a:rPr lang="de-DE" sz="2800" dirty="0" smtClean="0"/>
              <a:t>40 Proben verloren gegangen</a:t>
            </a:r>
            <a:endParaRPr lang="de-DE" sz="2800" dirty="0"/>
          </a:p>
          <a:p>
            <a:pPr>
              <a:spcBef>
                <a:spcPts val="1200"/>
              </a:spcBef>
            </a:pPr>
            <a:endParaRPr lang="de-DE" sz="2800" dirty="0" smtClean="0"/>
          </a:p>
          <a:p>
            <a:pPr>
              <a:spcBef>
                <a:spcPts val="1200"/>
              </a:spcBef>
            </a:pPr>
            <a:endParaRPr lang="de-DE" sz="2800" dirty="0"/>
          </a:p>
        </p:txBody>
      </p:sp>
      <p:sp>
        <p:nvSpPr>
          <p:cNvPr id="4" name="Foliennummernplatzhalter 3"/>
          <p:cNvSpPr>
            <a:spLocks noGrp="1"/>
          </p:cNvSpPr>
          <p:nvPr>
            <p:ph type="sldNum" sz="quarter" idx="12"/>
          </p:nvPr>
        </p:nvSpPr>
        <p:spPr/>
        <p:txBody>
          <a:bodyPr/>
          <a:lstStyle/>
          <a:p>
            <a:fld id="{C8432591-F5EA-4C1A-B3F1-C69508CE4192}" type="slidenum">
              <a:rPr lang="de-DE" smtClean="0"/>
              <a:t>11</a:t>
            </a:fld>
            <a:endParaRPr lang="de-DE"/>
          </a:p>
        </p:txBody>
      </p:sp>
    </p:spTree>
    <p:extLst>
      <p:ext uri="{BB962C8B-B14F-4D97-AF65-F5344CB8AC3E}">
        <p14:creationId xmlns:p14="http://schemas.microsoft.com/office/powerpoint/2010/main" val="1431188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r>
              <a:rPr lang="de-DE" dirty="0" smtClean="0">
                <a:solidFill>
                  <a:schemeClr val="accent1">
                    <a:lumMod val="75000"/>
                  </a:schemeClr>
                </a:solidFill>
              </a:rPr>
              <a:t>Schlussfolgerung</a:t>
            </a:r>
            <a:endParaRPr lang="de-DE" dirty="0">
              <a:solidFill>
                <a:schemeClr val="accent1">
                  <a:lumMod val="75000"/>
                </a:schemeClr>
              </a:solidFill>
            </a:endParaRPr>
          </a:p>
        </p:txBody>
      </p:sp>
      <p:sp>
        <p:nvSpPr>
          <p:cNvPr id="3" name="Inhaltsplatzhalter 2"/>
          <p:cNvSpPr>
            <a:spLocks noGrp="1"/>
          </p:cNvSpPr>
          <p:nvPr>
            <p:ph idx="1"/>
          </p:nvPr>
        </p:nvSpPr>
        <p:spPr>
          <a:xfrm>
            <a:off x="467544" y="1628800"/>
            <a:ext cx="8424936" cy="4752528"/>
          </a:xfrm>
        </p:spPr>
        <p:txBody>
          <a:bodyPr>
            <a:normAutofit/>
          </a:bodyPr>
          <a:lstStyle/>
          <a:p>
            <a:pPr>
              <a:spcBef>
                <a:spcPts val="1200"/>
              </a:spcBef>
            </a:pPr>
            <a:r>
              <a:rPr lang="de-DE" sz="2800" dirty="0" smtClean="0"/>
              <a:t>Unsicher</a:t>
            </a:r>
            <a:r>
              <a:rPr lang="de-DE" sz="2800" dirty="0"/>
              <a:t>, ob Ausbruch </a:t>
            </a:r>
            <a:r>
              <a:rPr lang="de-DE" sz="2800" dirty="0" smtClean="0"/>
              <a:t>beendet </a:t>
            </a:r>
            <a:r>
              <a:rPr lang="de-DE" sz="2800" dirty="0"/>
              <a:t>ist</a:t>
            </a:r>
          </a:p>
          <a:p>
            <a:pPr>
              <a:spcBef>
                <a:spcPts val="1200"/>
              </a:spcBef>
            </a:pPr>
            <a:r>
              <a:rPr lang="de-DE" sz="2800" dirty="0" smtClean="0"/>
              <a:t>Quarantänemanagement </a:t>
            </a:r>
            <a:r>
              <a:rPr lang="de-DE" sz="2800" dirty="0"/>
              <a:t>durch GA in vielen Bereichen der Situation angepasst</a:t>
            </a:r>
          </a:p>
          <a:p>
            <a:pPr>
              <a:spcBef>
                <a:spcPts val="1200"/>
              </a:spcBef>
            </a:pPr>
            <a:r>
              <a:rPr lang="de-DE" sz="2800" dirty="0" smtClean="0"/>
              <a:t>Fallverteilung </a:t>
            </a:r>
            <a:r>
              <a:rPr lang="de-DE" sz="2800" dirty="0"/>
              <a:t>in den </a:t>
            </a:r>
            <a:r>
              <a:rPr lang="de-DE" sz="2800" dirty="0" smtClean="0"/>
              <a:t>Häuserblöcken </a:t>
            </a:r>
            <a:r>
              <a:rPr lang="de-DE" sz="2800" dirty="0"/>
              <a:t>unterschiedlich, evtl. hätten nicht alle </a:t>
            </a:r>
            <a:r>
              <a:rPr lang="de-DE" sz="2800" dirty="0" smtClean="0"/>
              <a:t>Bewohner*innen </a:t>
            </a:r>
            <a:r>
              <a:rPr lang="de-DE" sz="2800" dirty="0"/>
              <a:t>quarantänisiert werden </a:t>
            </a:r>
            <a:r>
              <a:rPr lang="de-DE" sz="2800" dirty="0" smtClean="0"/>
              <a:t>müssen?</a:t>
            </a:r>
            <a:endParaRPr lang="de-DE" sz="2800" dirty="0"/>
          </a:p>
        </p:txBody>
      </p:sp>
      <p:sp>
        <p:nvSpPr>
          <p:cNvPr id="4" name="Foliennummernplatzhalter 3"/>
          <p:cNvSpPr>
            <a:spLocks noGrp="1"/>
          </p:cNvSpPr>
          <p:nvPr>
            <p:ph type="sldNum" sz="quarter" idx="12"/>
          </p:nvPr>
        </p:nvSpPr>
        <p:spPr/>
        <p:txBody>
          <a:bodyPr/>
          <a:lstStyle/>
          <a:p>
            <a:fld id="{C8432591-F5EA-4C1A-B3F1-C69508CE4192}" type="slidenum">
              <a:rPr lang="de-DE" smtClean="0"/>
              <a:t>12</a:t>
            </a:fld>
            <a:endParaRPr lang="de-DE"/>
          </a:p>
        </p:txBody>
      </p:sp>
    </p:spTree>
    <p:extLst>
      <p:ext uri="{BB962C8B-B14F-4D97-AF65-F5344CB8AC3E}">
        <p14:creationId xmlns:p14="http://schemas.microsoft.com/office/powerpoint/2010/main" val="2959397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r>
              <a:rPr lang="de-DE" dirty="0">
                <a:solidFill>
                  <a:schemeClr val="accent1">
                    <a:lumMod val="75000"/>
                  </a:schemeClr>
                </a:solidFill>
              </a:rPr>
              <a:t>Empfehlungen</a:t>
            </a:r>
          </a:p>
        </p:txBody>
      </p:sp>
      <p:sp>
        <p:nvSpPr>
          <p:cNvPr id="3" name="Inhaltsplatzhalter 2"/>
          <p:cNvSpPr>
            <a:spLocks noGrp="1"/>
          </p:cNvSpPr>
          <p:nvPr>
            <p:ph idx="1"/>
          </p:nvPr>
        </p:nvSpPr>
        <p:spPr/>
        <p:txBody>
          <a:bodyPr>
            <a:normAutofit/>
          </a:bodyPr>
          <a:lstStyle/>
          <a:p>
            <a:pPr>
              <a:spcBef>
                <a:spcPts val="1200"/>
              </a:spcBef>
            </a:pPr>
            <a:r>
              <a:rPr lang="de-DE" sz="2800" dirty="0" smtClean="0"/>
              <a:t>Niederschwellige </a:t>
            </a:r>
            <a:r>
              <a:rPr lang="de-DE" sz="2800" dirty="0"/>
              <a:t>Testangebote und gesundheitliche </a:t>
            </a:r>
            <a:r>
              <a:rPr lang="de-DE" sz="2800" dirty="0" smtClean="0"/>
              <a:t>Aufklärung (bereits </a:t>
            </a:r>
            <a:r>
              <a:rPr lang="de-DE" sz="2800" dirty="0"/>
              <a:t>vom GA </a:t>
            </a:r>
            <a:r>
              <a:rPr lang="de-DE" sz="2800" dirty="0" smtClean="0"/>
              <a:t>eingeleitet</a:t>
            </a:r>
            <a:r>
              <a:rPr lang="de-DE" sz="2800" dirty="0"/>
              <a:t>)</a:t>
            </a:r>
            <a:endParaRPr lang="de-DE" sz="2800" dirty="0" smtClean="0"/>
          </a:p>
          <a:p>
            <a:pPr>
              <a:spcBef>
                <a:spcPts val="1200"/>
              </a:spcBef>
            </a:pPr>
            <a:r>
              <a:rPr lang="de-DE" sz="2800" dirty="0" smtClean="0"/>
              <a:t>Verbesserung </a:t>
            </a:r>
            <a:r>
              <a:rPr lang="de-DE" sz="2800" dirty="0"/>
              <a:t>des </a:t>
            </a:r>
            <a:r>
              <a:rPr lang="de-DE" sz="2800" dirty="0" smtClean="0"/>
              <a:t>Datenmanagements</a:t>
            </a:r>
            <a:endParaRPr lang="de-DE" sz="2800" dirty="0"/>
          </a:p>
          <a:p>
            <a:pPr>
              <a:spcBef>
                <a:spcPts val="1200"/>
              </a:spcBef>
            </a:pPr>
            <a:r>
              <a:rPr lang="de-DE" sz="2800" dirty="0" smtClean="0"/>
              <a:t>Austausch </a:t>
            </a:r>
            <a:r>
              <a:rPr lang="de-DE" sz="2800" dirty="0"/>
              <a:t>mit anderen GA mit ähnlichen COVID-19-Geschehen </a:t>
            </a:r>
            <a:r>
              <a:rPr lang="de-DE" sz="2800" dirty="0" smtClean="0"/>
              <a:t>(rumänisch-stämmige </a:t>
            </a:r>
            <a:r>
              <a:rPr lang="de-DE" sz="2800" dirty="0"/>
              <a:t>Familien, die der religiösen Gemeinde angehören</a:t>
            </a:r>
            <a:r>
              <a:rPr lang="de-DE" sz="2800" dirty="0" smtClean="0"/>
              <a:t>)</a:t>
            </a:r>
          </a:p>
        </p:txBody>
      </p:sp>
      <p:sp>
        <p:nvSpPr>
          <p:cNvPr id="4" name="Foliennummernplatzhalter 3"/>
          <p:cNvSpPr>
            <a:spLocks noGrp="1"/>
          </p:cNvSpPr>
          <p:nvPr>
            <p:ph type="sldNum" sz="quarter" idx="12"/>
          </p:nvPr>
        </p:nvSpPr>
        <p:spPr/>
        <p:txBody>
          <a:bodyPr/>
          <a:lstStyle/>
          <a:p>
            <a:fld id="{C8432591-F5EA-4C1A-B3F1-C69508CE4192}" type="slidenum">
              <a:rPr lang="de-DE" smtClean="0"/>
              <a:t>13</a:t>
            </a:fld>
            <a:endParaRPr lang="de-DE"/>
          </a:p>
        </p:txBody>
      </p:sp>
    </p:spTree>
    <p:extLst>
      <p:ext uri="{BB962C8B-B14F-4D97-AF65-F5344CB8AC3E}">
        <p14:creationId xmlns:p14="http://schemas.microsoft.com/office/powerpoint/2010/main" val="440249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347048" cy="1143000"/>
          </a:xfrm>
        </p:spPr>
        <p:txBody>
          <a:bodyPr vert="horz" lIns="91440" tIns="45720" rIns="91440" bIns="45720" rtlCol="0" anchor="ctr">
            <a:normAutofit/>
          </a:bodyPr>
          <a:lstStyle/>
          <a:p>
            <a:r>
              <a:rPr lang="de-DE" dirty="0">
                <a:solidFill>
                  <a:schemeClr val="accent1">
                    <a:lumMod val="75000"/>
                  </a:schemeClr>
                </a:solidFill>
              </a:rPr>
              <a:t>Danksagung</a:t>
            </a:r>
          </a:p>
        </p:txBody>
      </p:sp>
      <p:sp>
        <p:nvSpPr>
          <p:cNvPr id="3" name="Inhaltsplatzhalter 2"/>
          <p:cNvSpPr>
            <a:spLocks noGrp="1"/>
          </p:cNvSpPr>
          <p:nvPr>
            <p:ph idx="1"/>
          </p:nvPr>
        </p:nvSpPr>
        <p:spPr>
          <a:xfrm>
            <a:off x="457200" y="1772816"/>
            <a:ext cx="8229600" cy="4353347"/>
          </a:xfrm>
        </p:spPr>
        <p:txBody>
          <a:bodyPr>
            <a:normAutofit/>
          </a:bodyPr>
          <a:lstStyle/>
          <a:p>
            <a:pPr>
              <a:spcAft>
                <a:spcPts val="1200"/>
              </a:spcAft>
            </a:pPr>
            <a:r>
              <a:rPr lang="de-DE" sz="2800" dirty="0" smtClean="0"/>
              <a:t>Gesundheitsamt </a:t>
            </a:r>
            <a:r>
              <a:rPr lang="de-DE" sz="2800" dirty="0"/>
              <a:t>(GA) </a:t>
            </a:r>
            <a:r>
              <a:rPr lang="de-DE" sz="2800" dirty="0" smtClean="0"/>
              <a:t>Neukölln </a:t>
            </a:r>
            <a:br>
              <a:rPr lang="de-DE" sz="2800" dirty="0" smtClean="0"/>
            </a:br>
            <a:r>
              <a:rPr lang="de-DE" sz="2000" dirty="0" smtClean="0">
                <a:sym typeface="Wingdings" panose="05000000000000000000" pitchFamily="2" charset="2"/>
              </a:rPr>
              <a:t></a:t>
            </a:r>
            <a:r>
              <a:rPr lang="de-DE" sz="2800" dirty="0" smtClean="0">
                <a:sym typeface="Wingdings" panose="05000000000000000000" pitchFamily="2" charset="2"/>
              </a:rPr>
              <a:t> </a:t>
            </a:r>
            <a:r>
              <a:rPr lang="de-DE" sz="2800" dirty="0" smtClean="0"/>
              <a:t>sehr </a:t>
            </a:r>
            <a:r>
              <a:rPr lang="de-DE" sz="2800" dirty="0"/>
              <a:t>freundliche Aufnahme und gute </a:t>
            </a:r>
            <a:r>
              <a:rPr lang="de-DE" sz="2800" dirty="0" smtClean="0"/>
              <a:t>Zusammenarbeit </a:t>
            </a:r>
          </a:p>
          <a:p>
            <a:pPr>
              <a:spcAft>
                <a:spcPts val="1200"/>
              </a:spcAft>
            </a:pPr>
            <a:r>
              <a:rPr lang="de-DE" sz="2800" dirty="0" smtClean="0"/>
              <a:t>RKI: Navina Sarma, Clemens Pätzold, Sybille Rehmet </a:t>
            </a:r>
            <a:br>
              <a:rPr lang="de-DE" sz="2800" dirty="0" smtClean="0"/>
            </a:br>
            <a:r>
              <a:rPr lang="de-DE" sz="2000" dirty="0" smtClean="0">
                <a:sym typeface="Wingdings" panose="05000000000000000000" pitchFamily="2" charset="2"/>
              </a:rPr>
              <a:t></a:t>
            </a:r>
            <a:r>
              <a:rPr lang="de-DE" sz="2800" dirty="0" smtClean="0">
                <a:sym typeface="Wingdings" panose="05000000000000000000" pitchFamily="2" charset="2"/>
              </a:rPr>
              <a:t> </a:t>
            </a:r>
            <a:r>
              <a:rPr lang="de-DE" sz="2800" dirty="0" smtClean="0"/>
              <a:t>Unterstützung </a:t>
            </a:r>
            <a:r>
              <a:rPr lang="de-DE" sz="2800" dirty="0"/>
              <a:t>der </a:t>
            </a:r>
            <a:r>
              <a:rPr lang="de-DE" sz="2800" dirty="0" smtClean="0"/>
              <a:t>Probenentnahme </a:t>
            </a:r>
          </a:p>
          <a:p>
            <a:pPr>
              <a:spcAft>
                <a:spcPts val="1200"/>
              </a:spcAft>
            </a:pPr>
            <a:r>
              <a:rPr lang="de-DE" sz="2800" dirty="0" smtClean="0"/>
              <a:t>Mitarbeitenden </a:t>
            </a:r>
            <a:r>
              <a:rPr lang="de-DE" sz="2800" dirty="0"/>
              <a:t>von RKI ZBS1 </a:t>
            </a:r>
            <a:r>
              <a:rPr lang="de-DE" sz="2800" dirty="0" smtClean="0"/>
              <a:t/>
            </a:r>
            <a:br>
              <a:rPr lang="de-DE" sz="2800" dirty="0" smtClean="0"/>
            </a:br>
            <a:r>
              <a:rPr lang="de-DE" sz="2000" dirty="0" smtClean="0">
                <a:sym typeface="Wingdings" panose="05000000000000000000" pitchFamily="2" charset="2"/>
              </a:rPr>
              <a:t></a:t>
            </a:r>
            <a:r>
              <a:rPr lang="de-DE" sz="2800" dirty="0" smtClean="0">
                <a:sym typeface="Wingdings" panose="05000000000000000000" pitchFamily="2" charset="2"/>
              </a:rPr>
              <a:t> Einsatz und </a:t>
            </a:r>
            <a:r>
              <a:rPr lang="de-DE" sz="2800" dirty="0" smtClean="0"/>
              <a:t>Laborunterstützung</a:t>
            </a:r>
            <a:endParaRPr lang="de-DE" sz="2800" dirty="0"/>
          </a:p>
          <a:p>
            <a:pPr>
              <a:spcAft>
                <a:spcPts val="1200"/>
              </a:spcAft>
            </a:pPr>
            <a:endParaRPr lang="de-DE" sz="2800" dirty="0"/>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79" t="20826" b="11603"/>
          <a:stretch/>
        </p:blipFill>
        <p:spPr bwMode="auto">
          <a:xfrm>
            <a:off x="5724128" y="188639"/>
            <a:ext cx="3147663"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657"/>
          <a:stretch/>
        </p:blipFill>
        <p:spPr bwMode="auto">
          <a:xfrm>
            <a:off x="6396185" y="4581128"/>
            <a:ext cx="2496295" cy="207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liennummernplatzhalter 3"/>
          <p:cNvSpPr>
            <a:spLocks noGrp="1"/>
          </p:cNvSpPr>
          <p:nvPr>
            <p:ph type="sldNum" sz="quarter" idx="12"/>
          </p:nvPr>
        </p:nvSpPr>
        <p:spPr/>
        <p:txBody>
          <a:bodyPr/>
          <a:lstStyle/>
          <a:p>
            <a:fld id="{C8432591-F5EA-4C1A-B3F1-C69508CE4192}" type="slidenum">
              <a:rPr lang="de-DE" smtClean="0"/>
              <a:t>14</a:t>
            </a:fld>
            <a:endParaRPr lang="de-DE"/>
          </a:p>
        </p:txBody>
      </p:sp>
    </p:spTree>
    <p:extLst>
      <p:ext uri="{BB962C8B-B14F-4D97-AF65-F5344CB8AC3E}">
        <p14:creationId xmlns:p14="http://schemas.microsoft.com/office/powerpoint/2010/main" val="3836488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564904"/>
            <a:ext cx="8229600" cy="1143000"/>
          </a:xfrm>
        </p:spPr>
        <p:txBody>
          <a:bodyPr vert="horz" lIns="91440" tIns="45720" rIns="91440" bIns="45720" rtlCol="0" anchor="ctr">
            <a:normAutofit/>
          </a:bodyPr>
          <a:lstStyle/>
          <a:p>
            <a:r>
              <a:rPr lang="de-DE" dirty="0" smtClean="0">
                <a:solidFill>
                  <a:schemeClr val="accent1">
                    <a:lumMod val="75000"/>
                  </a:schemeClr>
                </a:solidFill>
              </a:rPr>
              <a:t>Zusätzliche Folien</a:t>
            </a:r>
            <a:endParaRPr lang="de-DE" dirty="0">
              <a:solidFill>
                <a:schemeClr val="accent1">
                  <a:lumMod val="75000"/>
                </a:schemeClr>
              </a:solidFill>
            </a:endParaRPr>
          </a:p>
        </p:txBody>
      </p:sp>
      <p:sp>
        <p:nvSpPr>
          <p:cNvPr id="3" name="Foliennummernplatzhalter 2"/>
          <p:cNvSpPr>
            <a:spLocks noGrp="1"/>
          </p:cNvSpPr>
          <p:nvPr>
            <p:ph type="sldNum" sz="quarter" idx="12"/>
          </p:nvPr>
        </p:nvSpPr>
        <p:spPr/>
        <p:txBody>
          <a:bodyPr/>
          <a:lstStyle/>
          <a:p>
            <a:fld id="{C8432591-F5EA-4C1A-B3F1-C69508CE4192}" type="slidenum">
              <a:rPr lang="de-DE" smtClean="0"/>
              <a:t>15</a:t>
            </a:fld>
            <a:endParaRPr lang="de-DE"/>
          </a:p>
        </p:txBody>
      </p:sp>
    </p:spTree>
    <p:extLst>
      <p:ext uri="{BB962C8B-B14F-4D97-AF65-F5344CB8AC3E}">
        <p14:creationId xmlns:p14="http://schemas.microsoft.com/office/powerpoint/2010/main" val="1496406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74638"/>
            <a:ext cx="8686800" cy="1143000"/>
          </a:xfrm>
        </p:spPr>
        <p:txBody>
          <a:bodyPr vert="horz" lIns="91440" tIns="45720" rIns="91440" bIns="45720" rtlCol="0" anchor="ctr">
            <a:noAutofit/>
          </a:bodyPr>
          <a:lstStyle/>
          <a:p>
            <a:r>
              <a:rPr lang="de-DE" sz="2400" dirty="0" smtClean="0">
                <a:solidFill>
                  <a:schemeClr val="accent1">
                    <a:lumMod val="75000"/>
                  </a:schemeClr>
                </a:solidFill>
              </a:rPr>
              <a:t>Ans </a:t>
            </a:r>
            <a:r>
              <a:rPr lang="de-DE" sz="2400" dirty="0">
                <a:solidFill>
                  <a:schemeClr val="accent1">
                    <a:lumMod val="75000"/>
                  </a:schemeClr>
                </a:solidFill>
              </a:rPr>
              <a:t>RKI übermittelte </a:t>
            </a:r>
            <a:r>
              <a:rPr lang="de-DE" sz="2400" dirty="0" smtClean="0">
                <a:solidFill>
                  <a:schemeClr val="accent1">
                    <a:lumMod val="75000"/>
                  </a:schemeClr>
                </a:solidFill>
              </a:rPr>
              <a:t>SARS-CoV-2 </a:t>
            </a:r>
            <a:r>
              <a:rPr lang="de-DE" sz="2400" dirty="0">
                <a:solidFill>
                  <a:schemeClr val="accent1">
                    <a:lumMod val="75000"/>
                  </a:schemeClr>
                </a:solidFill>
              </a:rPr>
              <a:t>Fälle (n=1027) nach Meldewoche, Bezirk Berlin Neukölln, </a:t>
            </a:r>
            <a:r>
              <a:rPr lang="de-DE" sz="2400" dirty="0" smtClean="0">
                <a:solidFill>
                  <a:schemeClr val="accent1">
                    <a:lumMod val="75000"/>
                  </a:schemeClr>
                </a:solidFill>
              </a:rPr>
              <a:t>2020, dunkelblaue wurden beschriebenem </a:t>
            </a:r>
            <a:r>
              <a:rPr lang="de-DE" sz="2400" dirty="0">
                <a:solidFill>
                  <a:schemeClr val="accent1">
                    <a:lumMod val="75000"/>
                  </a:schemeClr>
                </a:solidFill>
              </a:rPr>
              <a:t>Ausbruchscluster zugeordnet (n=101</a:t>
            </a:r>
            <a:r>
              <a:rPr lang="de-DE" sz="2400" dirty="0" smtClean="0">
                <a:solidFill>
                  <a:schemeClr val="accent1">
                    <a:lumMod val="75000"/>
                  </a:schemeClr>
                </a:solidFill>
              </a:rPr>
              <a:t>) </a:t>
            </a:r>
            <a:r>
              <a:rPr lang="de-DE" sz="2000" dirty="0" smtClean="0">
                <a:solidFill>
                  <a:schemeClr val="accent1">
                    <a:lumMod val="75000"/>
                  </a:schemeClr>
                </a:solidFill>
              </a:rPr>
              <a:t>(</a:t>
            </a:r>
            <a:r>
              <a:rPr lang="de-DE" sz="2000" dirty="0">
                <a:solidFill>
                  <a:schemeClr val="accent1">
                    <a:lumMod val="75000"/>
                  </a:schemeClr>
                </a:solidFill>
              </a:rPr>
              <a:t>Datengrundlage: SurvNet/Access)</a:t>
            </a:r>
          </a:p>
        </p:txBody>
      </p:sp>
      <p:sp>
        <p:nvSpPr>
          <p:cNvPr id="5" name="Textfeld 4"/>
          <p:cNvSpPr txBox="1"/>
          <p:nvPr/>
        </p:nvSpPr>
        <p:spPr>
          <a:xfrm>
            <a:off x="323529" y="5951021"/>
            <a:ext cx="8496944" cy="646331"/>
          </a:xfrm>
          <a:prstGeom prst="rect">
            <a:avLst/>
          </a:prstGeom>
          <a:noFill/>
        </p:spPr>
        <p:txBody>
          <a:bodyPr wrap="square" rtlCol="0">
            <a:spAutoFit/>
          </a:bodyPr>
          <a:lstStyle/>
          <a:p>
            <a:r>
              <a:rPr lang="de-DE" dirty="0" smtClean="0"/>
              <a:t>Zunahme der Gesamtfallzahlen in Neukölln für den Zeitraum </a:t>
            </a:r>
            <a:r>
              <a:rPr lang="de-DE" smtClean="0"/>
              <a:t>der 23.-</a:t>
            </a:r>
            <a:r>
              <a:rPr lang="de-DE" dirty="0" smtClean="0"/>
              <a:t>27. Kalenderwoche (01.-26.06.2020) beruht zum Teil auf diesem Ausbruchsgeschehen</a:t>
            </a:r>
          </a:p>
        </p:txBody>
      </p:sp>
      <p:graphicFrame>
        <p:nvGraphicFramePr>
          <p:cNvPr id="7" name="Chart 1"/>
          <p:cNvGraphicFramePr>
            <a:graphicFrameLocks/>
          </p:cNvGraphicFramePr>
          <p:nvPr/>
        </p:nvGraphicFramePr>
        <p:xfrm>
          <a:off x="840150" y="1331516"/>
          <a:ext cx="7463701" cy="4194968"/>
        </p:xfrm>
        <a:graphic>
          <a:graphicData uri="http://schemas.openxmlformats.org/drawingml/2006/chart">
            <c:chart xmlns:c="http://schemas.openxmlformats.org/drawingml/2006/chart" xmlns:r="http://schemas.openxmlformats.org/officeDocument/2006/relationships" r:id="rId3"/>
          </a:graphicData>
        </a:graphic>
      </p:graphicFrame>
      <p:sp>
        <p:nvSpPr>
          <p:cNvPr id="3" name="Foliennummernplatzhalter 2"/>
          <p:cNvSpPr>
            <a:spLocks noGrp="1"/>
          </p:cNvSpPr>
          <p:nvPr>
            <p:ph type="sldNum" sz="quarter" idx="12"/>
          </p:nvPr>
        </p:nvSpPr>
        <p:spPr/>
        <p:txBody>
          <a:bodyPr/>
          <a:lstStyle/>
          <a:p>
            <a:fld id="{C8432591-F5EA-4C1A-B3F1-C69508CE4192}" type="slidenum">
              <a:rPr lang="de-DE" smtClean="0"/>
              <a:t>16</a:t>
            </a:fld>
            <a:endParaRPr lang="de-DE"/>
          </a:p>
        </p:txBody>
      </p:sp>
    </p:spTree>
    <p:extLst>
      <p:ext uri="{BB962C8B-B14F-4D97-AF65-F5344CB8AC3E}">
        <p14:creationId xmlns:p14="http://schemas.microsoft.com/office/powerpoint/2010/main" val="1334096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Autofit/>
          </a:bodyPr>
          <a:lstStyle/>
          <a:p>
            <a:r>
              <a:rPr lang="de-DE" sz="2800" dirty="0" smtClean="0">
                <a:solidFill>
                  <a:schemeClr val="accent1">
                    <a:lumMod val="75000"/>
                  </a:schemeClr>
                </a:solidFill>
              </a:rPr>
              <a:t>SARS-CoV-2  </a:t>
            </a:r>
            <a:r>
              <a:rPr lang="de-DE" sz="2800" dirty="0">
                <a:solidFill>
                  <a:schemeClr val="accent1">
                    <a:lumMod val="75000"/>
                  </a:schemeClr>
                </a:solidFill>
              </a:rPr>
              <a:t>Fälle (n=108) in </a:t>
            </a:r>
            <a:r>
              <a:rPr lang="de-DE" sz="2800" dirty="0" smtClean="0">
                <a:solidFill>
                  <a:schemeClr val="accent1">
                    <a:lumMod val="75000"/>
                  </a:schemeClr>
                </a:solidFill>
              </a:rPr>
              <a:t>quarantänisierten </a:t>
            </a:r>
            <a:r>
              <a:rPr lang="de-DE" sz="2800" dirty="0">
                <a:solidFill>
                  <a:schemeClr val="accent1">
                    <a:lumMod val="75000"/>
                  </a:schemeClr>
                </a:solidFill>
              </a:rPr>
              <a:t>Häuserblöcken nach Altersgruppe und Testdatum, Berlin Neukölln, 2020</a:t>
            </a:r>
          </a:p>
        </p:txBody>
      </p:sp>
      <p:sp>
        <p:nvSpPr>
          <p:cNvPr id="5" name="Textfeld 4"/>
          <p:cNvSpPr txBox="1"/>
          <p:nvPr/>
        </p:nvSpPr>
        <p:spPr>
          <a:xfrm>
            <a:off x="368905" y="6390620"/>
            <a:ext cx="7024231" cy="369332"/>
          </a:xfrm>
          <a:prstGeom prst="rect">
            <a:avLst/>
          </a:prstGeom>
          <a:noFill/>
        </p:spPr>
        <p:txBody>
          <a:bodyPr wrap="none" rtlCol="0">
            <a:spAutoFit/>
          </a:bodyPr>
          <a:lstStyle/>
          <a:p>
            <a:r>
              <a:rPr lang="de-DE" b="1" dirty="0" smtClean="0"/>
              <a:t>Testdatum für einen Fall unbekannt; dieser wurde hier ausgeschlossen</a:t>
            </a:r>
            <a:endParaRPr lang="de-DE"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49" y="1916832"/>
            <a:ext cx="7656513" cy="431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2"/>
          </p:nvPr>
        </p:nvSpPr>
        <p:spPr/>
        <p:txBody>
          <a:bodyPr/>
          <a:lstStyle/>
          <a:p>
            <a:fld id="{C8432591-F5EA-4C1A-B3F1-C69508CE4192}" type="slidenum">
              <a:rPr lang="de-DE" smtClean="0"/>
              <a:t>17</a:t>
            </a:fld>
            <a:endParaRPr lang="de-DE"/>
          </a:p>
        </p:txBody>
      </p:sp>
    </p:spTree>
    <p:extLst>
      <p:ext uri="{BB962C8B-B14F-4D97-AF65-F5344CB8AC3E}">
        <p14:creationId xmlns:p14="http://schemas.microsoft.com/office/powerpoint/2010/main" val="270236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C8432591-F5EA-4C1A-B3F1-C69508CE4192}" type="slidenum">
              <a:rPr lang="de-DE" smtClean="0">
                <a:solidFill>
                  <a:prstClr val="black">
                    <a:tint val="75000"/>
                  </a:prstClr>
                </a:solidFill>
              </a:rPr>
              <a:pPr/>
              <a:t>18</a:t>
            </a:fld>
            <a:endParaRPr lang="de-DE">
              <a:solidFill>
                <a:prstClr val="black">
                  <a:tint val="75000"/>
                </a:prstClr>
              </a:solidFill>
            </a:endParaRPr>
          </a:p>
        </p:txBody>
      </p:sp>
      <p:sp>
        <p:nvSpPr>
          <p:cNvPr id="5" name="Titel 1"/>
          <p:cNvSpPr>
            <a:spLocks noGrp="1"/>
          </p:cNvSpPr>
          <p:nvPr>
            <p:ph type="title"/>
          </p:nvPr>
        </p:nvSpPr>
        <p:spPr>
          <a:xfrm>
            <a:off x="251520" y="53752"/>
            <a:ext cx="8686800" cy="1143000"/>
          </a:xfrm>
        </p:spPr>
        <p:txBody>
          <a:bodyPr vert="horz" lIns="91440" tIns="45720" rIns="91440" bIns="45720" rtlCol="0" anchor="ctr">
            <a:noAutofit/>
          </a:bodyPr>
          <a:lstStyle/>
          <a:p>
            <a:r>
              <a:rPr lang="de-DE" sz="2400" dirty="0" smtClean="0">
                <a:solidFill>
                  <a:schemeClr val="accent1">
                    <a:lumMod val="75000"/>
                  </a:schemeClr>
                </a:solidFill>
              </a:rPr>
              <a:t>Testungen in quarantänisierten Häuserblöcken, </a:t>
            </a:r>
            <a:br>
              <a:rPr lang="de-DE" sz="2400" dirty="0" smtClean="0">
                <a:solidFill>
                  <a:schemeClr val="accent1">
                    <a:lumMod val="75000"/>
                  </a:schemeClr>
                </a:solidFill>
              </a:rPr>
            </a:br>
            <a:r>
              <a:rPr lang="de-DE" sz="2400" dirty="0" smtClean="0">
                <a:solidFill>
                  <a:schemeClr val="accent1">
                    <a:lumMod val="75000"/>
                  </a:schemeClr>
                </a:solidFill>
              </a:rPr>
              <a:t>Berlin </a:t>
            </a:r>
            <a:r>
              <a:rPr lang="de-DE" sz="2400" dirty="0">
                <a:solidFill>
                  <a:schemeClr val="accent1">
                    <a:lumMod val="75000"/>
                  </a:schemeClr>
                </a:solidFill>
              </a:rPr>
              <a:t>Neukölln, </a:t>
            </a:r>
            <a:r>
              <a:rPr lang="de-DE" sz="2400" dirty="0" smtClean="0">
                <a:solidFill>
                  <a:schemeClr val="accent1">
                    <a:lumMod val="75000"/>
                  </a:schemeClr>
                </a:solidFill>
              </a:rPr>
              <a:t>2020</a:t>
            </a:r>
            <a:endParaRPr lang="de-DE" sz="1800" dirty="0">
              <a:solidFill>
                <a:schemeClr val="accent1">
                  <a:lumMod val="75000"/>
                </a:schemeClr>
              </a:solidFill>
            </a:endParaRPr>
          </a:p>
        </p:txBody>
      </p:sp>
      <p:graphicFrame>
        <p:nvGraphicFramePr>
          <p:cNvPr id="7" name="Tabelle 6"/>
          <p:cNvGraphicFramePr>
            <a:graphicFrameLocks noGrp="1"/>
          </p:cNvGraphicFramePr>
          <p:nvPr>
            <p:extLst>
              <p:ext uri="{D42A27DB-BD31-4B8C-83A1-F6EECF244321}">
                <p14:modId xmlns:p14="http://schemas.microsoft.com/office/powerpoint/2010/main" val="2631653902"/>
              </p:ext>
            </p:extLst>
          </p:nvPr>
        </p:nvGraphicFramePr>
        <p:xfrm>
          <a:off x="755576" y="1196752"/>
          <a:ext cx="7560839" cy="5318760"/>
        </p:xfrm>
        <a:graphic>
          <a:graphicData uri="http://schemas.openxmlformats.org/drawingml/2006/table">
            <a:tbl>
              <a:tblPr firstRow="1" firstCol="1" bandRow="1">
                <a:tableStyleId>{5C22544A-7EE6-4342-B048-85BDC9FD1C3A}</a:tableStyleId>
              </a:tblPr>
              <a:tblGrid>
                <a:gridCol w="2664295"/>
                <a:gridCol w="1666671"/>
                <a:gridCol w="1541530"/>
                <a:gridCol w="1688343"/>
              </a:tblGrid>
              <a:tr h="250615">
                <a:tc>
                  <a:txBody>
                    <a:bodyPr/>
                    <a:lstStyle/>
                    <a:p>
                      <a:pPr>
                        <a:lnSpc>
                          <a:spcPct val="100000"/>
                        </a:lnSpc>
                        <a:spcAft>
                          <a:spcPts val="0"/>
                        </a:spcAft>
                      </a:pPr>
                      <a:r>
                        <a:rPr lang="de-DE" sz="1800" dirty="0">
                          <a:solidFill>
                            <a:schemeClr val="tx1"/>
                          </a:solidFill>
                          <a:effectLst/>
                          <a:latin typeface="+mn-lt"/>
                        </a:rPr>
                        <a:t>Häuserblock</a:t>
                      </a:r>
                      <a:endParaRPr lang="de-DE" sz="1800" dirty="0">
                        <a:solidFill>
                          <a:schemeClr val="tx1"/>
                        </a:solidFill>
                        <a:effectLst/>
                        <a:latin typeface="+mn-lt"/>
                        <a:ea typeface="Times New Roman"/>
                        <a:cs typeface="Times New Roman"/>
                      </a:endParaRPr>
                    </a:p>
                  </a:txBody>
                  <a:tcPr marL="39147" marR="39147"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0000"/>
                        </a:lnSpc>
                        <a:spcAft>
                          <a:spcPts val="0"/>
                        </a:spcAft>
                      </a:pPr>
                      <a:r>
                        <a:rPr lang="de-DE" sz="1800" dirty="0">
                          <a:solidFill>
                            <a:schemeClr val="tx1"/>
                          </a:solidFill>
                          <a:effectLst/>
                          <a:latin typeface="+mn-lt"/>
                        </a:rPr>
                        <a:t>Testung 1</a:t>
                      </a:r>
                      <a:endParaRPr lang="de-DE" sz="1800" dirty="0">
                        <a:solidFill>
                          <a:schemeClr val="tx1"/>
                        </a:solidFill>
                        <a:effectLst/>
                        <a:latin typeface="+mn-lt"/>
                        <a:ea typeface="Times New Roman"/>
                        <a:cs typeface="Times New Roman"/>
                      </a:endParaRPr>
                    </a:p>
                  </a:txBody>
                  <a:tcPr marL="39147" marR="39147"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0000"/>
                        </a:lnSpc>
                        <a:spcAft>
                          <a:spcPts val="0"/>
                        </a:spcAft>
                      </a:pPr>
                      <a:r>
                        <a:rPr lang="de-DE" sz="1800" dirty="0">
                          <a:solidFill>
                            <a:schemeClr val="tx1"/>
                          </a:solidFill>
                          <a:effectLst/>
                          <a:latin typeface="+mn-lt"/>
                        </a:rPr>
                        <a:t>Testung 2</a:t>
                      </a:r>
                      <a:endParaRPr lang="de-DE" sz="1800" dirty="0">
                        <a:solidFill>
                          <a:schemeClr val="tx1"/>
                        </a:solidFill>
                        <a:effectLst/>
                        <a:latin typeface="+mn-lt"/>
                        <a:ea typeface="Times New Roman"/>
                        <a:cs typeface="Times New Roman"/>
                      </a:endParaRPr>
                    </a:p>
                  </a:txBody>
                  <a:tcPr marL="39147" marR="39147"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0000"/>
                        </a:lnSpc>
                        <a:spcAft>
                          <a:spcPts val="0"/>
                        </a:spcAft>
                      </a:pPr>
                      <a:r>
                        <a:rPr lang="de-DE" sz="1800" dirty="0">
                          <a:solidFill>
                            <a:schemeClr val="tx1"/>
                          </a:solidFill>
                          <a:effectLst/>
                          <a:latin typeface="+mn-lt"/>
                        </a:rPr>
                        <a:t>Testung 3</a:t>
                      </a:r>
                      <a:endParaRPr lang="de-DE" sz="1800" dirty="0">
                        <a:solidFill>
                          <a:schemeClr val="tx1"/>
                        </a:solidFill>
                        <a:effectLst/>
                        <a:latin typeface="+mn-lt"/>
                        <a:ea typeface="Times New Roman"/>
                        <a:cs typeface="Times New Roman"/>
                      </a:endParaRPr>
                    </a:p>
                  </a:txBody>
                  <a:tcPr marL="39147" marR="39147"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235">
                <a:tc>
                  <a:txBody>
                    <a:bodyPr/>
                    <a:lstStyle/>
                    <a:p>
                      <a:pPr>
                        <a:lnSpc>
                          <a:spcPct val="100000"/>
                        </a:lnSpc>
                        <a:spcAft>
                          <a:spcPts val="0"/>
                        </a:spcAft>
                      </a:pPr>
                      <a:r>
                        <a:rPr lang="de-DE" sz="1600" dirty="0">
                          <a:solidFill>
                            <a:schemeClr val="tx1"/>
                          </a:solidFill>
                          <a:effectLst/>
                          <a:latin typeface="Arial Narrow" panose="020B0606020202030204" pitchFamily="34" charset="0"/>
                        </a:rPr>
                        <a:t>Braunschweiger Str. </a:t>
                      </a:r>
                      <a:r>
                        <a:rPr lang="de-DE" sz="1600" dirty="0" smtClean="0">
                          <a:solidFill>
                            <a:schemeClr val="tx1"/>
                          </a:solidFill>
                          <a:effectLst/>
                          <a:latin typeface="Arial Narrow" panose="020B0606020202030204" pitchFamily="34" charset="0"/>
                        </a:rPr>
                        <a:t>33 </a:t>
                      </a:r>
                      <a:endParaRPr lang="de-DE" sz="1800" dirty="0">
                        <a:solidFill>
                          <a:schemeClr val="tx1"/>
                        </a:solidFill>
                        <a:effectLst/>
                        <a:latin typeface="Arial Narrow" panose="020B0606020202030204" pitchFamily="34" charset="0"/>
                        <a:ea typeface="Times New Roman"/>
                        <a:cs typeface="Times New Roman"/>
                      </a:endParaRPr>
                    </a:p>
                  </a:txBody>
                  <a:tcPr marL="39147" marR="39147" marT="0" marB="0" anchor="ctr">
                    <a:lnT w="12700" cap="flat" cmpd="sng" algn="ctr">
                      <a:solidFill>
                        <a:schemeClr val="tx1"/>
                      </a:solidFill>
                      <a:prstDash val="solid"/>
                      <a:round/>
                      <a:headEnd type="none" w="med" len="med"/>
                      <a:tailEnd type="none" w="med" len="med"/>
                    </a:lnT>
                    <a:noFill/>
                  </a:tcPr>
                </a:tc>
                <a:tc>
                  <a:txBody>
                    <a:bodyPr/>
                    <a:lstStyle/>
                    <a:p>
                      <a:pPr algn="r">
                        <a:lnSpc>
                          <a:spcPct val="100000"/>
                        </a:lnSpc>
                        <a:spcAft>
                          <a:spcPts val="0"/>
                        </a:spcAft>
                      </a:pPr>
                      <a:r>
                        <a:rPr lang="de-DE" sz="1600" dirty="0">
                          <a:solidFill>
                            <a:schemeClr val="tx1"/>
                          </a:solidFill>
                          <a:effectLst/>
                          <a:latin typeface="+mn-lt"/>
                        </a:rPr>
                        <a:t>16.06.2020</a:t>
                      </a:r>
                      <a:endParaRPr lang="de-DE" sz="1800" dirty="0">
                        <a:solidFill>
                          <a:schemeClr val="tx1"/>
                        </a:solidFill>
                        <a:effectLst/>
                        <a:latin typeface="+mn-lt"/>
                        <a:ea typeface="Times New Roman"/>
                        <a:cs typeface="Times New Roman"/>
                      </a:endParaRPr>
                    </a:p>
                  </a:txBody>
                  <a:tcPr marL="39147" marR="39147" marT="0" marB="0" anchor="ctr">
                    <a:lnT w="12700" cap="flat" cmpd="sng" algn="ctr">
                      <a:solidFill>
                        <a:schemeClr val="tx1"/>
                      </a:solidFill>
                      <a:prstDash val="solid"/>
                      <a:round/>
                      <a:headEnd type="none" w="med" len="med"/>
                      <a:tailEnd type="none" w="med" len="med"/>
                    </a:lnT>
                    <a:noFill/>
                  </a:tcPr>
                </a:tc>
                <a:tc>
                  <a:txBody>
                    <a:bodyPr/>
                    <a:lstStyle/>
                    <a:p>
                      <a:pPr algn="r">
                        <a:lnSpc>
                          <a:spcPct val="100000"/>
                        </a:lnSpc>
                        <a:spcAft>
                          <a:spcPts val="0"/>
                        </a:spcAft>
                      </a:pPr>
                      <a:r>
                        <a:rPr lang="de-DE" sz="1600" dirty="0">
                          <a:solidFill>
                            <a:schemeClr val="tx1"/>
                          </a:solidFill>
                          <a:effectLst/>
                          <a:latin typeface="+mn-lt"/>
                        </a:rPr>
                        <a:t>18.06.2020</a:t>
                      </a:r>
                      <a:endParaRPr lang="de-DE" sz="1800" dirty="0">
                        <a:solidFill>
                          <a:schemeClr val="tx1"/>
                        </a:solidFill>
                        <a:effectLst/>
                        <a:latin typeface="+mn-lt"/>
                        <a:ea typeface="Times New Roman"/>
                        <a:cs typeface="Times New Roman"/>
                      </a:endParaRPr>
                    </a:p>
                  </a:txBody>
                  <a:tcPr marL="39147" marR="39147" marT="0" marB="0" anchor="ctr">
                    <a:lnT w="12700" cap="flat" cmpd="sng" algn="ctr">
                      <a:solidFill>
                        <a:schemeClr val="tx1"/>
                      </a:solidFill>
                      <a:prstDash val="solid"/>
                      <a:round/>
                      <a:headEnd type="none" w="med" len="med"/>
                      <a:tailEnd type="none" w="med" len="med"/>
                    </a:lnT>
                    <a:noFill/>
                  </a:tcPr>
                </a:tc>
                <a:tc>
                  <a:txBody>
                    <a:bodyPr/>
                    <a:lstStyle/>
                    <a:p>
                      <a:pPr algn="r">
                        <a:lnSpc>
                          <a:spcPct val="100000"/>
                        </a:lnSpc>
                        <a:spcAft>
                          <a:spcPts val="0"/>
                        </a:spcAft>
                      </a:pPr>
                      <a:r>
                        <a:rPr lang="de-DE" sz="1600" dirty="0">
                          <a:solidFill>
                            <a:schemeClr val="tx1"/>
                          </a:solidFill>
                          <a:effectLst/>
                          <a:latin typeface="+mn-lt"/>
                        </a:rPr>
                        <a:t>25.06.2020</a:t>
                      </a:r>
                      <a:endParaRPr lang="de-DE" sz="1800" dirty="0">
                        <a:solidFill>
                          <a:schemeClr val="tx1"/>
                        </a:solidFill>
                        <a:effectLst/>
                        <a:latin typeface="+mn-lt"/>
                        <a:ea typeface="Times New Roman"/>
                        <a:cs typeface="Times New Roman"/>
                      </a:endParaRPr>
                    </a:p>
                  </a:txBody>
                  <a:tcPr marL="39147" marR="39147" marT="0" marB="0" anchor="ctr">
                    <a:lnT w="12700" cap="flat" cmpd="sng" algn="ctr">
                      <a:solidFill>
                        <a:schemeClr val="tx1"/>
                      </a:solidFill>
                      <a:prstDash val="solid"/>
                      <a:round/>
                      <a:headEnd type="none" w="med" len="med"/>
                      <a:tailEnd type="none" w="med" len="med"/>
                    </a:lnT>
                    <a:noFill/>
                  </a:tcPr>
                </a:tc>
              </a:tr>
              <a:tr h="221235">
                <a:tc>
                  <a:txBody>
                    <a:bodyPr/>
                    <a:lstStyle/>
                    <a:p>
                      <a:pPr>
                        <a:lnSpc>
                          <a:spcPct val="100000"/>
                        </a:lnSpc>
                        <a:spcAft>
                          <a:spcPts val="0"/>
                        </a:spcAft>
                      </a:pPr>
                      <a:r>
                        <a:rPr lang="de-DE" sz="1600" dirty="0">
                          <a:solidFill>
                            <a:schemeClr val="tx1"/>
                          </a:solidFill>
                          <a:effectLst/>
                          <a:latin typeface="Arial Narrow" panose="020B0606020202030204" pitchFamily="34" charset="0"/>
                        </a:rPr>
                        <a:t>Elsterstr. 7</a:t>
                      </a:r>
                      <a:endParaRPr lang="de-DE" sz="1800" dirty="0">
                        <a:solidFill>
                          <a:schemeClr val="tx1"/>
                        </a:solidFill>
                        <a:effectLst/>
                        <a:latin typeface="Arial Narrow" panose="020B0606020202030204" pitchFamily="34" charset="0"/>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17.06.2020</a:t>
                      </a:r>
                      <a:endParaRPr lang="de-DE" sz="1800" dirty="0">
                        <a:solidFill>
                          <a:schemeClr val="tx1"/>
                        </a:solidFill>
                        <a:effectLst/>
                        <a:latin typeface="+mn-lt"/>
                        <a:ea typeface="Times New Roman"/>
                        <a:cs typeface="Times New Roman"/>
                      </a:endParaRPr>
                    </a:p>
                  </a:txBody>
                  <a:tcPr marL="39147" marR="39147" marT="0" marB="0" anchor="ctr">
                    <a:noFill/>
                  </a:tcPr>
                </a:tc>
                <a:tc>
                  <a:txBody>
                    <a:bodyPr/>
                    <a:lstStyle/>
                    <a:p>
                      <a:pPr>
                        <a:lnSpc>
                          <a:spcPct val="100000"/>
                        </a:lnSpc>
                      </a:pPr>
                      <a:endParaRPr lang="de-DE" sz="1600" dirty="0">
                        <a:solidFill>
                          <a:schemeClr val="tx1"/>
                        </a:solidFill>
                        <a:effectLst/>
                        <a:latin typeface="+mn-lt"/>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25.06.2020</a:t>
                      </a:r>
                      <a:endParaRPr lang="de-DE" sz="1800" dirty="0">
                        <a:solidFill>
                          <a:schemeClr val="tx1"/>
                        </a:solidFill>
                        <a:effectLst/>
                        <a:latin typeface="+mn-lt"/>
                        <a:ea typeface="Times New Roman"/>
                        <a:cs typeface="Times New Roman"/>
                      </a:endParaRPr>
                    </a:p>
                  </a:txBody>
                  <a:tcPr marL="39147" marR="39147" marT="0" marB="0" anchor="ctr">
                    <a:noFill/>
                  </a:tcPr>
                </a:tc>
              </a:tr>
              <a:tr h="99003">
                <a:tc>
                  <a:txBody>
                    <a:bodyPr/>
                    <a:lstStyle/>
                    <a:p>
                      <a:pPr>
                        <a:lnSpc>
                          <a:spcPct val="100000"/>
                        </a:lnSpc>
                      </a:pPr>
                      <a:endParaRPr lang="de-DE" sz="1000" dirty="0">
                        <a:solidFill>
                          <a:schemeClr val="tx1"/>
                        </a:solidFill>
                        <a:effectLst/>
                        <a:latin typeface="Arial Narrow" panose="020B0606020202030204" pitchFamily="34" charset="0"/>
                      </a:endParaRPr>
                    </a:p>
                  </a:txBody>
                  <a:tcPr marL="39147" marR="39147" marT="0" marB="0" anchor="ctr">
                    <a:noFill/>
                  </a:tcPr>
                </a:tc>
                <a:tc>
                  <a:txBody>
                    <a:bodyPr/>
                    <a:lstStyle/>
                    <a:p>
                      <a:pPr>
                        <a:lnSpc>
                          <a:spcPct val="100000"/>
                        </a:lnSpc>
                      </a:pPr>
                      <a:endParaRPr lang="de-DE" sz="1000" dirty="0">
                        <a:solidFill>
                          <a:schemeClr val="tx1"/>
                        </a:solidFill>
                        <a:effectLst/>
                        <a:latin typeface="+mn-lt"/>
                      </a:endParaRPr>
                    </a:p>
                  </a:txBody>
                  <a:tcPr marL="39147" marR="39147" marT="0" marB="0" anchor="ctr">
                    <a:noFill/>
                  </a:tcPr>
                </a:tc>
                <a:tc>
                  <a:txBody>
                    <a:bodyPr/>
                    <a:lstStyle/>
                    <a:p>
                      <a:pPr>
                        <a:lnSpc>
                          <a:spcPct val="100000"/>
                        </a:lnSpc>
                      </a:pPr>
                      <a:endParaRPr lang="de-DE" sz="1000" dirty="0">
                        <a:solidFill>
                          <a:schemeClr val="tx1"/>
                        </a:solidFill>
                        <a:effectLst/>
                        <a:latin typeface="+mn-lt"/>
                      </a:endParaRPr>
                    </a:p>
                  </a:txBody>
                  <a:tcPr marL="39147" marR="39147" marT="0" marB="0" anchor="ctr">
                    <a:noFill/>
                  </a:tcPr>
                </a:tc>
                <a:tc>
                  <a:txBody>
                    <a:bodyPr/>
                    <a:lstStyle/>
                    <a:p>
                      <a:pPr>
                        <a:lnSpc>
                          <a:spcPct val="100000"/>
                        </a:lnSpc>
                      </a:pPr>
                      <a:endParaRPr lang="de-DE" sz="1000" dirty="0">
                        <a:solidFill>
                          <a:schemeClr val="tx1"/>
                        </a:solidFill>
                        <a:effectLst/>
                        <a:latin typeface="+mn-lt"/>
                      </a:endParaRPr>
                    </a:p>
                  </a:txBody>
                  <a:tcPr marL="39147" marR="39147" marT="0" marB="0" anchor="ctr">
                    <a:noFill/>
                  </a:tcPr>
                </a:tc>
              </a:tr>
              <a:tr h="221235">
                <a:tc>
                  <a:txBody>
                    <a:bodyPr/>
                    <a:lstStyle/>
                    <a:p>
                      <a:pPr>
                        <a:lnSpc>
                          <a:spcPct val="100000"/>
                        </a:lnSpc>
                        <a:spcAft>
                          <a:spcPts val="0"/>
                        </a:spcAft>
                      </a:pPr>
                      <a:r>
                        <a:rPr lang="de-DE" sz="1600" dirty="0" smtClean="0">
                          <a:solidFill>
                            <a:schemeClr val="tx1"/>
                          </a:solidFill>
                          <a:effectLst/>
                          <a:latin typeface="Arial Narrow" panose="020B0606020202030204" pitchFamily="34" charset="0"/>
                        </a:rPr>
                        <a:t>Donaustr. 104 </a:t>
                      </a:r>
                      <a:endParaRPr lang="de-DE" sz="1800" dirty="0">
                        <a:solidFill>
                          <a:schemeClr val="tx1"/>
                        </a:solidFill>
                        <a:effectLst/>
                        <a:latin typeface="Arial Narrow" panose="020B0606020202030204" pitchFamily="34" charset="0"/>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17.06.2020</a:t>
                      </a:r>
                      <a:endParaRPr lang="de-DE" sz="1800" dirty="0">
                        <a:solidFill>
                          <a:schemeClr val="tx1"/>
                        </a:solidFill>
                        <a:effectLst/>
                        <a:latin typeface="+mn-lt"/>
                        <a:ea typeface="Times New Roman"/>
                        <a:cs typeface="Times New Roman"/>
                      </a:endParaRPr>
                    </a:p>
                  </a:txBody>
                  <a:tcPr marL="39147" marR="39147" marT="0" marB="0" anchor="ctr">
                    <a:noFill/>
                  </a:tcPr>
                </a:tc>
                <a:tc>
                  <a:txBody>
                    <a:bodyPr/>
                    <a:lstStyle/>
                    <a:p>
                      <a:pPr>
                        <a:lnSpc>
                          <a:spcPct val="100000"/>
                        </a:lnSpc>
                      </a:pPr>
                      <a:endParaRPr lang="de-DE" sz="1600" dirty="0">
                        <a:solidFill>
                          <a:schemeClr val="tx1"/>
                        </a:solidFill>
                        <a:effectLst/>
                        <a:latin typeface="+mn-lt"/>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25.06.2020</a:t>
                      </a:r>
                      <a:endParaRPr lang="de-DE" sz="1800" dirty="0">
                        <a:solidFill>
                          <a:schemeClr val="tx1"/>
                        </a:solidFill>
                        <a:effectLst/>
                        <a:latin typeface="+mn-lt"/>
                        <a:ea typeface="Times New Roman"/>
                        <a:cs typeface="Times New Roman"/>
                      </a:endParaRPr>
                    </a:p>
                  </a:txBody>
                  <a:tcPr marL="39147" marR="39147" marT="0" marB="0" anchor="ctr">
                    <a:noFill/>
                  </a:tcPr>
                </a:tc>
              </a:tr>
              <a:tr h="100648">
                <a:tc>
                  <a:txBody>
                    <a:bodyPr/>
                    <a:lstStyle/>
                    <a:p>
                      <a:pPr marL="0" algn="l" defTabSz="914400" rtl="0" eaLnBrk="1" latinLnBrk="0" hangingPunct="1">
                        <a:lnSpc>
                          <a:spcPct val="100000"/>
                        </a:lnSpc>
                      </a:pPr>
                      <a:endParaRPr lang="de-DE" sz="1000" kern="1200" dirty="0">
                        <a:solidFill>
                          <a:schemeClr val="tx1"/>
                        </a:solidFill>
                        <a:effectLst/>
                        <a:latin typeface="+mn-lt"/>
                        <a:ea typeface="+mn-ea"/>
                        <a:cs typeface="+mn-cs"/>
                      </a:endParaRPr>
                    </a:p>
                  </a:txBody>
                  <a:tcPr marL="39147" marR="39147" marT="0" marB="0" anchor="ctr">
                    <a:noFill/>
                  </a:tcPr>
                </a:tc>
                <a:tc>
                  <a:txBody>
                    <a:bodyPr/>
                    <a:lstStyle/>
                    <a:p>
                      <a:pPr marL="0" algn="l" defTabSz="914400" rtl="0" eaLnBrk="1" latinLnBrk="0" hangingPunct="1">
                        <a:lnSpc>
                          <a:spcPct val="100000"/>
                        </a:lnSpc>
                      </a:pPr>
                      <a:endParaRPr lang="de-DE" sz="1000" kern="1200" dirty="0">
                        <a:solidFill>
                          <a:schemeClr val="tx1"/>
                        </a:solidFill>
                        <a:effectLst/>
                        <a:latin typeface="+mn-lt"/>
                        <a:ea typeface="+mn-ea"/>
                        <a:cs typeface="+mn-cs"/>
                      </a:endParaRPr>
                    </a:p>
                  </a:txBody>
                  <a:tcPr marL="39147" marR="39147" marT="0" marB="0" anchor="ctr">
                    <a:noFill/>
                  </a:tcPr>
                </a:tc>
                <a:tc>
                  <a:txBody>
                    <a:bodyPr/>
                    <a:lstStyle/>
                    <a:p>
                      <a:pPr marL="0" algn="l" defTabSz="914400" rtl="0" eaLnBrk="1" latinLnBrk="0" hangingPunct="1">
                        <a:lnSpc>
                          <a:spcPct val="100000"/>
                        </a:lnSpc>
                      </a:pPr>
                      <a:endParaRPr lang="de-DE" sz="1000" kern="1200" dirty="0">
                        <a:solidFill>
                          <a:schemeClr val="tx1"/>
                        </a:solidFill>
                        <a:effectLst/>
                        <a:latin typeface="+mn-lt"/>
                        <a:ea typeface="+mn-ea"/>
                        <a:cs typeface="+mn-cs"/>
                      </a:endParaRPr>
                    </a:p>
                  </a:txBody>
                  <a:tcPr marL="39147" marR="39147" marT="0" marB="0" anchor="ctr">
                    <a:noFill/>
                  </a:tcPr>
                </a:tc>
                <a:tc>
                  <a:txBody>
                    <a:bodyPr/>
                    <a:lstStyle/>
                    <a:p>
                      <a:pPr marL="0" algn="l" defTabSz="914400" rtl="0" eaLnBrk="1" latinLnBrk="0" hangingPunct="1">
                        <a:lnSpc>
                          <a:spcPct val="100000"/>
                        </a:lnSpc>
                      </a:pPr>
                      <a:endParaRPr lang="de-DE" sz="1000" kern="1200" dirty="0">
                        <a:solidFill>
                          <a:schemeClr val="tx1"/>
                        </a:solidFill>
                        <a:effectLst/>
                        <a:latin typeface="+mn-lt"/>
                        <a:ea typeface="+mn-ea"/>
                        <a:cs typeface="+mn-cs"/>
                      </a:endParaRPr>
                    </a:p>
                  </a:txBody>
                  <a:tcPr marL="39147" marR="39147" marT="0" marB="0" anchor="ctr">
                    <a:noFill/>
                  </a:tcPr>
                </a:tc>
              </a:tr>
              <a:tr h="221235">
                <a:tc>
                  <a:txBody>
                    <a:bodyPr/>
                    <a:lstStyle/>
                    <a:p>
                      <a:pPr>
                        <a:lnSpc>
                          <a:spcPct val="100000"/>
                        </a:lnSpc>
                        <a:spcAft>
                          <a:spcPts val="0"/>
                        </a:spcAft>
                      </a:pPr>
                      <a:r>
                        <a:rPr lang="de-DE" sz="1600" dirty="0">
                          <a:solidFill>
                            <a:schemeClr val="tx1"/>
                          </a:solidFill>
                          <a:effectLst/>
                          <a:latin typeface="Arial Narrow" panose="020B0606020202030204" pitchFamily="34" charset="0"/>
                        </a:rPr>
                        <a:t>Grenzallee </a:t>
                      </a:r>
                      <a:r>
                        <a:rPr lang="de-DE" sz="1600" dirty="0" smtClean="0">
                          <a:solidFill>
                            <a:schemeClr val="tx1"/>
                          </a:solidFill>
                          <a:effectLst/>
                          <a:latin typeface="Arial Narrow" panose="020B0606020202030204" pitchFamily="34" charset="0"/>
                        </a:rPr>
                        <a:t>67</a:t>
                      </a:r>
                      <a:endParaRPr lang="de-DE" sz="1800" dirty="0">
                        <a:solidFill>
                          <a:schemeClr val="tx1"/>
                        </a:solidFill>
                        <a:effectLst/>
                        <a:latin typeface="Arial Narrow" panose="020B0606020202030204" pitchFamily="34" charset="0"/>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a:solidFill>
                            <a:schemeClr val="tx1"/>
                          </a:solidFill>
                          <a:effectLst/>
                          <a:latin typeface="+mn-lt"/>
                        </a:rPr>
                        <a:t>15.06.2020</a:t>
                      </a:r>
                      <a:endParaRPr lang="de-DE" sz="1800">
                        <a:solidFill>
                          <a:schemeClr val="tx1"/>
                        </a:solidFill>
                        <a:effectLst/>
                        <a:latin typeface="+mn-lt"/>
                        <a:ea typeface="Times New Roman"/>
                        <a:cs typeface="Times New Roman"/>
                      </a:endParaRPr>
                    </a:p>
                  </a:txBody>
                  <a:tcPr marL="39147" marR="39147" marT="0" marB="0" anchor="ctr">
                    <a:noFill/>
                  </a:tcPr>
                </a:tc>
                <a:tc>
                  <a:txBody>
                    <a:bodyPr/>
                    <a:lstStyle/>
                    <a:p>
                      <a:pPr>
                        <a:lnSpc>
                          <a:spcPct val="100000"/>
                        </a:lnSpc>
                      </a:pPr>
                      <a:endParaRPr lang="de-DE" sz="1600">
                        <a:solidFill>
                          <a:schemeClr val="tx1"/>
                        </a:solidFill>
                        <a:effectLst/>
                        <a:latin typeface="+mn-lt"/>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25.06.2020</a:t>
                      </a:r>
                      <a:endParaRPr lang="de-DE" sz="1800" dirty="0">
                        <a:solidFill>
                          <a:schemeClr val="tx1"/>
                        </a:solidFill>
                        <a:effectLst/>
                        <a:latin typeface="+mn-lt"/>
                        <a:ea typeface="Times New Roman"/>
                        <a:cs typeface="Times New Roman"/>
                      </a:endParaRPr>
                    </a:p>
                  </a:txBody>
                  <a:tcPr marL="39147" marR="39147" marT="0" marB="0" anchor="ctr">
                    <a:noFill/>
                  </a:tcPr>
                </a:tc>
              </a:tr>
              <a:tr h="102293">
                <a:tc>
                  <a:txBody>
                    <a:bodyPr/>
                    <a:lstStyle/>
                    <a:p>
                      <a:pPr>
                        <a:lnSpc>
                          <a:spcPct val="100000"/>
                        </a:lnSpc>
                      </a:pPr>
                      <a:endParaRPr lang="de-DE" sz="900" dirty="0">
                        <a:solidFill>
                          <a:schemeClr val="tx1"/>
                        </a:solidFill>
                        <a:effectLst/>
                        <a:latin typeface="Arial Narrow" panose="020B0606020202030204" pitchFamily="34" charset="0"/>
                      </a:endParaRPr>
                    </a:p>
                  </a:txBody>
                  <a:tcPr marL="39147" marR="39147" marT="0" marB="0" anchor="ctr">
                    <a:noFill/>
                  </a:tcPr>
                </a:tc>
                <a:tc>
                  <a:txBody>
                    <a:bodyPr/>
                    <a:lstStyle/>
                    <a:p>
                      <a:pPr>
                        <a:lnSpc>
                          <a:spcPct val="100000"/>
                        </a:lnSpc>
                      </a:pPr>
                      <a:endParaRPr lang="de-DE" sz="900" dirty="0">
                        <a:solidFill>
                          <a:schemeClr val="tx1"/>
                        </a:solidFill>
                        <a:effectLst/>
                        <a:latin typeface="+mn-lt"/>
                      </a:endParaRPr>
                    </a:p>
                  </a:txBody>
                  <a:tcPr marL="39147" marR="39147" marT="0" marB="0" anchor="ctr">
                    <a:noFill/>
                  </a:tcPr>
                </a:tc>
                <a:tc>
                  <a:txBody>
                    <a:bodyPr/>
                    <a:lstStyle/>
                    <a:p>
                      <a:pPr>
                        <a:lnSpc>
                          <a:spcPct val="100000"/>
                        </a:lnSpc>
                      </a:pPr>
                      <a:endParaRPr lang="de-DE" sz="900" dirty="0">
                        <a:solidFill>
                          <a:schemeClr val="tx1"/>
                        </a:solidFill>
                        <a:effectLst/>
                        <a:latin typeface="+mn-lt"/>
                      </a:endParaRPr>
                    </a:p>
                  </a:txBody>
                  <a:tcPr marL="39147" marR="39147" marT="0" marB="0" anchor="ctr">
                    <a:noFill/>
                  </a:tcPr>
                </a:tc>
                <a:tc>
                  <a:txBody>
                    <a:bodyPr/>
                    <a:lstStyle/>
                    <a:p>
                      <a:pPr>
                        <a:lnSpc>
                          <a:spcPct val="100000"/>
                        </a:lnSpc>
                      </a:pPr>
                      <a:endParaRPr lang="de-DE" sz="900" dirty="0">
                        <a:solidFill>
                          <a:schemeClr val="tx1"/>
                        </a:solidFill>
                        <a:effectLst/>
                        <a:latin typeface="+mn-lt"/>
                      </a:endParaRPr>
                    </a:p>
                  </a:txBody>
                  <a:tcPr marL="39147" marR="39147" marT="0" marB="0" anchor="ctr">
                    <a:noFill/>
                  </a:tcPr>
                </a:tc>
              </a:tr>
              <a:tr h="221235">
                <a:tc>
                  <a:txBody>
                    <a:bodyPr/>
                    <a:lstStyle/>
                    <a:p>
                      <a:pPr>
                        <a:lnSpc>
                          <a:spcPct val="100000"/>
                        </a:lnSpc>
                        <a:spcAft>
                          <a:spcPts val="0"/>
                        </a:spcAft>
                      </a:pPr>
                      <a:r>
                        <a:rPr lang="de-DE" sz="1600" dirty="0">
                          <a:solidFill>
                            <a:schemeClr val="tx1"/>
                          </a:solidFill>
                          <a:effectLst/>
                          <a:latin typeface="Arial Narrow" panose="020B0606020202030204" pitchFamily="34" charset="0"/>
                        </a:rPr>
                        <a:t>Grenzallee </a:t>
                      </a:r>
                      <a:r>
                        <a:rPr lang="de-DE" sz="1600" dirty="0" smtClean="0">
                          <a:solidFill>
                            <a:schemeClr val="tx1"/>
                          </a:solidFill>
                          <a:effectLst/>
                          <a:latin typeface="Arial Narrow" panose="020B0606020202030204" pitchFamily="34" charset="0"/>
                        </a:rPr>
                        <a:t>103 </a:t>
                      </a:r>
                      <a:endParaRPr lang="de-DE" sz="1800" dirty="0">
                        <a:solidFill>
                          <a:schemeClr val="tx1"/>
                        </a:solidFill>
                        <a:effectLst/>
                        <a:latin typeface="Arial Narrow" panose="020B0606020202030204" pitchFamily="34" charset="0"/>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15.06.2020</a:t>
                      </a:r>
                      <a:endParaRPr lang="de-DE" sz="1800" dirty="0">
                        <a:solidFill>
                          <a:schemeClr val="tx1"/>
                        </a:solidFill>
                        <a:effectLst/>
                        <a:latin typeface="+mn-lt"/>
                        <a:ea typeface="Times New Roman"/>
                        <a:cs typeface="Times New Roman"/>
                      </a:endParaRPr>
                    </a:p>
                  </a:txBody>
                  <a:tcPr marL="39147" marR="39147" marT="0" marB="0" anchor="ctr">
                    <a:noFill/>
                  </a:tcPr>
                </a:tc>
                <a:tc>
                  <a:txBody>
                    <a:bodyPr/>
                    <a:lstStyle/>
                    <a:p>
                      <a:pPr>
                        <a:lnSpc>
                          <a:spcPct val="100000"/>
                        </a:lnSpc>
                      </a:pPr>
                      <a:endParaRPr lang="de-DE" sz="1600">
                        <a:solidFill>
                          <a:schemeClr val="tx1"/>
                        </a:solidFill>
                        <a:effectLst/>
                        <a:latin typeface="+mn-lt"/>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25.06.2020</a:t>
                      </a:r>
                      <a:endParaRPr lang="de-DE" sz="1800" dirty="0">
                        <a:solidFill>
                          <a:schemeClr val="tx1"/>
                        </a:solidFill>
                        <a:effectLst/>
                        <a:latin typeface="+mn-lt"/>
                        <a:ea typeface="Times New Roman"/>
                        <a:cs typeface="Times New Roman"/>
                      </a:endParaRPr>
                    </a:p>
                  </a:txBody>
                  <a:tcPr marL="39147" marR="39147" marT="0" marB="0" anchor="ctr">
                    <a:noFill/>
                  </a:tcPr>
                </a:tc>
              </a:tr>
              <a:tr h="221235">
                <a:tc>
                  <a:txBody>
                    <a:bodyPr/>
                    <a:lstStyle/>
                    <a:p>
                      <a:pPr>
                        <a:lnSpc>
                          <a:spcPct val="100000"/>
                        </a:lnSpc>
                        <a:spcAft>
                          <a:spcPts val="0"/>
                        </a:spcAft>
                      </a:pPr>
                      <a:r>
                        <a:rPr lang="de-DE" sz="1600" dirty="0">
                          <a:solidFill>
                            <a:schemeClr val="tx1"/>
                          </a:solidFill>
                          <a:effectLst/>
                          <a:latin typeface="Arial Narrow" panose="020B0606020202030204" pitchFamily="34" charset="0"/>
                        </a:rPr>
                        <a:t>Grenzallee 109</a:t>
                      </a:r>
                      <a:endParaRPr lang="de-DE" sz="1800" dirty="0">
                        <a:solidFill>
                          <a:schemeClr val="tx1"/>
                        </a:solidFill>
                        <a:effectLst/>
                        <a:latin typeface="Arial Narrow" panose="020B0606020202030204" pitchFamily="34" charset="0"/>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a:solidFill>
                            <a:schemeClr val="tx1"/>
                          </a:solidFill>
                          <a:effectLst/>
                          <a:latin typeface="+mn-lt"/>
                        </a:rPr>
                        <a:t>16.06.2020</a:t>
                      </a:r>
                      <a:endParaRPr lang="de-DE" sz="1800">
                        <a:solidFill>
                          <a:schemeClr val="tx1"/>
                        </a:solidFill>
                        <a:effectLst/>
                        <a:latin typeface="+mn-lt"/>
                        <a:ea typeface="Times New Roman"/>
                        <a:cs typeface="Times New Roman"/>
                      </a:endParaRPr>
                    </a:p>
                  </a:txBody>
                  <a:tcPr marL="39147" marR="39147" marT="0" marB="0" anchor="ctr">
                    <a:noFill/>
                  </a:tcPr>
                </a:tc>
                <a:tc>
                  <a:txBody>
                    <a:bodyPr/>
                    <a:lstStyle/>
                    <a:p>
                      <a:pPr>
                        <a:lnSpc>
                          <a:spcPct val="100000"/>
                        </a:lnSpc>
                      </a:pPr>
                      <a:endParaRPr lang="de-DE" sz="1600">
                        <a:solidFill>
                          <a:schemeClr val="tx1"/>
                        </a:solidFill>
                        <a:effectLst/>
                        <a:latin typeface="+mn-lt"/>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25.06.2020</a:t>
                      </a:r>
                      <a:endParaRPr lang="de-DE" sz="1800" dirty="0">
                        <a:solidFill>
                          <a:schemeClr val="tx1"/>
                        </a:solidFill>
                        <a:effectLst/>
                        <a:latin typeface="+mn-lt"/>
                        <a:ea typeface="Times New Roman"/>
                        <a:cs typeface="Times New Roman"/>
                      </a:endParaRPr>
                    </a:p>
                  </a:txBody>
                  <a:tcPr marL="39147" marR="39147" marT="0" marB="0" anchor="ctr">
                    <a:noFill/>
                  </a:tcPr>
                </a:tc>
              </a:tr>
              <a:tr h="221235">
                <a:tc>
                  <a:txBody>
                    <a:bodyPr/>
                    <a:lstStyle/>
                    <a:p>
                      <a:pPr>
                        <a:lnSpc>
                          <a:spcPct val="100000"/>
                        </a:lnSpc>
                        <a:spcAft>
                          <a:spcPts val="0"/>
                        </a:spcAft>
                      </a:pPr>
                      <a:r>
                        <a:rPr lang="de-DE" sz="1600">
                          <a:solidFill>
                            <a:schemeClr val="tx1"/>
                          </a:solidFill>
                          <a:effectLst/>
                          <a:latin typeface="Arial Narrow" panose="020B0606020202030204" pitchFamily="34" charset="0"/>
                        </a:rPr>
                        <a:t>Grenzallee 115</a:t>
                      </a:r>
                      <a:endParaRPr lang="de-DE" sz="1800">
                        <a:solidFill>
                          <a:schemeClr val="tx1"/>
                        </a:solidFill>
                        <a:effectLst/>
                        <a:latin typeface="Arial Narrow" panose="020B0606020202030204" pitchFamily="34" charset="0"/>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16.06.2020</a:t>
                      </a:r>
                      <a:endParaRPr lang="de-DE" sz="1800" dirty="0">
                        <a:solidFill>
                          <a:schemeClr val="tx1"/>
                        </a:solidFill>
                        <a:effectLst/>
                        <a:latin typeface="+mn-lt"/>
                        <a:ea typeface="Times New Roman"/>
                        <a:cs typeface="Times New Roman"/>
                      </a:endParaRPr>
                    </a:p>
                  </a:txBody>
                  <a:tcPr marL="39147" marR="39147" marT="0" marB="0" anchor="ctr">
                    <a:noFill/>
                  </a:tcPr>
                </a:tc>
                <a:tc>
                  <a:txBody>
                    <a:bodyPr/>
                    <a:lstStyle/>
                    <a:p>
                      <a:pPr>
                        <a:lnSpc>
                          <a:spcPct val="100000"/>
                        </a:lnSpc>
                      </a:pPr>
                      <a:endParaRPr lang="de-DE" sz="1600">
                        <a:solidFill>
                          <a:schemeClr val="tx1"/>
                        </a:solidFill>
                        <a:effectLst/>
                        <a:latin typeface="+mn-lt"/>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25.06.2020</a:t>
                      </a:r>
                      <a:endParaRPr lang="de-DE" sz="1800" dirty="0">
                        <a:solidFill>
                          <a:schemeClr val="tx1"/>
                        </a:solidFill>
                        <a:effectLst/>
                        <a:latin typeface="+mn-lt"/>
                        <a:ea typeface="Times New Roman"/>
                        <a:cs typeface="Times New Roman"/>
                      </a:endParaRPr>
                    </a:p>
                  </a:txBody>
                  <a:tcPr marL="39147" marR="39147" marT="0" marB="0" anchor="ctr">
                    <a:noFill/>
                  </a:tcPr>
                </a:tc>
              </a:tr>
              <a:tr h="108756">
                <a:tc>
                  <a:txBody>
                    <a:bodyPr/>
                    <a:lstStyle/>
                    <a:p>
                      <a:pPr>
                        <a:lnSpc>
                          <a:spcPct val="100000"/>
                        </a:lnSpc>
                      </a:pPr>
                      <a:endParaRPr lang="de-DE" sz="1000" dirty="0">
                        <a:solidFill>
                          <a:schemeClr val="tx1"/>
                        </a:solidFill>
                        <a:effectLst/>
                        <a:latin typeface="Arial Narrow" panose="020B0606020202030204" pitchFamily="34" charset="0"/>
                      </a:endParaRPr>
                    </a:p>
                  </a:txBody>
                  <a:tcPr marL="39147" marR="39147" marT="0" marB="0" anchor="ctr">
                    <a:noFill/>
                  </a:tcPr>
                </a:tc>
                <a:tc>
                  <a:txBody>
                    <a:bodyPr/>
                    <a:lstStyle/>
                    <a:p>
                      <a:pPr>
                        <a:lnSpc>
                          <a:spcPct val="100000"/>
                        </a:lnSpc>
                      </a:pPr>
                      <a:endParaRPr lang="de-DE" sz="1000" dirty="0">
                        <a:solidFill>
                          <a:schemeClr val="tx1"/>
                        </a:solidFill>
                        <a:effectLst/>
                        <a:latin typeface="+mn-lt"/>
                      </a:endParaRPr>
                    </a:p>
                  </a:txBody>
                  <a:tcPr marL="39147" marR="39147" marT="0" marB="0" anchor="ctr">
                    <a:noFill/>
                  </a:tcPr>
                </a:tc>
                <a:tc>
                  <a:txBody>
                    <a:bodyPr/>
                    <a:lstStyle/>
                    <a:p>
                      <a:pPr>
                        <a:lnSpc>
                          <a:spcPct val="100000"/>
                        </a:lnSpc>
                      </a:pPr>
                      <a:endParaRPr lang="de-DE" sz="1000" dirty="0">
                        <a:solidFill>
                          <a:schemeClr val="tx1"/>
                        </a:solidFill>
                        <a:effectLst/>
                        <a:latin typeface="+mn-lt"/>
                      </a:endParaRPr>
                    </a:p>
                  </a:txBody>
                  <a:tcPr marL="39147" marR="39147" marT="0" marB="0" anchor="ctr">
                    <a:noFill/>
                  </a:tcPr>
                </a:tc>
                <a:tc>
                  <a:txBody>
                    <a:bodyPr/>
                    <a:lstStyle/>
                    <a:p>
                      <a:pPr>
                        <a:lnSpc>
                          <a:spcPct val="100000"/>
                        </a:lnSpc>
                      </a:pPr>
                      <a:endParaRPr lang="de-DE" sz="1000" dirty="0">
                        <a:solidFill>
                          <a:schemeClr val="tx1"/>
                        </a:solidFill>
                        <a:effectLst/>
                        <a:latin typeface="+mn-lt"/>
                      </a:endParaRPr>
                    </a:p>
                  </a:txBody>
                  <a:tcPr marL="39147" marR="39147" marT="0" marB="0" anchor="ctr">
                    <a:noFill/>
                  </a:tcPr>
                </a:tc>
              </a:tr>
              <a:tr h="221235">
                <a:tc>
                  <a:txBody>
                    <a:bodyPr/>
                    <a:lstStyle/>
                    <a:p>
                      <a:pPr>
                        <a:lnSpc>
                          <a:spcPct val="100000"/>
                        </a:lnSpc>
                        <a:spcAft>
                          <a:spcPts val="0"/>
                        </a:spcAft>
                      </a:pPr>
                      <a:r>
                        <a:rPr lang="de-DE" sz="1600" dirty="0">
                          <a:solidFill>
                            <a:schemeClr val="tx1"/>
                          </a:solidFill>
                          <a:effectLst/>
                          <a:latin typeface="Arial Narrow" panose="020B0606020202030204" pitchFamily="34" charset="0"/>
                        </a:rPr>
                        <a:t>Harzer Str. </a:t>
                      </a:r>
                      <a:r>
                        <a:rPr lang="de-DE" sz="1600" dirty="0" smtClean="0">
                          <a:solidFill>
                            <a:schemeClr val="tx1"/>
                          </a:solidFill>
                          <a:effectLst/>
                          <a:latin typeface="Arial Narrow" panose="020B0606020202030204" pitchFamily="34" charset="0"/>
                        </a:rPr>
                        <a:t>64  </a:t>
                      </a:r>
                      <a:endParaRPr lang="de-DE" sz="1800" dirty="0">
                        <a:solidFill>
                          <a:schemeClr val="tx1"/>
                        </a:solidFill>
                        <a:effectLst/>
                        <a:latin typeface="Arial Narrow" panose="020B0606020202030204" pitchFamily="34" charset="0"/>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09.06.2020</a:t>
                      </a:r>
                      <a:endParaRPr lang="de-DE" sz="1800" dirty="0">
                        <a:solidFill>
                          <a:schemeClr val="tx1"/>
                        </a:solidFill>
                        <a:effectLst/>
                        <a:latin typeface="+mn-lt"/>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12.06.2020</a:t>
                      </a:r>
                      <a:endParaRPr lang="de-DE" sz="1800" dirty="0">
                        <a:solidFill>
                          <a:schemeClr val="tx1"/>
                        </a:solidFill>
                        <a:effectLst/>
                        <a:latin typeface="+mn-lt"/>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24.06.2020</a:t>
                      </a:r>
                      <a:endParaRPr lang="de-DE" sz="1800" dirty="0">
                        <a:solidFill>
                          <a:schemeClr val="tx1"/>
                        </a:solidFill>
                        <a:effectLst/>
                        <a:latin typeface="+mn-lt"/>
                        <a:ea typeface="Times New Roman"/>
                        <a:cs typeface="Times New Roman"/>
                      </a:endParaRPr>
                    </a:p>
                  </a:txBody>
                  <a:tcPr marL="39147" marR="39147" marT="0" marB="0" anchor="ctr">
                    <a:noFill/>
                  </a:tcPr>
                </a:tc>
              </a:tr>
              <a:tr h="221235">
                <a:tc>
                  <a:txBody>
                    <a:bodyPr/>
                    <a:lstStyle/>
                    <a:p>
                      <a:pPr>
                        <a:lnSpc>
                          <a:spcPct val="100000"/>
                        </a:lnSpc>
                        <a:spcAft>
                          <a:spcPts val="0"/>
                        </a:spcAft>
                      </a:pPr>
                      <a:r>
                        <a:rPr lang="de-DE" sz="1600" dirty="0">
                          <a:solidFill>
                            <a:schemeClr val="tx1"/>
                          </a:solidFill>
                          <a:effectLst/>
                          <a:latin typeface="Arial Narrow" panose="020B0606020202030204" pitchFamily="34" charset="0"/>
                        </a:rPr>
                        <a:t>Harzer Str. 65</a:t>
                      </a:r>
                      <a:endParaRPr lang="de-DE" sz="1800" dirty="0">
                        <a:solidFill>
                          <a:schemeClr val="tx1"/>
                        </a:solidFill>
                        <a:effectLst/>
                        <a:latin typeface="Arial Narrow" panose="020B0606020202030204" pitchFamily="34" charset="0"/>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05.06.2020</a:t>
                      </a:r>
                      <a:endParaRPr lang="de-DE" sz="1800" dirty="0">
                        <a:solidFill>
                          <a:schemeClr val="tx1"/>
                        </a:solidFill>
                        <a:effectLst/>
                        <a:latin typeface="+mn-lt"/>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a:solidFill>
                            <a:schemeClr val="tx1"/>
                          </a:solidFill>
                          <a:effectLst/>
                          <a:latin typeface="+mn-lt"/>
                        </a:rPr>
                        <a:t>12.06.2020</a:t>
                      </a:r>
                      <a:endParaRPr lang="de-DE" sz="1800">
                        <a:solidFill>
                          <a:schemeClr val="tx1"/>
                        </a:solidFill>
                        <a:effectLst/>
                        <a:latin typeface="+mn-lt"/>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24.06.2020</a:t>
                      </a:r>
                      <a:endParaRPr lang="de-DE" sz="1800" dirty="0">
                        <a:solidFill>
                          <a:schemeClr val="tx1"/>
                        </a:solidFill>
                        <a:effectLst/>
                        <a:latin typeface="+mn-lt"/>
                        <a:ea typeface="Times New Roman"/>
                        <a:cs typeface="Times New Roman"/>
                      </a:endParaRPr>
                    </a:p>
                  </a:txBody>
                  <a:tcPr marL="39147" marR="39147" marT="0" marB="0" anchor="ctr">
                    <a:noFill/>
                  </a:tcPr>
                </a:tc>
              </a:tr>
              <a:tr h="221235">
                <a:tc>
                  <a:txBody>
                    <a:bodyPr/>
                    <a:lstStyle/>
                    <a:p>
                      <a:pPr>
                        <a:lnSpc>
                          <a:spcPct val="100000"/>
                        </a:lnSpc>
                        <a:spcAft>
                          <a:spcPts val="0"/>
                        </a:spcAft>
                      </a:pPr>
                      <a:r>
                        <a:rPr lang="de-DE" sz="1600">
                          <a:solidFill>
                            <a:schemeClr val="tx1"/>
                          </a:solidFill>
                          <a:effectLst/>
                          <a:latin typeface="Arial Narrow" panose="020B0606020202030204" pitchFamily="34" charset="0"/>
                        </a:rPr>
                        <a:t>Harzer Str. 66</a:t>
                      </a:r>
                      <a:endParaRPr lang="de-DE" sz="1800">
                        <a:solidFill>
                          <a:schemeClr val="tx1"/>
                        </a:solidFill>
                        <a:effectLst/>
                        <a:latin typeface="Arial Narrow" panose="020B0606020202030204" pitchFamily="34" charset="0"/>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a:solidFill>
                            <a:schemeClr val="tx1"/>
                          </a:solidFill>
                          <a:effectLst/>
                          <a:latin typeface="+mn-lt"/>
                        </a:rPr>
                        <a:t>09.06.2020</a:t>
                      </a:r>
                      <a:endParaRPr lang="de-DE" sz="1800">
                        <a:solidFill>
                          <a:schemeClr val="tx1"/>
                        </a:solidFill>
                        <a:effectLst/>
                        <a:latin typeface="+mn-lt"/>
                        <a:ea typeface="Times New Roman"/>
                        <a:cs typeface="Times New Roman"/>
                      </a:endParaRPr>
                    </a:p>
                  </a:txBody>
                  <a:tcPr marL="39147" marR="39147" marT="0" marB="0" anchor="ctr">
                    <a:noFill/>
                  </a:tcPr>
                </a:tc>
                <a:tc>
                  <a:txBody>
                    <a:bodyPr/>
                    <a:lstStyle/>
                    <a:p>
                      <a:pPr>
                        <a:lnSpc>
                          <a:spcPct val="100000"/>
                        </a:lnSpc>
                      </a:pPr>
                      <a:endParaRPr lang="de-DE" sz="1600">
                        <a:solidFill>
                          <a:schemeClr val="tx1"/>
                        </a:solidFill>
                        <a:effectLst/>
                        <a:latin typeface="+mn-lt"/>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24.06.2020</a:t>
                      </a:r>
                      <a:endParaRPr lang="de-DE" sz="1800" dirty="0">
                        <a:solidFill>
                          <a:schemeClr val="tx1"/>
                        </a:solidFill>
                        <a:effectLst/>
                        <a:latin typeface="+mn-lt"/>
                        <a:ea typeface="Times New Roman"/>
                        <a:cs typeface="Times New Roman"/>
                      </a:endParaRPr>
                    </a:p>
                  </a:txBody>
                  <a:tcPr marL="39147" marR="39147" marT="0" marB="0" anchor="ctr">
                    <a:noFill/>
                  </a:tcPr>
                </a:tc>
              </a:tr>
              <a:tr h="221235">
                <a:tc>
                  <a:txBody>
                    <a:bodyPr/>
                    <a:lstStyle/>
                    <a:p>
                      <a:pPr>
                        <a:lnSpc>
                          <a:spcPct val="100000"/>
                        </a:lnSpc>
                        <a:spcAft>
                          <a:spcPts val="0"/>
                        </a:spcAft>
                      </a:pPr>
                      <a:r>
                        <a:rPr lang="de-DE" sz="1600">
                          <a:solidFill>
                            <a:schemeClr val="tx1"/>
                          </a:solidFill>
                          <a:effectLst/>
                          <a:latin typeface="Arial Narrow" panose="020B0606020202030204" pitchFamily="34" charset="0"/>
                        </a:rPr>
                        <a:t>Harzer Str. 67</a:t>
                      </a:r>
                      <a:endParaRPr lang="de-DE" sz="1800">
                        <a:solidFill>
                          <a:schemeClr val="tx1"/>
                        </a:solidFill>
                        <a:effectLst/>
                        <a:latin typeface="Arial Narrow" panose="020B0606020202030204" pitchFamily="34" charset="0"/>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12.06.2020</a:t>
                      </a:r>
                      <a:endParaRPr lang="de-DE" sz="1800" dirty="0">
                        <a:solidFill>
                          <a:schemeClr val="tx1"/>
                        </a:solidFill>
                        <a:effectLst/>
                        <a:latin typeface="+mn-lt"/>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a:solidFill>
                            <a:schemeClr val="tx1"/>
                          </a:solidFill>
                          <a:effectLst/>
                          <a:latin typeface="+mn-lt"/>
                        </a:rPr>
                        <a:t>16.06.2020</a:t>
                      </a:r>
                      <a:endParaRPr lang="de-DE" sz="1800">
                        <a:solidFill>
                          <a:schemeClr val="tx1"/>
                        </a:solidFill>
                        <a:effectLst/>
                        <a:latin typeface="+mn-lt"/>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24.06.2020</a:t>
                      </a:r>
                      <a:endParaRPr lang="de-DE" sz="1800" dirty="0">
                        <a:solidFill>
                          <a:schemeClr val="tx1"/>
                        </a:solidFill>
                        <a:effectLst/>
                        <a:latin typeface="+mn-lt"/>
                        <a:ea typeface="Times New Roman"/>
                        <a:cs typeface="Times New Roman"/>
                      </a:endParaRPr>
                    </a:p>
                  </a:txBody>
                  <a:tcPr marL="39147" marR="39147" marT="0" marB="0" anchor="ctr">
                    <a:noFill/>
                  </a:tcPr>
                </a:tc>
              </a:tr>
              <a:tr h="221235">
                <a:tc>
                  <a:txBody>
                    <a:bodyPr/>
                    <a:lstStyle/>
                    <a:p>
                      <a:pPr>
                        <a:lnSpc>
                          <a:spcPct val="100000"/>
                        </a:lnSpc>
                        <a:spcAft>
                          <a:spcPts val="0"/>
                        </a:spcAft>
                      </a:pPr>
                      <a:r>
                        <a:rPr lang="de-DE" sz="1600" dirty="0">
                          <a:solidFill>
                            <a:schemeClr val="tx1"/>
                          </a:solidFill>
                          <a:effectLst/>
                          <a:latin typeface="Arial Narrow" panose="020B0606020202030204" pitchFamily="34" charset="0"/>
                        </a:rPr>
                        <a:t>Treptower Str. 66</a:t>
                      </a:r>
                      <a:endParaRPr lang="de-DE" sz="1800" dirty="0">
                        <a:solidFill>
                          <a:schemeClr val="tx1"/>
                        </a:solidFill>
                        <a:effectLst/>
                        <a:latin typeface="Arial Narrow" panose="020B0606020202030204" pitchFamily="34" charset="0"/>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09.06.2020</a:t>
                      </a:r>
                      <a:endParaRPr lang="de-DE" sz="1800" dirty="0">
                        <a:solidFill>
                          <a:schemeClr val="tx1"/>
                        </a:solidFill>
                        <a:effectLst/>
                        <a:latin typeface="+mn-lt"/>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a:solidFill>
                            <a:schemeClr val="tx1"/>
                          </a:solidFill>
                          <a:effectLst/>
                          <a:latin typeface="+mn-lt"/>
                        </a:rPr>
                        <a:t>12.06.2020</a:t>
                      </a:r>
                      <a:endParaRPr lang="de-DE" sz="1800">
                        <a:solidFill>
                          <a:schemeClr val="tx1"/>
                        </a:solidFill>
                        <a:effectLst/>
                        <a:latin typeface="+mn-lt"/>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24.06.2020</a:t>
                      </a:r>
                      <a:endParaRPr lang="de-DE" sz="1800" dirty="0">
                        <a:solidFill>
                          <a:schemeClr val="tx1"/>
                        </a:solidFill>
                        <a:effectLst/>
                        <a:latin typeface="+mn-lt"/>
                        <a:ea typeface="Times New Roman"/>
                        <a:cs typeface="Times New Roman"/>
                      </a:endParaRPr>
                    </a:p>
                  </a:txBody>
                  <a:tcPr marL="39147" marR="39147" marT="0" marB="0" anchor="ctr">
                    <a:noFill/>
                  </a:tcPr>
                </a:tc>
              </a:tr>
              <a:tr h="221235">
                <a:tc>
                  <a:txBody>
                    <a:bodyPr/>
                    <a:lstStyle/>
                    <a:p>
                      <a:pPr>
                        <a:lnSpc>
                          <a:spcPct val="100000"/>
                        </a:lnSpc>
                        <a:spcAft>
                          <a:spcPts val="0"/>
                        </a:spcAft>
                      </a:pPr>
                      <a:r>
                        <a:rPr lang="de-DE" sz="1600">
                          <a:solidFill>
                            <a:schemeClr val="tx1"/>
                          </a:solidFill>
                          <a:effectLst/>
                          <a:latin typeface="Arial Narrow" panose="020B0606020202030204" pitchFamily="34" charset="0"/>
                        </a:rPr>
                        <a:t>Treptower Str. 67</a:t>
                      </a:r>
                      <a:endParaRPr lang="de-DE" sz="1800">
                        <a:solidFill>
                          <a:schemeClr val="tx1"/>
                        </a:solidFill>
                        <a:effectLst/>
                        <a:latin typeface="Arial Narrow" panose="020B0606020202030204" pitchFamily="34" charset="0"/>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15.06.2020</a:t>
                      </a:r>
                      <a:endParaRPr lang="de-DE" sz="1800" dirty="0">
                        <a:solidFill>
                          <a:schemeClr val="tx1"/>
                        </a:solidFill>
                        <a:effectLst/>
                        <a:latin typeface="+mn-lt"/>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a:solidFill>
                            <a:schemeClr val="tx1"/>
                          </a:solidFill>
                          <a:effectLst/>
                          <a:latin typeface="+mn-lt"/>
                        </a:rPr>
                        <a:t>17.06.2020</a:t>
                      </a:r>
                      <a:endParaRPr lang="de-DE" sz="1800">
                        <a:solidFill>
                          <a:schemeClr val="tx1"/>
                        </a:solidFill>
                        <a:effectLst/>
                        <a:latin typeface="+mn-lt"/>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24.06.2020</a:t>
                      </a:r>
                      <a:endParaRPr lang="de-DE" sz="1800" dirty="0">
                        <a:solidFill>
                          <a:schemeClr val="tx1"/>
                        </a:solidFill>
                        <a:effectLst/>
                        <a:latin typeface="+mn-lt"/>
                        <a:ea typeface="Times New Roman"/>
                        <a:cs typeface="Times New Roman"/>
                      </a:endParaRPr>
                    </a:p>
                  </a:txBody>
                  <a:tcPr marL="39147" marR="39147" marT="0" marB="0" anchor="ctr">
                    <a:noFill/>
                  </a:tcPr>
                </a:tc>
              </a:tr>
              <a:tr h="221235">
                <a:tc>
                  <a:txBody>
                    <a:bodyPr/>
                    <a:lstStyle/>
                    <a:p>
                      <a:pPr>
                        <a:lnSpc>
                          <a:spcPct val="100000"/>
                        </a:lnSpc>
                        <a:spcAft>
                          <a:spcPts val="0"/>
                        </a:spcAft>
                      </a:pPr>
                      <a:r>
                        <a:rPr lang="de-DE" sz="1600" dirty="0">
                          <a:solidFill>
                            <a:schemeClr val="tx1"/>
                          </a:solidFill>
                          <a:effectLst/>
                          <a:latin typeface="Arial Narrow" panose="020B0606020202030204" pitchFamily="34" charset="0"/>
                        </a:rPr>
                        <a:t>Treptower Str. 68</a:t>
                      </a:r>
                      <a:endParaRPr lang="de-DE" sz="1800" dirty="0">
                        <a:solidFill>
                          <a:schemeClr val="tx1"/>
                        </a:solidFill>
                        <a:effectLst/>
                        <a:latin typeface="Arial Narrow" panose="020B0606020202030204" pitchFamily="34" charset="0"/>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10.01.2020</a:t>
                      </a:r>
                      <a:endParaRPr lang="de-DE" sz="1800" dirty="0">
                        <a:solidFill>
                          <a:schemeClr val="tx1"/>
                        </a:solidFill>
                        <a:effectLst/>
                        <a:latin typeface="+mn-lt"/>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a:solidFill>
                            <a:schemeClr val="tx1"/>
                          </a:solidFill>
                          <a:effectLst/>
                          <a:latin typeface="+mn-lt"/>
                        </a:rPr>
                        <a:t>12.06.2020</a:t>
                      </a:r>
                      <a:endParaRPr lang="de-DE" sz="1800">
                        <a:solidFill>
                          <a:schemeClr val="tx1"/>
                        </a:solidFill>
                        <a:effectLst/>
                        <a:latin typeface="+mn-lt"/>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24.06.2020</a:t>
                      </a:r>
                      <a:endParaRPr lang="de-DE" sz="1800" dirty="0">
                        <a:solidFill>
                          <a:schemeClr val="tx1"/>
                        </a:solidFill>
                        <a:effectLst/>
                        <a:latin typeface="+mn-lt"/>
                        <a:ea typeface="Times New Roman"/>
                        <a:cs typeface="Times New Roman"/>
                      </a:endParaRPr>
                    </a:p>
                  </a:txBody>
                  <a:tcPr marL="39147" marR="39147" marT="0" marB="0" anchor="ctr">
                    <a:noFill/>
                  </a:tcPr>
                </a:tc>
              </a:tr>
              <a:tr h="151143">
                <a:tc>
                  <a:txBody>
                    <a:bodyPr/>
                    <a:lstStyle/>
                    <a:p>
                      <a:pPr>
                        <a:lnSpc>
                          <a:spcPct val="100000"/>
                        </a:lnSpc>
                      </a:pPr>
                      <a:endParaRPr lang="de-DE" sz="1000" dirty="0">
                        <a:solidFill>
                          <a:schemeClr val="tx1"/>
                        </a:solidFill>
                        <a:effectLst/>
                        <a:latin typeface="Arial Narrow" panose="020B0606020202030204" pitchFamily="34" charset="0"/>
                      </a:endParaRPr>
                    </a:p>
                  </a:txBody>
                  <a:tcPr marL="39147" marR="39147" marT="0" marB="0" anchor="ctr">
                    <a:noFill/>
                  </a:tcPr>
                </a:tc>
                <a:tc>
                  <a:txBody>
                    <a:bodyPr/>
                    <a:lstStyle/>
                    <a:p>
                      <a:pPr>
                        <a:lnSpc>
                          <a:spcPct val="100000"/>
                        </a:lnSpc>
                      </a:pPr>
                      <a:endParaRPr lang="de-DE" sz="1000" dirty="0">
                        <a:solidFill>
                          <a:schemeClr val="tx1"/>
                        </a:solidFill>
                        <a:effectLst/>
                        <a:latin typeface="+mn-lt"/>
                      </a:endParaRPr>
                    </a:p>
                  </a:txBody>
                  <a:tcPr marL="39147" marR="39147" marT="0" marB="0" anchor="ctr">
                    <a:noFill/>
                  </a:tcPr>
                </a:tc>
                <a:tc>
                  <a:txBody>
                    <a:bodyPr/>
                    <a:lstStyle/>
                    <a:p>
                      <a:pPr>
                        <a:lnSpc>
                          <a:spcPct val="100000"/>
                        </a:lnSpc>
                      </a:pPr>
                      <a:endParaRPr lang="de-DE" sz="1000" dirty="0">
                        <a:solidFill>
                          <a:schemeClr val="tx1"/>
                        </a:solidFill>
                        <a:effectLst/>
                        <a:latin typeface="+mn-lt"/>
                      </a:endParaRPr>
                    </a:p>
                  </a:txBody>
                  <a:tcPr marL="39147" marR="39147" marT="0" marB="0" anchor="ctr">
                    <a:noFill/>
                  </a:tcPr>
                </a:tc>
                <a:tc>
                  <a:txBody>
                    <a:bodyPr/>
                    <a:lstStyle/>
                    <a:p>
                      <a:pPr>
                        <a:lnSpc>
                          <a:spcPct val="100000"/>
                        </a:lnSpc>
                      </a:pPr>
                      <a:endParaRPr lang="de-DE" sz="1000" dirty="0">
                        <a:solidFill>
                          <a:schemeClr val="tx1"/>
                        </a:solidFill>
                        <a:effectLst/>
                        <a:latin typeface="+mn-lt"/>
                      </a:endParaRPr>
                    </a:p>
                  </a:txBody>
                  <a:tcPr marL="39147" marR="39147" marT="0" marB="0" anchor="ctr">
                    <a:noFill/>
                  </a:tcPr>
                </a:tc>
              </a:tr>
              <a:tr h="221235">
                <a:tc>
                  <a:txBody>
                    <a:bodyPr/>
                    <a:lstStyle/>
                    <a:p>
                      <a:pPr>
                        <a:lnSpc>
                          <a:spcPct val="100000"/>
                        </a:lnSpc>
                        <a:spcAft>
                          <a:spcPts val="0"/>
                        </a:spcAft>
                      </a:pPr>
                      <a:r>
                        <a:rPr lang="de-DE" sz="1600" dirty="0">
                          <a:solidFill>
                            <a:schemeClr val="tx1"/>
                          </a:solidFill>
                          <a:effectLst/>
                          <a:latin typeface="Arial Narrow" panose="020B0606020202030204" pitchFamily="34" charset="0"/>
                        </a:rPr>
                        <a:t>Treptower Str. </a:t>
                      </a:r>
                      <a:r>
                        <a:rPr lang="de-DE" sz="1600" dirty="0" smtClean="0">
                          <a:solidFill>
                            <a:schemeClr val="tx1"/>
                          </a:solidFill>
                          <a:effectLst/>
                          <a:latin typeface="Arial Narrow" panose="020B0606020202030204" pitchFamily="34" charset="0"/>
                        </a:rPr>
                        <a:t>95</a:t>
                      </a:r>
                      <a:endParaRPr lang="de-DE" sz="1800" dirty="0">
                        <a:solidFill>
                          <a:schemeClr val="tx1"/>
                        </a:solidFill>
                        <a:effectLst/>
                        <a:latin typeface="Arial Narrow" panose="020B0606020202030204" pitchFamily="34" charset="0"/>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05.06.2020</a:t>
                      </a:r>
                      <a:endParaRPr lang="de-DE" sz="1800" dirty="0">
                        <a:solidFill>
                          <a:schemeClr val="tx1"/>
                        </a:solidFill>
                        <a:effectLst/>
                        <a:latin typeface="+mn-lt"/>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a:solidFill>
                            <a:schemeClr val="tx1"/>
                          </a:solidFill>
                          <a:effectLst/>
                          <a:latin typeface="+mn-lt"/>
                        </a:rPr>
                        <a:t>15.06.2020</a:t>
                      </a:r>
                      <a:endParaRPr lang="de-DE" sz="1800">
                        <a:solidFill>
                          <a:schemeClr val="tx1"/>
                        </a:solidFill>
                        <a:effectLst/>
                        <a:latin typeface="+mn-lt"/>
                        <a:ea typeface="Times New Roman"/>
                        <a:cs typeface="Times New Roman"/>
                      </a:endParaRPr>
                    </a:p>
                  </a:txBody>
                  <a:tcPr marL="39147" marR="39147" marT="0" marB="0" anchor="ctr">
                    <a:noFill/>
                  </a:tcPr>
                </a:tc>
                <a:tc>
                  <a:txBody>
                    <a:bodyPr/>
                    <a:lstStyle/>
                    <a:p>
                      <a:pPr>
                        <a:lnSpc>
                          <a:spcPct val="100000"/>
                        </a:lnSpc>
                      </a:pPr>
                      <a:endParaRPr lang="de-DE" sz="1600" dirty="0">
                        <a:solidFill>
                          <a:schemeClr val="tx1"/>
                        </a:solidFill>
                        <a:effectLst/>
                        <a:latin typeface="+mn-lt"/>
                      </a:endParaRPr>
                    </a:p>
                  </a:txBody>
                  <a:tcPr marL="39147" marR="39147" marT="0" marB="0" anchor="ctr">
                    <a:noFill/>
                  </a:tcPr>
                </a:tc>
              </a:tr>
              <a:tr h="138805">
                <a:tc>
                  <a:txBody>
                    <a:bodyPr/>
                    <a:lstStyle/>
                    <a:p>
                      <a:pPr>
                        <a:lnSpc>
                          <a:spcPct val="100000"/>
                        </a:lnSpc>
                      </a:pPr>
                      <a:endParaRPr lang="de-DE" sz="1000" dirty="0">
                        <a:solidFill>
                          <a:schemeClr val="tx1"/>
                        </a:solidFill>
                        <a:effectLst/>
                        <a:latin typeface="Arial Narrow" panose="020B0606020202030204" pitchFamily="34" charset="0"/>
                      </a:endParaRPr>
                    </a:p>
                  </a:txBody>
                  <a:tcPr marL="39147" marR="39147" marT="0" marB="0" anchor="ctr">
                    <a:noFill/>
                  </a:tcPr>
                </a:tc>
                <a:tc>
                  <a:txBody>
                    <a:bodyPr/>
                    <a:lstStyle/>
                    <a:p>
                      <a:pPr>
                        <a:lnSpc>
                          <a:spcPct val="100000"/>
                        </a:lnSpc>
                      </a:pPr>
                      <a:endParaRPr lang="de-DE" sz="1000" dirty="0">
                        <a:solidFill>
                          <a:schemeClr val="tx1"/>
                        </a:solidFill>
                        <a:effectLst/>
                        <a:latin typeface="+mn-lt"/>
                      </a:endParaRPr>
                    </a:p>
                  </a:txBody>
                  <a:tcPr marL="39147" marR="39147" marT="0" marB="0" anchor="ctr">
                    <a:noFill/>
                  </a:tcPr>
                </a:tc>
                <a:tc>
                  <a:txBody>
                    <a:bodyPr/>
                    <a:lstStyle/>
                    <a:p>
                      <a:pPr>
                        <a:lnSpc>
                          <a:spcPct val="100000"/>
                        </a:lnSpc>
                      </a:pPr>
                      <a:endParaRPr lang="de-DE" sz="1000" dirty="0">
                        <a:solidFill>
                          <a:schemeClr val="tx1"/>
                        </a:solidFill>
                        <a:effectLst/>
                        <a:latin typeface="+mn-lt"/>
                      </a:endParaRPr>
                    </a:p>
                  </a:txBody>
                  <a:tcPr marL="39147" marR="39147" marT="0" marB="0" anchor="ctr">
                    <a:noFill/>
                  </a:tcPr>
                </a:tc>
                <a:tc>
                  <a:txBody>
                    <a:bodyPr/>
                    <a:lstStyle/>
                    <a:p>
                      <a:pPr>
                        <a:lnSpc>
                          <a:spcPct val="100000"/>
                        </a:lnSpc>
                      </a:pPr>
                      <a:endParaRPr lang="de-DE" sz="1000" dirty="0">
                        <a:solidFill>
                          <a:schemeClr val="tx1"/>
                        </a:solidFill>
                        <a:effectLst/>
                        <a:latin typeface="+mn-lt"/>
                      </a:endParaRPr>
                    </a:p>
                  </a:txBody>
                  <a:tcPr marL="39147" marR="39147" marT="0" marB="0" anchor="ctr">
                    <a:noFill/>
                  </a:tcPr>
                </a:tc>
              </a:tr>
              <a:tr h="221235">
                <a:tc>
                  <a:txBody>
                    <a:bodyPr/>
                    <a:lstStyle/>
                    <a:p>
                      <a:pPr>
                        <a:lnSpc>
                          <a:spcPct val="100000"/>
                        </a:lnSpc>
                        <a:spcAft>
                          <a:spcPts val="0"/>
                        </a:spcAft>
                      </a:pPr>
                      <a:r>
                        <a:rPr lang="de-DE" sz="1600" dirty="0">
                          <a:solidFill>
                            <a:schemeClr val="tx1"/>
                          </a:solidFill>
                          <a:effectLst/>
                          <a:latin typeface="Arial Narrow" panose="020B0606020202030204" pitchFamily="34" charset="0"/>
                        </a:rPr>
                        <a:t>Nogatstr. </a:t>
                      </a:r>
                      <a:r>
                        <a:rPr lang="de-DE" sz="1600" dirty="0" smtClean="0">
                          <a:solidFill>
                            <a:schemeClr val="tx1"/>
                          </a:solidFill>
                          <a:effectLst/>
                          <a:latin typeface="Arial Narrow" panose="020B0606020202030204" pitchFamily="34" charset="0"/>
                        </a:rPr>
                        <a:t>1</a:t>
                      </a:r>
                      <a:endParaRPr lang="de-DE" sz="1800" dirty="0">
                        <a:solidFill>
                          <a:schemeClr val="tx1"/>
                        </a:solidFill>
                        <a:effectLst/>
                        <a:latin typeface="Arial Narrow" panose="020B0606020202030204" pitchFamily="34" charset="0"/>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17.01.2020</a:t>
                      </a:r>
                      <a:endParaRPr lang="de-DE" sz="1800" dirty="0">
                        <a:solidFill>
                          <a:schemeClr val="tx1"/>
                        </a:solidFill>
                        <a:effectLst/>
                        <a:latin typeface="+mn-lt"/>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a:solidFill>
                            <a:schemeClr val="tx1"/>
                          </a:solidFill>
                          <a:effectLst/>
                          <a:latin typeface="+mn-lt"/>
                        </a:rPr>
                        <a:t>19.06.2020</a:t>
                      </a:r>
                      <a:endParaRPr lang="de-DE" sz="1800">
                        <a:solidFill>
                          <a:schemeClr val="tx1"/>
                        </a:solidFill>
                        <a:effectLst/>
                        <a:latin typeface="+mn-lt"/>
                        <a:ea typeface="Times New Roman"/>
                        <a:cs typeface="Times New Roman"/>
                      </a:endParaRPr>
                    </a:p>
                  </a:txBody>
                  <a:tcPr marL="39147" marR="39147" marT="0" marB="0" anchor="ctr">
                    <a:noFill/>
                  </a:tcPr>
                </a:tc>
                <a:tc>
                  <a:txBody>
                    <a:bodyPr/>
                    <a:lstStyle/>
                    <a:p>
                      <a:pPr algn="r">
                        <a:lnSpc>
                          <a:spcPct val="100000"/>
                        </a:lnSpc>
                        <a:spcAft>
                          <a:spcPts val="0"/>
                        </a:spcAft>
                      </a:pPr>
                      <a:r>
                        <a:rPr lang="de-DE" sz="1600" dirty="0">
                          <a:solidFill>
                            <a:schemeClr val="tx1"/>
                          </a:solidFill>
                          <a:effectLst/>
                          <a:latin typeface="+mn-lt"/>
                        </a:rPr>
                        <a:t>25.06.2020</a:t>
                      </a:r>
                      <a:endParaRPr lang="de-DE" sz="1800" dirty="0">
                        <a:solidFill>
                          <a:schemeClr val="tx1"/>
                        </a:solidFill>
                        <a:effectLst/>
                        <a:latin typeface="+mn-lt"/>
                        <a:ea typeface="Times New Roman"/>
                        <a:cs typeface="Times New Roman"/>
                      </a:endParaRPr>
                    </a:p>
                  </a:txBody>
                  <a:tcPr marL="39147" marR="39147" marT="0" marB="0" anchor="ctr">
                    <a:noFill/>
                  </a:tcPr>
                </a:tc>
              </a:tr>
              <a:tr h="221235">
                <a:tc>
                  <a:txBody>
                    <a:bodyPr/>
                    <a:lstStyle/>
                    <a:p>
                      <a:pPr>
                        <a:lnSpc>
                          <a:spcPct val="100000"/>
                        </a:lnSpc>
                        <a:spcAft>
                          <a:spcPts val="0"/>
                        </a:spcAft>
                      </a:pPr>
                      <a:r>
                        <a:rPr lang="de-DE" sz="1600" dirty="0">
                          <a:solidFill>
                            <a:schemeClr val="tx1"/>
                          </a:solidFill>
                          <a:effectLst/>
                          <a:latin typeface="Arial Narrow" panose="020B0606020202030204" pitchFamily="34" charset="0"/>
                        </a:rPr>
                        <a:t>Kirchhofstr. 14</a:t>
                      </a:r>
                      <a:endParaRPr lang="de-DE" sz="1800" dirty="0">
                        <a:solidFill>
                          <a:schemeClr val="tx1"/>
                        </a:solidFill>
                        <a:effectLst/>
                        <a:latin typeface="Arial Narrow" panose="020B0606020202030204" pitchFamily="34" charset="0"/>
                        <a:ea typeface="Times New Roman"/>
                        <a:cs typeface="Times New Roman"/>
                      </a:endParaRPr>
                    </a:p>
                  </a:txBody>
                  <a:tcPr marL="39147" marR="39147" marT="0" marB="0" anchor="ctr">
                    <a:lnB w="12700" cap="flat" cmpd="sng" algn="ctr">
                      <a:solidFill>
                        <a:schemeClr val="tx1"/>
                      </a:solidFill>
                      <a:prstDash val="solid"/>
                      <a:round/>
                      <a:headEnd type="none" w="med" len="med"/>
                      <a:tailEnd type="none" w="med" len="med"/>
                    </a:lnB>
                    <a:noFill/>
                  </a:tcPr>
                </a:tc>
                <a:tc>
                  <a:txBody>
                    <a:bodyPr/>
                    <a:lstStyle/>
                    <a:p>
                      <a:pPr algn="r">
                        <a:lnSpc>
                          <a:spcPct val="100000"/>
                        </a:lnSpc>
                        <a:spcAft>
                          <a:spcPts val="0"/>
                        </a:spcAft>
                      </a:pPr>
                      <a:r>
                        <a:rPr lang="de-DE" sz="1600" dirty="0">
                          <a:solidFill>
                            <a:schemeClr val="tx1"/>
                          </a:solidFill>
                          <a:effectLst/>
                          <a:latin typeface="+mn-lt"/>
                        </a:rPr>
                        <a:t>16.06.2020</a:t>
                      </a:r>
                      <a:endParaRPr lang="de-DE" sz="1800" dirty="0">
                        <a:solidFill>
                          <a:schemeClr val="tx1"/>
                        </a:solidFill>
                        <a:effectLst/>
                        <a:latin typeface="+mn-lt"/>
                        <a:ea typeface="Times New Roman"/>
                        <a:cs typeface="Times New Roman"/>
                      </a:endParaRPr>
                    </a:p>
                  </a:txBody>
                  <a:tcPr marL="39147" marR="39147" marT="0" marB="0" anchor="ctr">
                    <a:lnB w="12700" cap="flat" cmpd="sng" algn="ctr">
                      <a:solidFill>
                        <a:schemeClr val="tx1"/>
                      </a:solidFill>
                      <a:prstDash val="solid"/>
                      <a:round/>
                      <a:headEnd type="none" w="med" len="med"/>
                      <a:tailEnd type="none" w="med" len="med"/>
                    </a:lnB>
                    <a:noFill/>
                  </a:tcPr>
                </a:tc>
                <a:tc>
                  <a:txBody>
                    <a:bodyPr/>
                    <a:lstStyle/>
                    <a:p>
                      <a:pPr algn="r">
                        <a:lnSpc>
                          <a:spcPct val="100000"/>
                        </a:lnSpc>
                        <a:spcAft>
                          <a:spcPts val="0"/>
                        </a:spcAft>
                      </a:pPr>
                      <a:r>
                        <a:rPr lang="de-DE" sz="1600" dirty="0">
                          <a:solidFill>
                            <a:schemeClr val="tx1"/>
                          </a:solidFill>
                          <a:effectLst/>
                          <a:latin typeface="+mn-lt"/>
                        </a:rPr>
                        <a:t>19.06.2020</a:t>
                      </a:r>
                      <a:endParaRPr lang="de-DE" sz="1800" dirty="0">
                        <a:solidFill>
                          <a:schemeClr val="tx1"/>
                        </a:solidFill>
                        <a:effectLst/>
                        <a:latin typeface="+mn-lt"/>
                        <a:ea typeface="Times New Roman"/>
                        <a:cs typeface="Times New Roman"/>
                      </a:endParaRPr>
                    </a:p>
                  </a:txBody>
                  <a:tcPr marL="39147" marR="39147" marT="0" marB="0" anchor="ctr">
                    <a:lnB w="12700" cap="flat" cmpd="sng" algn="ctr">
                      <a:solidFill>
                        <a:schemeClr val="tx1"/>
                      </a:solidFill>
                      <a:prstDash val="solid"/>
                      <a:round/>
                      <a:headEnd type="none" w="med" len="med"/>
                      <a:tailEnd type="none" w="med" len="med"/>
                    </a:lnB>
                    <a:noFill/>
                  </a:tcPr>
                </a:tc>
                <a:tc>
                  <a:txBody>
                    <a:bodyPr/>
                    <a:lstStyle/>
                    <a:p>
                      <a:pPr algn="r">
                        <a:lnSpc>
                          <a:spcPct val="100000"/>
                        </a:lnSpc>
                        <a:spcAft>
                          <a:spcPts val="0"/>
                        </a:spcAft>
                      </a:pPr>
                      <a:r>
                        <a:rPr lang="de-DE" sz="1600" dirty="0">
                          <a:solidFill>
                            <a:schemeClr val="tx1"/>
                          </a:solidFill>
                          <a:effectLst/>
                          <a:latin typeface="+mn-lt"/>
                        </a:rPr>
                        <a:t>25.06.2020</a:t>
                      </a:r>
                      <a:endParaRPr lang="de-DE" sz="1800" dirty="0">
                        <a:solidFill>
                          <a:schemeClr val="tx1"/>
                        </a:solidFill>
                        <a:effectLst/>
                        <a:latin typeface="+mn-lt"/>
                        <a:ea typeface="Times New Roman"/>
                        <a:cs typeface="Times New Roman"/>
                      </a:endParaRPr>
                    </a:p>
                  </a:txBody>
                  <a:tcPr marL="39147" marR="39147" marT="0" marB="0" anchor="ctr">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151798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Autofit/>
          </a:bodyPr>
          <a:lstStyle/>
          <a:p>
            <a:r>
              <a:rPr lang="de-DE" sz="2800" dirty="0" smtClean="0">
                <a:solidFill>
                  <a:schemeClr val="accent1">
                    <a:lumMod val="75000"/>
                  </a:schemeClr>
                </a:solidFill>
              </a:rPr>
              <a:t>SARS-CoV-2  </a:t>
            </a:r>
            <a:r>
              <a:rPr lang="de-DE" sz="2800" dirty="0">
                <a:solidFill>
                  <a:schemeClr val="accent1">
                    <a:lumMod val="75000"/>
                  </a:schemeClr>
                </a:solidFill>
              </a:rPr>
              <a:t>Fälle (n=108) in </a:t>
            </a:r>
            <a:r>
              <a:rPr lang="de-DE" sz="2800" dirty="0" smtClean="0">
                <a:solidFill>
                  <a:schemeClr val="accent1">
                    <a:lumMod val="75000"/>
                  </a:schemeClr>
                </a:solidFill>
              </a:rPr>
              <a:t>quarantänisierten </a:t>
            </a:r>
            <a:r>
              <a:rPr lang="de-DE" sz="2800" dirty="0">
                <a:solidFill>
                  <a:schemeClr val="accent1">
                    <a:lumMod val="75000"/>
                  </a:schemeClr>
                </a:solidFill>
              </a:rPr>
              <a:t>Häuserblöcken nach </a:t>
            </a:r>
            <a:r>
              <a:rPr lang="de-DE" sz="2800" dirty="0" smtClean="0">
                <a:solidFill>
                  <a:schemeClr val="accent1">
                    <a:lumMod val="75000"/>
                  </a:schemeClr>
                </a:solidFill>
              </a:rPr>
              <a:t>Häuserblock und </a:t>
            </a:r>
            <a:r>
              <a:rPr lang="de-DE" sz="2800" dirty="0">
                <a:solidFill>
                  <a:schemeClr val="accent1">
                    <a:lumMod val="75000"/>
                  </a:schemeClr>
                </a:solidFill>
              </a:rPr>
              <a:t>Testdatum, Berlin Neukölln, 2020</a:t>
            </a:r>
          </a:p>
        </p:txBody>
      </p:sp>
      <p:sp>
        <p:nvSpPr>
          <p:cNvPr id="5" name="Textfeld 4"/>
          <p:cNvSpPr txBox="1"/>
          <p:nvPr/>
        </p:nvSpPr>
        <p:spPr>
          <a:xfrm>
            <a:off x="368905" y="6390620"/>
            <a:ext cx="7024231" cy="369332"/>
          </a:xfrm>
          <a:prstGeom prst="rect">
            <a:avLst/>
          </a:prstGeom>
          <a:noFill/>
        </p:spPr>
        <p:txBody>
          <a:bodyPr wrap="none" rtlCol="0">
            <a:spAutoFit/>
          </a:bodyPr>
          <a:lstStyle/>
          <a:p>
            <a:r>
              <a:rPr lang="de-DE" b="1" dirty="0" smtClean="0"/>
              <a:t>Testdatum für einen Fall unbekannt; dieser wurde hier ausgeschlossen</a:t>
            </a:r>
            <a:endParaRPr lang="de-D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3" y="1844824"/>
            <a:ext cx="7546975" cy="432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2"/>
          </p:nvPr>
        </p:nvSpPr>
        <p:spPr/>
        <p:txBody>
          <a:bodyPr/>
          <a:lstStyle/>
          <a:p>
            <a:fld id="{C8432591-F5EA-4C1A-B3F1-C69508CE4192}" type="slidenum">
              <a:rPr lang="de-DE" smtClean="0"/>
              <a:t>19</a:t>
            </a:fld>
            <a:endParaRPr lang="de-DE"/>
          </a:p>
        </p:txBody>
      </p:sp>
    </p:spTree>
    <p:extLst>
      <p:ext uri="{BB962C8B-B14F-4D97-AF65-F5344CB8AC3E}">
        <p14:creationId xmlns:p14="http://schemas.microsoft.com/office/powerpoint/2010/main" val="2380966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1">
                    <a:lumMod val="75000"/>
                  </a:schemeClr>
                </a:solidFill>
              </a:rPr>
              <a:t>Kontext</a:t>
            </a:r>
            <a:endParaRPr lang="de-DE" dirty="0">
              <a:solidFill>
                <a:schemeClr val="accent1">
                  <a:lumMod val="75000"/>
                </a:schemeClr>
              </a:solidFill>
            </a:endParaRPr>
          </a:p>
        </p:txBody>
      </p:sp>
      <p:sp>
        <p:nvSpPr>
          <p:cNvPr id="3" name="Inhaltsplatzhalter 2"/>
          <p:cNvSpPr>
            <a:spLocks noGrp="1"/>
          </p:cNvSpPr>
          <p:nvPr>
            <p:ph idx="1"/>
          </p:nvPr>
        </p:nvSpPr>
        <p:spPr/>
        <p:txBody>
          <a:bodyPr>
            <a:noAutofit/>
          </a:bodyPr>
          <a:lstStyle/>
          <a:p>
            <a:pPr>
              <a:spcBef>
                <a:spcPts val="1200"/>
              </a:spcBef>
            </a:pPr>
            <a:r>
              <a:rPr lang="de-DE" sz="2400" dirty="0" smtClean="0"/>
              <a:t>Fallcluster im „Harzer Kiez“ in Neukölln, identifiziert durch freiwillige </a:t>
            </a:r>
            <a:r>
              <a:rPr lang="de-DE" sz="2400" dirty="0"/>
              <a:t>SARS-CoV-2-Testungen in </a:t>
            </a:r>
            <a:r>
              <a:rPr lang="de-DE" sz="2400" dirty="0" smtClean="0"/>
              <a:t>mehreren Berliner </a:t>
            </a:r>
            <a:r>
              <a:rPr lang="de-DE" sz="2400" dirty="0"/>
              <a:t>Schulen </a:t>
            </a:r>
            <a:endParaRPr lang="de-DE" sz="2400" dirty="0" smtClean="0"/>
          </a:p>
          <a:p>
            <a:pPr>
              <a:spcBef>
                <a:spcPts val="1200"/>
              </a:spcBef>
            </a:pPr>
            <a:r>
              <a:rPr lang="de-DE" sz="2400" dirty="0" smtClean="0"/>
              <a:t>Roma-stämmige </a:t>
            </a:r>
            <a:r>
              <a:rPr lang="de-DE" sz="2400" dirty="0"/>
              <a:t>Gemeinschaft der </a:t>
            </a:r>
            <a:r>
              <a:rPr lang="de-DE" sz="2400" dirty="0" smtClean="0"/>
              <a:t>Pfingstkirche</a:t>
            </a:r>
          </a:p>
          <a:p>
            <a:pPr>
              <a:spcBef>
                <a:spcPts val="1200"/>
              </a:spcBef>
            </a:pPr>
            <a:r>
              <a:rPr lang="de-DE" sz="2400" dirty="0" smtClean="0"/>
              <a:t>13.06.2020  14-tägige Quarantäneanordnung: 7 Häuserblöcke, inkl. flankierender, sozialraum-orientierter Maßnahmen</a:t>
            </a:r>
          </a:p>
          <a:p>
            <a:pPr>
              <a:spcBef>
                <a:spcPts val="1200"/>
              </a:spcBef>
            </a:pPr>
            <a:r>
              <a:rPr lang="de-DE" sz="2400" dirty="0"/>
              <a:t>15.-</a:t>
            </a:r>
            <a:r>
              <a:rPr lang="de-DE" sz="2400" dirty="0" smtClean="0"/>
              <a:t>19.06.2020 mehrmalige </a:t>
            </a:r>
            <a:r>
              <a:rPr lang="de-DE" sz="2400" dirty="0"/>
              <a:t>Testungen in den </a:t>
            </a:r>
            <a:r>
              <a:rPr lang="de-DE" sz="2400" dirty="0" smtClean="0"/>
              <a:t>Häuserblöcken</a:t>
            </a:r>
          </a:p>
          <a:p>
            <a:pPr>
              <a:spcBef>
                <a:spcPts val="1200"/>
              </a:spcBef>
            </a:pPr>
            <a:r>
              <a:rPr lang="de-DE" sz="2400" dirty="0" smtClean="0"/>
              <a:t>22.06.2020 Amtshilfeersuchen an </a:t>
            </a:r>
            <a:r>
              <a:rPr lang="de-DE" sz="2400" dirty="0"/>
              <a:t>das </a:t>
            </a:r>
            <a:r>
              <a:rPr lang="de-DE" sz="2400" dirty="0" smtClean="0"/>
              <a:t>RKI</a:t>
            </a:r>
          </a:p>
          <a:p>
            <a:pPr>
              <a:spcBef>
                <a:spcPts val="1200"/>
              </a:spcBef>
            </a:pPr>
            <a:r>
              <a:rPr lang="de-DE" sz="2400" dirty="0"/>
              <a:t>23.06.2020 erstes Treffen </a:t>
            </a:r>
            <a:r>
              <a:rPr lang="de-DE" sz="2400" dirty="0" smtClean="0"/>
              <a:t>im GA</a:t>
            </a:r>
          </a:p>
          <a:p>
            <a:pPr>
              <a:spcBef>
                <a:spcPts val="1200"/>
              </a:spcBef>
            </a:pPr>
            <a:endParaRPr lang="de-DE" sz="2400" dirty="0"/>
          </a:p>
        </p:txBody>
      </p:sp>
      <p:sp>
        <p:nvSpPr>
          <p:cNvPr id="4" name="Foliennummernplatzhalter 3"/>
          <p:cNvSpPr>
            <a:spLocks noGrp="1"/>
          </p:cNvSpPr>
          <p:nvPr>
            <p:ph type="sldNum" sz="quarter" idx="12"/>
          </p:nvPr>
        </p:nvSpPr>
        <p:spPr/>
        <p:txBody>
          <a:bodyPr/>
          <a:lstStyle/>
          <a:p>
            <a:fld id="{C8432591-F5EA-4C1A-B3F1-C69508CE4192}" type="slidenum">
              <a:rPr lang="de-DE" smtClean="0"/>
              <a:t>2</a:t>
            </a:fld>
            <a:endParaRPr lang="de-DE"/>
          </a:p>
        </p:txBody>
      </p:sp>
    </p:spTree>
    <p:extLst>
      <p:ext uri="{BB962C8B-B14F-4D97-AF65-F5344CB8AC3E}">
        <p14:creationId xmlns:p14="http://schemas.microsoft.com/office/powerpoint/2010/main" val="107202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Autofit/>
          </a:bodyPr>
          <a:lstStyle/>
          <a:p>
            <a:r>
              <a:rPr lang="de-DE" sz="3600" dirty="0" smtClean="0">
                <a:solidFill>
                  <a:schemeClr val="accent1">
                    <a:lumMod val="75000"/>
                  </a:schemeClr>
                </a:solidFill>
              </a:rPr>
              <a:t>Schlussfolgerung/Empfehlungen Datenmanagement </a:t>
            </a:r>
            <a:endParaRPr lang="de-DE" sz="3600" dirty="0">
              <a:solidFill>
                <a:schemeClr val="accent1">
                  <a:lumMod val="75000"/>
                </a:schemeClr>
              </a:solidFill>
            </a:endParaRPr>
          </a:p>
        </p:txBody>
      </p:sp>
      <p:sp>
        <p:nvSpPr>
          <p:cNvPr id="3" name="Inhaltsplatzhalter 2"/>
          <p:cNvSpPr>
            <a:spLocks noGrp="1"/>
          </p:cNvSpPr>
          <p:nvPr>
            <p:ph idx="1"/>
          </p:nvPr>
        </p:nvSpPr>
        <p:spPr>
          <a:xfrm>
            <a:off x="251520" y="1700808"/>
            <a:ext cx="8640960" cy="5157192"/>
          </a:xfrm>
        </p:spPr>
        <p:txBody>
          <a:bodyPr>
            <a:normAutofit/>
          </a:bodyPr>
          <a:lstStyle/>
          <a:p>
            <a:r>
              <a:rPr lang="de-DE" sz="2800" dirty="0" smtClean="0"/>
              <a:t>Verbesserungspotential Datenerhebung und -Zugang </a:t>
            </a:r>
            <a:endParaRPr lang="de-DE" sz="2800" dirty="0"/>
          </a:p>
          <a:p>
            <a:r>
              <a:rPr lang="de-DE" sz="2800" dirty="0"/>
              <a:t>Zentrale </a:t>
            </a:r>
            <a:r>
              <a:rPr lang="de-DE" sz="2800" dirty="0" err="1"/>
              <a:t>Linelist</a:t>
            </a:r>
            <a:r>
              <a:rPr lang="de-DE" sz="2800" dirty="0"/>
              <a:t> (Liste aller positiven Fälle) empfohlen</a:t>
            </a:r>
          </a:p>
          <a:p>
            <a:r>
              <a:rPr lang="de-DE" sz="2800" dirty="0"/>
              <a:t>Benutzung von SurvNet für Datenimport aus dem </a:t>
            </a:r>
            <a:r>
              <a:rPr lang="de-DE" sz="2800" dirty="0" smtClean="0"/>
              <a:t>Labor</a:t>
            </a:r>
            <a:endParaRPr lang="de-DE" sz="2800" dirty="0"/>
          </a:p>
          <a:p>
            <a:r>
              <a:rPr lang="de-DE" sz="2800" dirty="0"/>
              <a:t>Benutzung von Barcodes zur Probenbeschriftung empfohlen</a:t>
            </a:r>
          </a:p>
          <a:p>
            <a:endParaRPr lang="de-DE" sz="2400" dirty="0"/>
          </a:p>
        </p:txBody>
      </p:sp>
      <p:sp>
        <p:nvSpPr>
          <p:cNvPr id="4" name="Foliennummernplatzhalter 3"/>
          <p:cNvSpPr>
            <a:spLocks noGrp="1"/>
          </p:cNvSpPr>
          <p:nvPr>
            <p:ph type="sldNum" sz="quarter" idx="12"/>
          </p:nvPr>
        </p:nvSpPr>
        <p:spPr/>
        <p:txBody>
          <a:bodyPr/>
          <a:lstStyle/>
          <a:p>
            <a:fld id="{C8432591-F5EA-4C1A-B3F1-C69508CE4192}" type="slidenum">
              <a:rPr lang="de-DE" smtClean="0"/>
              <a:t>20</a:t>
            </a:fld>
            <a:endParaRPr lang="de-DE"/>
          </a:p>
        </p:txBody>
      </p:sp>
    </p:spTree>
    <p:extLst>
      <p:ext uri="{BB962C8B-B14F-4D97-AF65-F5344CB8AC3E}">
        <p14:creationId xmlns:p14="http://schemas.microsoft.com/office/powerpoint/2010/main" val="1859527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081" y="80968"/>
            <a:ext cx="3467862" cy="29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 y="45024"/>
            <a:ext cx="4431123"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96" y="3691681"/>
            <a:ext cx="7614038" cy="29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6150" y="3691681"/>
            <a:ext cx="4362354"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liennummernplatzhalter 1"/>
          <p:cNvSpPr>
            <a:spLocks noGrp="1"/>
          </p:cNvSpPr>
          <p:nvPr>
            <p:ph type="sldNum" sz="quarter" idx="12"/>
          </p:nvPr>
        </p:nvSpPr>
        <p:spPr/>
        <p:txBody>
          <a:bodyPr/>
          <a:lstStyle/>
          <a:p>
            <a:fld id="{C8432591-F5EA-4C1A-B3F1-C69508CE4192}" type="slidenum">
              <a:rPr lang="de-DE" smtClean="0"/>
              <a:t>3</a:t>
            </a:fld>
            <a:endParaRPr lang="de-DE"/>
          </a:p>
        </p:txBody>
      </p:sp>
    </p:spTree>
    <p:extLst>
      <p:ext uri="{BB962C8B-B14F-4D97-AF65-F5344CB8AC3E}">
        <p14:creationId xmlns:p14="http://schemas.microsoft.com/office/powerpoint/2010/main" val="2977994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081" y="80968"/>
            <a:ext cx="3467862" cy="29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 y="45024"/>
            <a:ext cx="4431123"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96" y="3691681"/>
            <a:ext cx="7614038" cy="29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6150" y="3691681"/>
            <a:ext cx="4362354"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5776" y="1219842"/>
            <a:ext cx="4968552" cy="3609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liennummernplatzhalter 1"/>
          <p:cNvSpPr>
            <a:spLocks noGrp="1"/>
          </p:cNvSpPr>
          <p:nvPr>
            <p:ph type="sldNum" sz="quarter" idx="12"/>
          </p:nvPr>
        </p:nvSpPr>
        <p:spPr/>
        <p:txBody>
          <a:bodyPr/>
          <a:lstStyle/>
          <a:p>
            <a:fld id="{C8432591-F5EA-4C1A-B3F1-C69508CE4192}" type="slidenum">
              <a:rPr lang="de-DE" smtClean="0"/>
              <a:t>4</a:t>
            </a:fld>
            <a:endParaRPr lang="de-DE"/>
          </a:p>
        </p:txBody>
      </p:sp>
    </p:spTree>
    <p:extLst>
      <p:ext uri="{BB962C8B-B14F-4D97-AF65-F5344CB8AC3E}">
        <p14:creationId xmlns:p14="http://schemas.microsoft.com/office/powerpoint/2010/main" val="152861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r>
              <a:rPr lang="de-DE" dirty="0">
                <a:solidFill>
                  <a:schemeClr val="accent1">
                    <a:lumMod val="75000"/>
                  </a:schemeClr>
                </a:solidFill>
              </a:rPr>
              <a:t>Amtshilfe</a:t>
            </a:r>
          </a:p>
        </p:txBody>
      </p:sp>
      <p:sp>
        <p:nvSpPr>
          <p:cNvPr id="3" name="Inhaltsplatzhalter 2"/>
          <p:cNvSpPr>
            <a:spLocks noGrp="1"/>
          </p:cNvSpPr>
          <p:nvPr>
            <p:ph idx="1"/>
          </p:nvPr>
        </p:nvSpPr>
        <p:spPr/>
        <p:txBody>
          <a:bodyPr>
            <a:normAutofit/>
          </a:bodyPr>
          <a:lstStyle/>
          <a:p>
            <a:pPr marL="0" indent="0">
              <a:buNone/>
            </a:pPr>
            <a:r>
              <a:rPr lang="de-DE" dirty="0" smtClean="0"/>
              <a:t>Ziele </a:t>
            </a:r>
            <a:endParaRPr lang="de-DE" dirty="0"/>
          </a:p>
          <a:p>
            <a:pPr lvl="0"/>
            <a:r>
              <a:rPr lang="de-DE" dirty="0" smtClean="0"/>
              <a:t>Deskriptive Analyse </a:t>
            </a:r>
            <a:r>
              <a:rPr lang="de-DE" dirty="0"/>
              <a:t>des </a:t>
            </a:r>
            <a:r>
              <a:rPr lang="de-DE" dirty="0" smtClean="0"/>
              <a:t>Geschehens</a:t>
            </a:r>
            <a:endParaRPr lang="de-DE" dirty="0"/>
          </a:p>
          <a:p>
            <a:pPr lvl="0"/>
            <a:r>
              <a:rPr lang="de-DE" dirty="0" smtClean="0"/>
              <a:t>Evaluierung und </a:t>
            </a:r>
            <a:r>
              <a:rPr lang="de-DE" dirty="0"/>
              <a:t>Verbesserungsvorschläge für das </a:t>
            </a:r>
            <a:r>
              <a:rPr lang="de-DE" dirty="0" smtClean="0"/>
              <a:t>Datenmanagement</a:t>
            </a:r>
          </a:p>
          <a:p>
            <a:pPr lvl="0"/>
            <a:r>
              <a:rPr lang="de-DE" dirty="0" smtClean="0">
                <a:solidFill>
                  <a:schemeClr val="bg1">
                    <a:lumMod val="50000"/>
                  </a:schemeClr>
                </a:solidFill>
              </a:rPr>
              <a:t>Interesse an </a:t>
            </a:r>
            <a:r>
              <a:rPr lang="de-DE" dirty="0" err="1" smtClean="0">
                <a:solidFill>
                  <a:schemeClr val="bg1">
                    <a:lumMod val="50000"/>
                  </a:schemeClr>
                </a:solidFill>
              </a:rPr>
              <a:t>SurvNet</a:t>
            </a:r>
            <a:r>
              <a:rPr lang="de-DE" dirty="0" smtClean="0">
                <a:solidFill>
                  <a:schemeClr val="bg1">
                    <a:lumMod val="50000"/>
                  </a:schemeClr>
                </a:solidFill>
              </a:rPr>
              <a:t>-Schulung, Unterstützung </a:t>
            </a:r>
            <a:r>
              <a:rPr lang="de-DE" dirty="0">
                <a:solidFill>
                  <a:schemeClr val="bg1">
                    <a:lumMod val="50000"/>
                  </a:schemeClr>
                </a:solidFill>
              </a:rPr>
              <a:t>bei der zukünftigen </a:t>
            </a:r>
            <a:r>
              <a:rPr lang="de-DE" dirty="0" smtClean="0">
                <a:solidFill>
                  <a:schemeClr val="bg1">
                    <a:lumMod val="50000"/>
                  </a:schemeClr>
                </a:solidFill>
              </a:rPr>
              <a:t>Signalerkennung</a:t>
            </a:r>
            <a:endParaRPr lang="de-DE" dirty="0">
              <a:solidFill>
                <a:schemeClr val="bg1">
                  <a:lumMod val="50000"/>
                </a:schemeClr>
              </a:solidFill>
            </a:endParaRPr>
          </a:p>
        </p:txBody>
      </p:sp>
      <p:sp>
        <p:nvSpPr>
          <p:cNvPr id="4" name="Foliennummernplatzhalter 3"/>
          <p:cNvSpPr>
            <a:spLocks noGrp="1"/>
          </p:cNvSpPr>
          <p:nvPr>
            <p:ph type="sldNum" sz="quarter" idx="12"/>
          </p:nvPr>
        </p:nvSpPr>
        <p:spPr/>
        <p:txBody>
          <a:bodyPr/>
          <a:lstStyle/>
          <a:p>
            <a:fld id="{C8432591-F5EA-4C1A-B3F1-C69508CE4192}" type="slidenum">
              <a:rPr lang="de-DE" smtClean="0"/>
              <a:t>5</a:t>
            </a:fld>
            <a:endParaRPr lang="de-DE"/>
          </a:p>
        </p:txBody>
      </p:sp>
    </p:spTree>
    <p:extLst>
      <p:ext uri="{BB962C8B-B14F-4D97-AF65-F5344CB8AC3E}">
        <p14:creationId xmlns:p14="http://schemas.microsoft.com/office/powerpoint/2010/main" val="2788658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r>
              <a:rPr lang="de-DE" dirty="0">
                <a:solidFill>
                  <a:schemeClr val="accent1">
                    <a:lumMod val="75000"/>
                  </a:schemeClr>
                </a:solidFill>
              </a:rPr>
              <a:t>Zeitlicher Ablauf </a:t>
            </a:r>
          </a:p>
        </p:txBody>
      </p:sp>
      <p:sp>
        <p:nvSpPr>
          <p:cNvPr id="3" name="Inhaltsplatzhalter 2"/>
          <p:cNvSpPr>
            <a:spLocks noGrp="1"/>
          </p:cNvSpPr>
          <p:nvPr>
            <p:ph idx="1"/>
          </p:nvPr>
        </p:nvSpPr>
        <p:spPr/>
        <p:txBody>
          <a:bodyPr>
            <a:normAutofit/>
          </a:bodyPr>
          <a:lstStyle/>
          <a:p>
            <a:r>
              <a:rPr lang="de-DE" sz="2800" dirty="0" smtClean="0"/>
              <a:t>26.06.2020 Ende der Häuserblockquarantäne </a:t>
            </a:r>
          </a:p>
          <a:p>
            <a:r>
              <a:rPr lang="de-DE" sz="2800" dirty="0"/>
              <a:t>24.-</a:t>
            </a:r>
            <a:r>
              <a:rPr lang="de-DE" sz="2800" dirty="0" smtClean="0"/>
              <a:t>25.06.2020 </a:t>
            </a:r>
          </a:p>
          <a:p>
            <a:pPr lvl="1"/>
            <a:r>
              <a:rPr lang="de-DE" sz="2400" dirty="0"/>
              <a:t>Freiwillige </a:t>
            </a:r>
            <a:r>
              <a:rPr lang="de-DE" sz="2400" dirty="0" smtClean="0"/>
              <a:t>SARS-CoV-2-Testung von Hausbewohner*innen vor Quarantäneablauf </a:t>
            </a:r>
          </a:p>
          <a:p>
            <a:pPr lvl="1"/>
            <a:r>
              <a:rPr lang="de-DE" sz="2400" dirty="0" smtClean="0"/>
              <a:t>Abstrichnahme durch GA- und RKI-Mitarbeitende,</a:t>
            </a:r>
            <a:br>
              <a:rPr lang="de-DE" sz="2400" dirty="0" smtClean="0"/>
            </a:br>
            <a:r>
              <a:rPr lang="de-DE" sz="2400" dirty="0" smtClean="0"/>
              <a:t>Probenanalyse teilweise am RKI, teilweise im Labor Berlin-Brandenburg</a:t>
            </a:r>
          </a:p>
          <a:p>
            <a:r>
              <a:rPr lang="de-DE" sz="2800" dirty="0" smtClean="0"/>
              <a:t>Weitere Treffen bzw. Austausch mit dem GA</a:t>
            </a:r>
          </a:p>
          <a:p>
            <a:r>
              <a:rPr lang="de-DE" sz="2800" dirty="0" smtClean="0"/>
              <a:t>06.08.2020 Abschlussbericht (BMG, </a:t>
            </a:r>
            <a:r>
              <a:rPr lang="de-DE" sz="2800" dirty="0" err="1" smtClean="0"/>
              <a:t>LAGeSo</a:t>
            </a:r>
            <a:r>
              <a:rPr lang="de-DE" sz="2800" dirty="0" smtClean="0"/>
              <a:t>, Senat)</a:t>
            </a:r>
          </a:p>
        </p:txBody>
      </p:sp>
      <p:sp>
        <p:nvSpPr>
          <p:cNvPr id="4" name="Foliennummernplatzhalter 3"/>
          <p:cNvSpPr>
            <a:spLocks noGrp="1"/>
          </p:cNvSpPr>
          <p:nvPr>
            <p:ph type="sldNum" sz="quarter" idx="12"/>
          </p:nvPr>
        </p:nvSpPr>
        <p:spPr/>
        <p:txBody>
          <a:bodyPr/>
          <a:lstStyle/>
          <a:p>
            <a:fld id="{C8432591-F5EA-4C1A-B3F1-C69508CE4192}" type="slidenum">
              <a:rPr lang="de-DE" smtClean="0"/>
              <a:t>6</a:t>
            </a:fld>
            <a:endParaRPr lang="de-DE"/>
          </a:p>
        </p:txBody>
      </p:sp>
    </p:spTree>
    <p:extLst>
      <p:ext uri="{BB962C8B-B14F-4D97-AF65-F5344CB8AC3E}">
        <p14:creationId xmlns:p14="http://schemas.microsoft.com/office/powerpoint/2010/main" val="454874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Autofit/>
          </a:bodyPr>
          <a:lstStyle/>
          <a:p>
            <a:r>
              <a:rPr lang="de-DE" sz="3200" dirty="0">
                <a:solidFill>
                  <a:schemeClr val="accent1">
                    <a:lumMod val="75000"/>
                  </a:schemeClr>
                </a:solidFill>
              </a:rPr>
              <a:t>Ergebnisse für </a:t>
            </a:r>
            <a:r>
              <a:rPr lang="de-DE" sz="3200" dirty="0" err="1" smtClean="0">
                <a:solidFill>
                  <a:schemeClr val="accent1">
                    <a:lumMod val="75000"/>
                  </a:schemeClr>
                </a:solidFill>
              </a:rPr>
              <a:t>quarantänisierte</a:t>
            </a:r>
            <a:r>
              <a:rPr lang="de-DE" sz="3200" dirty="0" smtClean="0">
                <a:solidFill>
                  <a:schemeClr val="accent1">
                    <a:lumMod val="75000"/>
                  </a:schemeClr>
                </a:solidFill>
              </a:rPr>
              <a:t> </a:t>
            </a:r>
            <a:r>
              <a:rPr lang="de-DE" sz="3200" dirty="0">
                <a:solidFill>
                  <a:schemeClr val="accent1">
                    <a:lumMod val="75000"/>
                  </a:schemeClr>
                </a:solidFill>
              </a:rPr>
              <a:t>Häuserblöcke bis 01.07.2020 (GA-Datenbank)</a:t>
            </a:r>
          </a:p>
        </p:txBody>
      </p:sp>
      <p:sp>
        <p:nvSpPr>
          <p:cNvPr id="3" name="Inhaltsplatzhalter 2"/>
          <p:cNvSpPr>
            <a:spLocks noGrp="1"/>
          </p:cNvSpPr>
          <p:nvPr>
            <p:ph idx="1"/>
          </p:nvPr>
        </p:nvSpPr>
        <p:spPr>
          <a:xfrm>
            <a:off x="457200" y="1844824"/>
            <a:ext cx="8229600" cy="4281339"/>
          </a:xfrm>
        </p:spPr>
        <p:txBody>
          <a:bodyPr>
            <a:normAutofit/>
          </a:bodyPr>
          <a:lstStyle/>
          <a:p>
            <a:r>
              <a:rPr lang="de-DE" sz="2800" dirty="0" smtClean="0"/>
              <a:t>369 Wohneinheiten betroffen</a:t>
            </a:r>
          </a:p>
          <a:p>
            <a:r>
              <a:rPr lang="de-DE" sz="2800" dirty="0" smtClean="0"/>
              <a:t>1.027 Personen erfasst</a:t>
            </a:r>
          </a:p>
          <a:p>
            <a:r>
              <a:rPr lang="de-DE" sz="2800" dirty="0" smtClean="0"/>
              <a:t>730 </a:t>
            </a:r>
            <a:r>
              <a:rPr lang="de-DE" sz="2800" dirty="0"/>
              <a:t>(71%) </a:t>
            </a:r>
            <a:r>
              <a:rPr lang="de-DE" sz="2800" dirty="0" smtClean="0"/>
              <a:t>mit mindestens 1 SARS-CoV-2 Testergebnis</a:t>
            </a:r>
          </a:p>
          <a:p>
            <a:r>
              <a:rPr lang="de-DE" sz="2800" dirty="0" smtClean="0"/>
              <a:t>109 </a:t>
            </a:r>
            <a:r>
              <a:rPr lang="de-DE" sz="2800" dirty="0"/>
              <a:t>(15%) Personen </a:t>
            </a:r>
            <a:r>
              <a:rPr lang="de-DE" sz="2800" dirty="0" smtClean="0"/>
              <a:t>mindestens 1-mal </a:t>
            </a:r>
            <a:r>
              <a:rPr lang="de-DE" sz="2800" dirty="0"/>
              <a:t>positiv </a:t>
            </a:r>
            <a:r>
              <a:rPr lang="de-DE" sz="2800" dirty="0" smtClean="0"/>
              <a:t>getestet</a:t>
            </a:r>
          </a:p>
          <a:p>
            <a:pPr marL="0" indent="0">
              <a:buNone/>
            </a:pPr>
            <a:endParaRPr lang="de-DE" sz="2800" dirty="0" smtClean="0"/>
          </a:p>
        </p:txBody>
      </p:sp>
      <p:sp>
        <p:nvSpPr>
          <p:cNvPr id="4" name="Foliennummernplatzhalter 3"/>
          <p:cNvSpPr>
            <a:spLocks noGrp="1"/>
          </p:cNvSpPr>
          <p:nvPr>
            <p:ph type="sldNum" sz="quarter" idx="12"/>
          </p:nvPr>
        </p:nvSpPr>
        <p:spPr/>
        <p:txBody>
          <a:bodyPr/>
          <a:lstStyle/>
          <a:p>
            <a:fld id="{C8432591-F5EA-4C1A-B3F1-C69508CE4192}" type="slidenum">
              <a:rPr lang="de-DE" smtClean="0"/>
              <a:t>7</a:t>
            </a:fld>
            <a:endParaRPr lang="de-DE"/>
          </a:p>
        </p:txBody>
      </p:sp>
    </p:spTree>
    <p:extLst>
      <p:ext uri="{BB962C8B-B14F-4D97-AF65-F5344CB8AC3E}">
        <p14:creationId xmlns:p14="http://schemas.microsoft.com/office/powerpoint/2010/main" val="2413716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Autofit/>
          </a:bodyPr>
          <a:lstStyle/>
          <a:p>
            <a:r>
              <a:rPr lang="de-DE" sz="2800" dirty="0" smtClean="0">
                <a:solidFill>
                  <a:schemeClr val="accent1">
                    <a:lumMod val="75000"/>
                  </a:schemeClr>
                </a:solidFill>
              </a:rPr>
              <a:t>SARS-CoV-2  </a:t>
            </a:r>
            <a:r>
              <a:rPr lang="de-DE" sz="2800" dirty="0">
                <a:solidFill>
                  <a:schemeClr val="accent1">
                    <a:lumMod val="75000"/>
                  </a:schemeClr>
                </a:solidFill>
              </a:rPr>
              <a:t>Fälle (n=108) in </a:t>
            </a:r>
            <a:r>
              <a:rPr lang="de-DE" sz="2800" dirty="0" smtClean="0">
                <a:solidFill>
                  <a:schemeClr val="accent1">
                    <a:lumMod val="75000"/>
                  </a:schemeClr>
                </a:solidFill>
              </a:rPr>
              <a:t>quarantänisierten </a:t>
            </a:r>
            <a:r>
              <a:rPr lang="de-DE" sz="2800" dirty="0">
                <a:solidFill>
                  <a:schemeClr val="accent1">
                    <a:lumMod val="75000"/>
                  </a:schemeClr>
                </a:solidFill>
              </a:rPr>
              <a:t>Häuserblöcken nach </a:t>
            </a:r>
            <a:r>
              <a:rPr lang="de-DE" sz="2800" dirty="0" smtClean="0">
                <a:solidFill>
                  <a:schemeClr val="accent1">
                    <a:lumMod val="75000"/>
                  </a:schemeClr>
                </a:solidFill>
              </a:rPr>
              <a:t>Testdatum</a:t>
            </a:r>
            <a:r>
              <a:rPr lang="de-DE" sz="2800" dirty="0">
                <a:solidFill>
                  <a:schemeClr val="accent1">
                    <a:lumMod val="75000"/>
                  </a:schemeClr>
                </a:solidFill>
              </a:rPr>
              <a:t>, Berlin Neukölln, 2020</a:t>
            </a:r>
          </a:p>
        </p:txBody>
      </p:sp>
      <p:sp>
        <p:nvSpPr>
          <p:cNvPr id="5" name="Textfeld 4"/>
          <p:cNvSpPr txBox="1"/>
          <p:nvPr/>
        </p:nvSpPr>
        <p:spPr>
          <a:xfrm>
            <a:off x="368905" y="6390620"/>
            <a:ext cx="7024231" cy="369332"/>
          </a:xfrm>
          <a:prstGeom prst="rect">
            <a:avLst/>
          </a:prstGeom>
          <a:noFill/>
        </p:spPr>
        <p:txBody>
          <a:bodyPr wrap="none" rtlCol="0">
            <a:spAutoFit/>
          </a:bodyPr>
          <a:lstStyle/>
          <a:p>
            <a:r>
              <a:rPr lang="de-DE" b="1" dirty="0" smtClean="0"/>
              <a:t>Testdatum für einen Fall unbekannt; dieser wurde hier ausgeschlossen</a:t>
            </a:r>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56792"/>
            <a:ext cx="7486270" cy="4680000"/>
          </a:xfrm>
          <a:prstGeom prst="rect">
            <a:avLst/>
          </a:prstGeom>
          <a:noFill/>
        </p:spPr>
      </p:pic>
      <p:sp>
        <p:nvSpPr>
          <p:cNvPr id="7" name="Textfeld 6"/>
          <p:cNvSpPr txBox="1"/>
          <p:nvPr/>
        </p:nvSpPr>
        <p:spPr>
          <a:xfrm>
            <a:off x="5971740" y="2348880"/>
            <a:ext cx="3208772" cy="2031325"/>
          </a:xfrm>
          <a:prstGeom prst="rect">
            <a:avLst/>
          </a:prstGeom>
          <a:noFill/>
        </p:spPr>
        <p:txBody>
          <a:bodyPr wrap="square" rtlCol="0">
            <a:spAutoFit/>
          </a:bodyPr>
          <a:lstStyle/>
          <a:p>
            <a:r>
              <a:rPr lang="de-DE" dirty="0" smtClean="0"/>
              <a:t>Zeitlicher Verlauf stellt Testaktivitäten dar,</a:t>
            </a:r>
          </a:p>
          <a:p>
            <a:endParaRPr lang="de-DE" dirty="0" smtClean="0"/>
          </a:p>
          <a:p>
            <a:r>
              <a:rPr lang="de-DE" dirty="0" smtClean="0"/>
              <a:t>nicht tatsächliche Erkrankungen und mögliche Infektionsübertragungen</a:t>
            </a:r>
          </a:p>
          <a:p>
            <a:endParaRPr lang="de-DE" dirty="0"/>
          </a:p>
        </p:txBody>
      </p:sp>
      <p:sp>
        <p:nvSpPr>
          <p:cNvPr id="3" name="Foliennummernplatzhalter 2"/>
          <p:cNvSpPr>
            <a:spLocks noGrp="1"/>
          </p:cNvSpPr>
          <p:nvPr>
            <p:ph type="sldNum" sz="quarter" idx="12"/>
          </p:nvPr>
        </p:nvSpPr>
        <p:spPr/>
        <p:txBody>
          <a:bodyPr/>
          <a:lstStyle/>
          <a:p>
            <a:fld id="{C8432591-F5EA-4C1A-B3F1-C69508CE4192}" type="slidenum">
              <a:rPr lang="de-DE" smtClean="0"/>
              <a:t>8</a:t>
            </a:fld>
            <a:endParaRPr lang="de-DE"/>
          </a:p>
        </p:txBody>
      </p:sp>
      <p:cxnSp>
        <p:nvCxnSpPr>
          <p:cNvPr id="8" name="Gerade Verbindung mit Pfeil 7"/>
          <p:cNvCxnSpPr/>
          <p:nvPr/>
        </p:nvCxnSpPr>
        <p:spPr>
          <a:xfrm>
            <a:off x="4499992" y="2204864"/>
            <a:ext cx="0" cy="8640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3347864" y="1772816"/>
            <a:ext cx="2365328" cy="369332"/>
          </a:xfrm>
          <a:prstGeom prst="rect">
            <a:avLst/>
          </a:prstGeom>
          <a:noFill/>
        </p:spPr>
        <p:txBody>
          <a:bodyPr wrap="none" rtlCol="0">
            <a:spAutoFit/>
          </a:bodyPr>
          <a:lstStyle/>
          <a:p>
            <a:r>
              <a:rPr lang="de-DE" b="1" dirty="0" smtClean="0"/>
              <a:t>Quarantäneanordnung</a:t>
            </a:r>
            <a:endParaRPr lang="de-DE" b="1" dirty="0"/>
          </a:p>
        </p:txBody>
      </p:sp>
    </p:spTree>
    <p:extLst>
      <p:ext uri="{BB962C8B-B14F-4D97-AF65-F5344CB8AC3E}">
        <p14:creationId xmlns:p14="http://schemas.microsoft.com/office/powerpoint/2010/main" val="972685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74638"/>
            <a:ext cx="8579296" cy="1143000"/>
          </a:xfrm>
        </p:spPr>
        <p:txBody>
          <a:bodyPr vert="horz" lIns="91440" tIns="45720" rIns="91440" bIns="45720" rtlCol="0" anchor="ctr">
            <a:noAutofit/>
          </a:bodyPr>
          <a:lstStyle/>
          <a:p>
            <a:r>
              <a:rPr lang="de-DE" sz="2600" dirty="0" smtClean="0">
                <a:solidFill>
                  <a:schemeClr val="accent1">
                    <a:lumMod val="75000"/>
                  </a:schemeClr>
                </a:solidFill>
              </a:rPr>
              <a:t>SARS-CoV-2 </a:t>
            </a:r>
            <a:r>
              <a:rPr lang="de-DE" sz="2600" dirty="0">
                <a:solidFill>
                  <a:schemeClr val="accent1">
                    <a:lumMod val="75000"/>
                  </a:schemeClr>
                </a:solidFill>
              </a:rPr>
              <a:t>Fälle (N=109) in </a:t>
            </a:r>
            <a:r>
              <a:rPr lang="de-DE" sz="2600" dirty="0" smtClean="0">
                <a:solidFill>
                  <a:schemeClr val="accent1">
                    <a:lumMod val="75000"/>
                  </a:schemeClr>
                </a:solidFill>
              </a:rPr>
              <a:t>quarantänisierten </a:t>
            </a:r>
            <a:r>
              <a:rPr lang="de-DE" sz="2600" dirty="0">
                <a:solidFill>
                  <a:schemeClr val="accent1">
                    <a:lumMod val="75000"/>
                  </a:schemeClr>
                </a:solidFill>
              </a:rPr>
              <a:t>Häuserblöcken nach Altersgruppe und Geschlecht, Berlin Neukölln, 2020</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84784"/>
            <a:ext cx="6799165" cy="4248000"/>
          </a:xfrm>
          <a:prstGeom prst="rect">
            <a:avLst/>
          </a:prstGeom>
          <a:noFill/>
        </p:spPr>
      </p:pic>
      <p:sp>
        <p:nvSpPr>
          <p:cNvPr id="5" name="Textfeld 4"/>
          <p:cNvSpPr txBox="1"/>
          <p:nvPr/>
        </p:nvSpPr>
        <p:spPr>
          <a:xfrm>
            <a:off x="107504" y="5624080"/>
            <a:ext cx="4731488" cy="1200329"/>
          </a:xfrm>
          <a:prstGeom prst="rect">
            <a:avLst/>
          </a:prstGeom>
          <a:noFill/>
        </p:spPr>
        <p:txBody>
          <a:bodyPr wrap="none" rtlCol="0">
            <a:spAutoFit/>
          </a:bodyPr>
          <a:lstStyle/>
          <a:p>
            <a:pPr marL="285750" indent="-285750">
              <a:buFont typeface="Arial" panose="020B0604020202020204" pitchFamily="34" charset="0"/>
              <a:buChar char="•"/>
            </a:pPr>
            <a:r>
              <a:rPr lang="de-DE" sz="2400" dirty="0" smtClean="0"/>
              <a:t>Altersmedian 19 Jahre</a:t>
            </a:r>
          </a:p>
          <a:p>
            <a:pPr marL="285750" indent="-285750">
              <a:buFont typeface="Arial" panose="020B0604020202020204" pitchFamily="34" charset="0"/>
              <a:buChar char="•"/>
            </a:pPr>
            <a:r>
              <a:rPr lang="de-DE" sz="2400" dirty="0" smtClean="0"/>
              <a:t>51 (49%) der Fälle unter 18 Jahren</a:t>
            </a:r>
          </a:p>
          <a:p>
            <a:pPr marL="285750" indent="-285750">
              <a:buFont typeface="Arial" panose="020B0604020202020204" pitchFamily="34" charset="0"/>
              <a:buChar char="•"/>
            </a:pPr>
            <a:r>
              <a:rPr lang="de-DE" sz="2400" dirty="0" smtClean="0"/>
              <a:t>Keine Fälle über 60 Jahre </a:t>
            </a:r>
          </a:p>
        </p:txBody>
      </p:sp>
      <p:sp>
        <p:nvSpPr>
          <p:cNvPr id="6" name="Foliennummernplatzhalter 5"/>
          <p:cNvSpPr>
            <a:spLocks noGrp="1"/>
          </p:cNvSpPr>
          <p:nvPr>
            <p:ph type="sldNum" sz="quarter" idx="12"/>
          </p:nvPr>
        </p:nvSpPr>
        <p:spPr/>
        <p:txBody>
          <a:bodyPr/>
          <a:lstStyle/>
          <a:p>
            <a:fld id="{C8432591-F5EA-4C1A-B3F1-C69508CE4192}" type="slidenum">
              <a:rPr lang="de-DE" smtClean="0"/>
              <a:t>9</a:t>
            </a:fld>
            <a:endParaRPr lang="de-DE"/>
          </a:p>
        </p:txBody>
      </p:sp>
    </p:spTree>
    <p:extLst>
      <p:ext uri="{BB962C8B-B14F-4D97-AF65-F5344CB8AC3E}">
        <p14:creationId xmlns:p14="http://schemas.microsoft.com/office/powerpoint/2010/main" val="1742333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1294</Words>
  <Application>Microsoft Office PowerPoint</Application>
  <PresentationFormat>Bildschirmpräsentation (4:3)</PresentationFormat>
  <Paragraphs>210</Paragraphs>
  <Slides>20</Slides>
  <Notes>20</Notes>
  <HiddenSlides>0</HiddenSlides>
  <MMClips>0</MMClips>
  <ScaleCrop>false</ScaleCrop>
  <HeadingPairs>
    <vt:vector size="4" baseType="variant">
      <vt:variant>
        <vt:lpstr>Design</vt:lpstr>
      </vt:variant>
      <vt:variant>
        <vt:i4>2</vt:i4>
      </vt:variant>
      <vt:variant>
        <vt:lpstr>Folientitel</vt:lpstr>
      </vt:variant>
      <vt:variant>
        <vt:i4>20</vt:i4>
      </vt:variant>
    </vt:vector>
  </HeadingPairs>
  <TitlesOfParts>
    <vt:vector size="22" baseType="lpstr">
      <vt:lpstr>Larissa</vt:lpstr>
      <vt:lpstr>2_Larissa</vt:lpstr>
      <vt:lpstr>Unterstützung GA Neukölln - für den internen Gebrauch-   RKI Krisenstabstreffen 14.08.2020</vt:lpstr>
      <vt:lpstr>Kontext</vt:lpstr>
      <vt:lpstr>PowerPoint-Präsentation</vt:lpstr>
      <vt:lpstr>PowerPoint-Präsentation</vt:lpstr>
      <vt:lpstr>Amtshilfe</vt:lpstr>
      <vt:lpstr>Zeitlicher Ablauf </vt:lpstr>
      <vt:lpstr>Ergebnisse für quarantänisierte Häuserblöcke bis 01.07.2020 (GA-Datenbank)</vt:lpstr>
      <vt:lpstr>SARS-CoV-2  Fälle (n=108) in quarantänisierten Häuserblöcken nach Testdatum, Berlin Neukölln, 2020</vt:lpstr>
      <vt:lpstr>SARS-CoV-2 Fälle (N=109) in quarantänisierten Häuserblöcken nach Altersgruppe und Geschlecht, Berlin Neukölln, 2020</vt:lpstr>
      <vt:lpstr>SARS-CoV-2 Fälle (N=109) in quarantänisierten Häuserblöcken unter erfassten Bewohner*innen (N=1027) bzw. getesteten Personen pro Häuserblock, Berlin Neukölln, 2020</vt:lpstr>
      <vt:lpstr>Limitationen</vt:lpstr>
      <vt:lpstr>Schlussfolgerung</vt:lpstr>
      <vt:lpstr>Empfehlungen</vt:lpstr>
      <vt:lpstr>Danksagung</vt:lpstr>
      <vt:lpstr>Zusätzliche Folien</vt:lpstr>
      <vt:lpstr>Ans RKI übermittelte SARS-CoV-2 Fälle (n=1027) nach Meldewoche, Bezirk Berlin Neukölln, 2020, dunkelblaue wurden beschriebenem Ausbruchscluster zugeordnet (n=101) (Datengrundlage: SurvNet/Access)</vt:lpstr>
      <vt:lpstr>SARS-CoV-2  Fälle (n=108) in quarantänisierten Häuserblöcken nach Altersgruppe und Testdatum, Berlin Neukölln, 2020</vt:lpstr>
      <vt:lpstr>Testungen in quarantänisierten Häuserblöcken,  Berlin Neukölln, 2020</vt:lpstr>
      <vt:lpstr>SARS-CoV-2  Fälle (n=108) in quarantänisierten Häuserblöcken nach Häuserblock und Testdatum, Berlin Neukölln, 2020</vt:lpstr>
      <vt:lpstr>Schlussfolgerung/Empfehlungen Datenmanagement </vt:lpstr>
    </vt:vector>
  </TitlesOfParts>
  <Company>Robert Koch-Institut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Unterstützung GA Neukölln</dc:title>
  <dc:creator>Halm, Ariane</dc:creator>
  <cp:lastModifiedBy>Halm, Ariane</cp:lastModifiedBy>
  <cp:revision>74</cp:revision>
  <cp:lastPrinted>2020-08-13T13:24:34Z</cp:lastPrinted>
  <dcterms:created xsi:type="dcterms:W3CDTF">2020-07-24T06:09:15Z</dcterms:created>
  <dcterms:modified xsi:type="dcterms:W3CDTF">2020-08-14T09:43:08Z</dcterms:modified>
</cp:coreProperties>
</file>