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7" r:id="rId2"/>
    <p:sldId id="642" r:id="rId3"/>
    <p:sldId id="671" r:id="rId4"/>
    <p:sldId id="643" r:id="rId5"/>
    <p:sldId id="713" r:id="rId6"/>
    <p:sldId id="570" r:id="rId7"/>
    <p:sldId id="697" r:id="rId8"/>
    <p:sldId id="703" r:id="rId9"/>
    <p:sldId id="710" r:id="rId10"/>
    <p:sldId id="734" r:id="rId11"/>
    <p:sldId id="730" r:id="rId12"/>
    <p:sldId id="731" r:id="rId13"/>
    <p:sldId id="732" r:id="rId14"/>
    <p:sldId id="714" r:id="rId15"/>
    <p:sldId id="709" r:id="rId16"/>
    <p:sldId id="698" r:id="rId17"/>
    <p:sldId id="699" r:id="rId18"/>
    <p:sldId id="700" r:id="rId19"/>
    <p:sldId id="695" r:id="rId20"/>
    <p:sldId id="696" r:id="rId21"/>
    <p:sldId id="701" r:id="rId22"/>
    <p:sldId id="702" r:id="rId23"/>
    <p:sldId id="658" r:id="rId24"/>
    <p:sldId id="659" r:id="rId2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8" autoAdjust="0"/>
    <p:restoredTop sz="90874" autoAdjust="0"/>
  </p:normalViewPr>
  <p:slideViewPr>
    <p:cSldViewPr snapToGrid="0" snapToObjects="1">
      <p:cViewPr>
        <p:scale>
          <a:sx n="80" d="100"/>
          <a:sy n="80" d="100"/>
        </p:scale>
        <p:origin x="-9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wird von Michaela </a:t>
            </a:r>
            <a:r>
              <a:rPr lang="de-DE" dirty="0" err="1" smtClean="0"/>
              <a:t>Diercke</a:t>
            </a:r>
            <a:r>
              <a:rPr lang="de-DE" dirty="0" smtClean="0"/>
              <a:t>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56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r>
              <a:rPr lang="de-DE" dirty="0" err="1" smtClean="0"/>
              <a:t>test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 (LB vom Dienstag)</a:t>
            </a:r>
          </a:p>
          <a:p>
            <a:r>
              <a:rPr lang="de-DE" dirty="0" smtClean="0"/>
              <a:t>Datei </a:t>
            </a:r>
            <a:r>
              <a:rPr lang="de-DE" dirty="0" err="1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ango-tours.de/sommerreisen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en-US" dirty="0" smtClean="0"/>
              <a:t>14.08.2020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14.08.2020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28816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14.08.2020;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221.413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+1.449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+0,65%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266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9.225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+14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+0,15 %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200.200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818097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13.08.2020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Vortag*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224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137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14.08.2020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1,08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0,88 - 1,30)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13.08.2020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0,91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0,71 - 1,09)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14.08.2020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1,14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1,02 - 1,27)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13.08.2020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1,06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0,95 </a:t>
            </a:r>
            <a:r>
              <a:rPr lang="de-DE" sz="1400" b="1" dirty="0">
                <a:solidFill>
                  <a:srgbClr val="045AA6"/>
                </a:solidFill>
              </a:rPr>
              <a:t>- </a:t>
            </a:r>
            <a:r>
              <a:rPr lang="de-DE" sz="1400" b="1" dirty="0" smtClean="0">
                <a:solidFill>
                  <a:srgbClr val="045AA6"/>
                </a:solidFill>
              </a:rPr>
              <a:t>1,19)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3150919" y="6051261"/>
            <a:ext cx="553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*</a:t>
            </a:r>
            <a:r>
              <a:rPr lang="de-DE" sz="1400" dirty="0" smtClean="0"/>
              <a:t>Klärung ob es im DIVI tatsächlich 0 Fälle zum Vortag gibt oder dies ein technisches Artefakt  ist wird gerade noch geklärt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Beginn der Erfassung am 30.04.2020 sind am Robert Koch-Institut (RKI) insgesamt 14 Mitteilungen zu Kapazitätsengpässen in Landkreisen/ kreisfreien Städten eingegangen.</a:t>
            </a:r>
          </a:p>
          <a:p>
            <a:r>
              <a:rPr lang="de-DE" dirty="0"/>
              <a:t>Derzeit liegen keine Mitteilungen zu Kapazitätsengpässen der Kategorie 2 und Kategorie 3 vor.</a:t>
            </a:r>
          </a:p>
          <a:p>
            <a:r>
              <a:rPr lang="de-DE" dirty="0"/>
              <a:t>Bei Kapazitätsengpässen der Kategorie 2 ist die Durchführung von Infektionsschutzmaßnahmen absehbar (mehr als 2 Werktage in der Zukunft) nicht mehr sichergestellt, bei der Kategorie 3 erfolgt die Durchführung von Infektionsschutzmaßnahmen aufgrund von Kapazitätsengpässen nicht mehr vollständig.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Kapazitätenmonitoring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4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781963"/>
            <a:ext cx="9105780" cy="589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37B56B-5998-4266-B8AF-3144FC79B291}" type="datetime1">
              <a:rPr lang="de-DE" smtClean="0"/>
              <a:t>18.08.2020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85051" y="2049850"/>
            <a:ext cx="6029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6EC7"/>
                </a:solidFill>
              </a:rPr>
              <a:t>In der 31. und 32. Meldewoche wurden 10.613 COVID-19-Fälle </a:t>
            </a:r>
            <a:r>
              <a:rPr lang="de-DE" sz="1600" dirty="0">
                <a:solidFill>
                  <a:srgbClr val="006EC7"/>
                </a:solidFill>
              </a:rPr>
              <a:t>an das RKI übermittelt. Bei </a:t>
            </a:r>
            <a:r>
              <a:rPr lang="de-DE" sz="1600" dirty="0" smtClean="0">
                <a:solidFill>
                  <a:srgbClr val="006EC7"/>
                </a:solidFill>
              </a:rPr>
              <a:t>2,740 Fällen (25,8%) wurde ein </a:t>
            </a:r>
            <a:r>
              <a:rPr lang="de-DE" sz="1600" dirty="0">
                <a:solidFill>
                  <a:srgbClr val="006EC7"/>
                </a:solidFill>
              </a:rPr>
              <a:t>anderes Land als Deutschland als Expositionsland </a:t>
            </a:r>
            <a:r>
              <a:rPr lang="de-DE" sz="1600" dirty="0" smtClean="0">
                <a:solidFill>
                  <a:srgbClr val="006EC7"/>
                </a:solidFill>
              </a:rPr>
              <a:t>berichtet. </a:t>
            </a:r>
          </a:p>
          <a:p>
            <a:r>
              <a:rPr lang="de-DE" sz="1600" dirty="0" smtClean="0">
                <a:solidFill>
                  <a:srgbClr val="006EC7"/>
                </a:solidFill>
              </a:rPr>
              <a:t> Von </a:t>
            </a:r>
            <a:r>
              <a:rPr lang="de-DE" sz="1600" dirty="0">
                <a:solidFill>
                  <a:srgbClr val="006EC7"/>
                </a:solidFill>
              </a:rPr>
              <a:t>der 15. bis zur 25. MW schwankte der Anteil mit einer möglichen Ansteckung außerhalb Deutschlands zwischen </a:t>
            </a:r>
            <a:r>
              <a:rPr lang="de-DE" sz="1600" dirty="0" smtClean="0">
                <a:solidFill>
                  <a:srgbClr val="006EC7"/>
                </a:solidFill>
              </a:rPr>
              <a:t>0,4% </a:t>
            </a:r>
            <a:r>
              <a:rPr lang="de-DE" sz="1600" dirty="0">
                <a:solidFill>
                  <a:srgbClr val="006EC7"/>
                </a:solidFill>
              </a:rPr>
              <a:t>und 1,8</a:t>
            </a:r>
            <a:r>
              <a:rPr lang="de-DE" sz="1600" dirty="0" smtClean="0">
                <a:solidFill>
                  <a:srgbClr val="006EC7"/>
                </a:solidFill>
              </a:rPr>
              <a:t>%.  </a:t>
            </a:r>
            <a:r>
              <a:rPr lang="de-DE" sz="1600" dirty="0">
                <a:solidFill>
                  <a:srgbClr val="006EC7"/>
                </a:solidFill>
              </a:rPr>
              <a:t>In den Wochen 26 bis 30 stieg dieser Anteil von </a:t>
            </a:r>
            <a:r>
              <a:rPr lang="de-DE" sz="1600" dirty="0" smtClean="0">
                <a:solidFill>
                  <a:srgbClr val="006EC7"/>
                </a:solidFill>
              </a:rPr>
              <a:t>3,0% </a:t>
            </a:r>
            <a:r>
              <a:rPr lang="de-DE" sz="1600" dirty="0">
                <a:solidFill>
                  <a:srgbClr val="006EC7"/>
                </a:solidFill>
              </a:rPr>
              <a:t>auf </a:t>
            </a:r>
            <a:r>
              <a:rPr lang="de-DE" sz="1600" dirty="0" smtClean="0">
                <a:solidFill>
                  <a:srgbClr val="006EC7"/>
                </a:solidFill>
              </a:rPr>
              <a:t>30,5% an.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158621"/>
            <a:ext cx="663631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11.08.2020, 0:00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9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46" y="149232"/>
            <a:ext cx="6742214" cy="677108"/>
          </a:xfrm>
        </p:spPr>
        <p:txBody>
          <a:bodyPr/>
          <a:lstStyle/>
          <a:p>
            <a:r>
              <a:rPr lang="de-DE" dirty="0" smtClean="0"/>
              <a:t>Anteil der COVID-19-Fälle mit Exposition im Ausland, nach Altersgruppen, Meldewoche 31 &amp; 32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7B4E71-00BF-446A-B266-9A810B47795F}" type="datetime1">
              <a:rPr lang="de-DE" smtClean="0"/>
              <a:t>18.08.2020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1" y="1447172"/>
            <a:ext cx="8437908" cy="459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4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264" y="120770"/>
            <a:ext cx="6633713" cy="1107996"/>
          </a:xfrm>
        </p:spPr>
        <p:txBody>
          <a:bodyPr/>
          <a:lstStyle/>
          <a:p>
            <a:r>
              <a:rPr lang="de-DE" sz="1800" dirty="0"/>
              <a:t>Am häufigsten genannte Expositionsländer der in den Meldewochen 31-32 übermittelten COVID-19-Fälle, Stand </a:t>
            </a:r>
            <a:r>
              <a:rPr lang="de-DE" sz="1800" dirty="0" smtClean="0"/>
              <a:t>11.08.2020</a:t>
            </a:r>
            <a:r>
              <a:rPr lang="de-DE" sz="1800" dirty="0"/>
              <a:t>, 0:00 Uhr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600" b="0" dirty="0" smtClean="0">
                <a:solidFill>
                  <a:schemeClr val="tx1"/>
                </a:solidFill>
              </a:rPr>
              <a:t>(N=7.349  Nennungen)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A50797-9ACF-4A10-BD56-3634B07A94C6}" type="datetime1">
              <a:rPr lang="de-DE" smtClean="0"/>
              <a:t>18.08.2020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52600"/>
              </p:ext>
            </p:extLst>
          </p:nvPr>
        </p:nvGraphicFramePr>
        <p:xfrm>
          <a:off x="564825" y="1194256"/>
          <a:ext cx="4416809" cy="5185844"/>
        </p:xfrm>
        <a:graphic>
          <a:graphicData uri="http://schemas.openxmlformats.org/drawingml/2006/table">
            <a:tbl>
              <a:tblPr/>
              <a:tblGrid>
                <a:gridCol w="3154978"/>
                <a:gridCol w="1261831"/>
              </a:tblGrid>
              <a:tr h="18215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Nennungen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Deutschland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Türkei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2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Bosnien und Herzegowina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Mazedonien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15310" y="4296103"/>
            <a:ext cx="8489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Trauerkundgebung in einer muslimischen </a:t>
            </a:r>
            <a:r>
              <a:rPr lang="de-DE" sz="1600" u="sng" dirty="0" smtClean="0"/>
              <a:t>Gemeinde (</a:t>
            </a:r>
            <a:r>
              <a:rPr lang="de-DE" sz="1600" u="sng" dirty="0" smtClean="0">
                <a:solidFill>
                  <a:srgbClr val="FF0000"/>
                </a:solidFill>
              </a:rPr>
              <a:t>Stand 07.08.)</a:t>
            </a:r>
            <a:endParaRPr lang="de-DE" sz="1600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IP kehrte aus der T</a:t>
            </a:r>
            <a:r>
              <a:rPr lang="de-DE" sz="1600" dirty="0" smtClean="0"/>
              <a:t>ürkei </a:t>
            </a:r>
            <a:r>
              <a:rPr lang="de-DE" sz="1600" dirty="0"/>
              <a:t>zurück, pos. Test 31.07. in DE, Besuch der Trauerkundgebung (150-200 Teilnehmer) am 01.08</a:t>
            </a:r>
            <a:r>
              <a:rPr lang="de-DE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10 Infektionen nachgewiesen, auch </a:t>
            </a:r>
            <a:r>
              <a:rPr lang="de-DE" sz="1600" dirty="0"/>
              <a:t>3 </a:t>
            </a:r>
            <a:r>
              <a:rPr lang="de-DE" sz="1600" dirty="0" smtClean="0"/>
              <a:t>Lehrkräfte einer Schule, </a:t>
            </a:r>
            <a:r>
              <a:rPr lang="de-DE" sz="1600" dirty="0"/>
              <a:t>Schule bis zum 12.08. geschlossen, 55 Lehrer das 2. Mal getestet, 205 Schüler in Quarantäne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Teilnehmer </a:t>
            </a:r>
            <a:r>
              <a:rPr lang="de-DE" sz="1600" dirty="0"/>
              <a:t>kamen und kommen weiterhin aus anderen LK nach </a:t>
            </a:r>
            <a:r>
              <a:rPr lang="de-DE" sz="1600" dirty="0" smtClean="0"/>
              <a:t>Ludwigslust-Parchim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Angehörige wollen auch </a:t>
            </a:r>
            <a:r>
              <a:rPr lang="de-DE" sz="1600" dirty="0"/>
              <a:t>für die Beisetzung in die Türkei reisen 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Kommunikation sehr </a:t>
            </a:r>
            <a:r>
              <a:rPr lang="de-DE" sz="1600" dirty="0"/>
              <a:t>schwierig, und durch </a:t>
            </a:r>
            <a:r>
              <a:rPr lang="de-DE" sz="1600" dirty="0" smtClean="0"/>
              <a:t>das betroffen Sein mehrerer </a:t>
            </a:r>
            <a:r>
              <a:rPr lang="de-DE" sz="1600" dirty="0"/>
              <a:t>Landkreise unübersichtlich. 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Exemplarisch, zwei weitere Ausbruchs- und Fallhäufungsgeschehen in unterschiedlichen Settings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57201" y="1393234"/>
            <a:ext cx="5376040" cy="272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u="sng" dirty="0" smtClean="0"/>
              <a:t>Party-Busreisen (</a:t>
            </a:r>
            <a:r>
              <a:rPr lang="de-DE" sz="1600" u="sng" dirty="0" smtClean="0">
                <a:solidFill>
                  <a:srgbClr val="FF0000"/>
                </a:solidFill>
              </a:rPr>
              <a:t>Stand 06.08.)</a:t>
            </a:r>
          </a:p>
          <a:p>
            <a:r>
              <a:rPr lang="de-DE" sz="1600" dirty="0" smtClean="0"/>
              <a:t>Bislang 13 Fälle aus einer Party-Busreise mit 31 Passagieren, berichtet durch LK Hameln</a:t>
            </a:r>
          </a:p>
          <a:p>
            <a:r>
              <a:rPr lang="de-DE" sz="1600" dirty="0"/>
              <a:t>Das Busunternehmen MANGO Tours (Sitz in Köln) wirbt im Internet mit Partyreisen &amp; Jugendreisen (</a:t>
            </a:r>
            <a:r>
              <a:rPr lang="de-DE" sz="1600" u="sng" dirty="0">
                <a:hlinkClick r:id="rId2"/>
              </a:rPr>
              <a:t>https://www.mango-tours.de/sommerreisen</a:t>
            </a:r>
            <a:r>
              <a:rPr lang="de-DE" sz="1600" dirty="0"/>
              <a:t>). Die Fahrten finden mehrmals in der Woche statt.</a:t>
            </a:r>
          </a:p>
          <a:p>
            <a:r>
              <a:rPr lang="de-DE" sz="1600" dirty="0"/>
              <a:t>Der Bus fuhr am 1.8.2020 in </a:t>
            </a:r>
            <a:r>
              <a:rPr lang="de-DE" sz="1600" dirty="0" err="1"/>
              <a:t>Novalja</a:t>
            </a:r>
            <a:r>
              <a:rPr lang="de-DE" sz="1600" dirty="0"/>
              <a:t> (Kroatien) ab, mit Zwischenhalten nach </a:t>
            </a:r>
            <a:r>
              <a:rPr lang="de-DE" sz="1600" dirty="0" smtClean="0"/>
              <a:t>Frankfurt/Main. </a:t>
            </a:r>
            <a:r>
              <a:rPr lang="de-DE" sz="1600" dirty="0"/>
              <a:t> </a:t>
            </a:r>
          </a:p>
          <a:p>
            <a:r>
              <a:rPr lang="de-DE" sz="1600" dirty="0" smtClean="0"/>
              <a:t>Keine Maskenpflicht</a:t>
            </a:r>
          </a:p>
          <a:p>
            <a:endParaRPr lang="de-DE" sz="1600" dirty="0" smtClean="0"/>
          </a:p>
          <a:p>
            <a:endParaRPr lang="de-DE" dirty="0"/>
          </a:p>
        </p:txBody>
      </p:sp>
      <p:pic>
        <p:nvPicPr>
          <p:cNvPr id="8195" name="Picture 3" descr="C:\Users\hilbiga\Desktop\mangot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22" y="1314625"/>
            <a:ext cx="3128195" cy="27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Ausbrüche </a:t>
            </a:r>
            <a:r>
              <a:rPr lang="de-DE" sz="1200" dirty="0" smtClean="0">
                <a:solidFill>
                  <a:schemeClr val="bg1"/>
                </a:solidFill>
              </a:rPr>
              <a:t>(Stand: 05.08.2020, 0:00Uhr)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z="1400" smtClean="0"/>
              <a:t>10.08.2020</a:t>
            </a:r>
            <a:endParaRPr lang="de-DE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z="1400" smtClean="0"/>
              <a:pPr/>
              <a:t>15</a:t>
            </a:fld>
            <a:endParaRPr lang="de-DE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1693"/>
              </p:ext>
            </p:extLst>
          </p:nvPr>
        </p:nvGraphicFramePr>
        <p:xfrm>
          <a:off x="564825" y="1232452"/>
          <a:ext cx="7984966" cy="5225492"/>
        </p:xfrm>
        <a:graphic>
          <a:graphicData uri="http://schemas.openxmlformats.org/drawingml/2006/table">
            <a:tbl>
              <a:tblPr/>
              <a:tblGrid>
                <a:gridCol w="4634952"/>
                <a:gridCol w="2019186"/>
                <a:gridCol w="1330828"/>
              </a:tblGrid>
              <a:tr h="14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effectLst/>
                          <a:latin typeface="Arial"/>
                        </a:rPr>
                        <a:t>Setting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AnzahlFälle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Arbeitsplatz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4770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Freizeit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2193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Wohnstätten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Betreuungseinrichtung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verstreut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Med. Behandlungseinrichtung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Übernachtung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Ausbildungsstätte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Flugzeug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Speisestätte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Picknick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Verkehrsmittel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Universität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Zeltplatz, Wald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Imbiss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Fähre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Kaserne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" y="3202682"/>
            <a:ext cx="4295389" cy="34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05.08.2020.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48044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1" y="1208487"/>
            <a:ext cx="5791840" cy="46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3979188"/>
            <a:ext cx="4444780" cy="26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05.08.2020.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" y="951509"/>
            <a:ext cx="4797486" cy="379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50" y="2763319"/>
            <a:ext cx="4993418" cy="397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05.08.2020,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" y="1000070"/>
            <a:ext cx="4833791" cy="386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8"/>
          </a:xfrm>
          <a:noFill/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28 bis 31, 2020 </a:t>
            </a:r>
            <a:r>
              <a:rPr lang="de-DE" dirty="0"/>
              <a:t>(</a:t>
            </a:r>
            <a:r>
              <a:rPr lang="de-DE" dirty="0" smtClean="0"/>
              <a:t>Datenstand 04.08.2020)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56947"/>
              </p:ext>
            </p:extLst>
          </p:nvPr>
        </p:nvGraphicFramePr>
        <p:xfrm>
          <a:off x="811213" y="1017588"/>
          <a:ext cx="736282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Dokument" r:id="rId4" imgW="5944763" imgH="3808577" progId="Word.Document.12">
                  <p:embed/>
                </p:oleObj>
              </mc:Choice>
              <mc:Fallback>
                <p:oleObj name="Dokument" r:id="rId4" imgW="5944763" imgH="3808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1213" y="1017588"/>
                        <a:ext cx="7362825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14.08.2020.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14.08.2020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66204"/>
              </p:ext>
            </p:extLst>
          </p:nvPr>
        </p:nvGraphicFramePr>
        <p:xfrm>
          <a:off x="146048" y="868620"/>
          <a:ext cx="8743951" cy="509847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0*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221.413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46048" y="6049879"/>
            <a:ext cx="8743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*das Land Berlin hat erst heute morgen um 6 Uhr seine Fälle übermittelt, sodass diese nicht in der heutigen Berechnung auftauchen, -&gt; laut </a:t>
            </a:r>
            <a:r>
              <a:rPr lang="de-DE" sz="1600" dirty="0" err="1" smtClean="0"/>
              <a:t>LaGeSo</a:t>
            </a:r>
            <a:r>
              <a:rPr lang="de-DE" sz="1600" dirty="0" smtClean="0"/>
              <a:t> </a:t>
            </a:r>
            <a:r>
              <a:rPr lang="de-DE" sz="1600" dirty="0" err="1" smtClean="0"/>
              <a:t>telephonisch</a:t>
            </a:r>
            <a:r>
              <a:rPr lang="de-DE" sz="1600" dirty="0" smtClean="0"/>
              <a:t> n=131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28.07.2020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" y="793306"/>
            <a:ext cx="7264316" cy="5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28.07.2020)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0" y="799213"/>
            <a:ext cx="7270393" cy="56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96839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12.08.2020)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60994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32 gaben 56 Labore einen Rückstau von insgesamt 13.158 abzuarbeitenden Proben an. 39 Labore nannten Lieferschwierigkeiten für Reagenzien.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85916"/>
              </p:ext>
            </p:extLst>
          </p:nvPr>
        </p:nvGraphicFramePr>
        <p:xfrm>
          <a:off x="115495" y="629472"/>
          <a:ext cx="4619501" cy="5485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649"/>
                <a:gridCol w="878774"/>
                <a:gridCol w="902525"/>
                <a:gridCol w="882569"/>
                <a:gridCol w="1064984"/>
              </a:tblGrid>
              <a:tr h="36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 getestet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übermittelnde Labore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KW10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124.716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3.892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127.457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7.582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348.619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23.820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361.515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31.414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151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408.348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36.885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380.197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30.791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331.902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22.082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363.890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18.083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326.788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12.608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403.875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10.755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432.666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7.233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353.467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5.218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405.269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4.310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340.986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3.208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326.645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2.816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387.484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5.309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467.004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3.674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505.518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3.080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510.103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2.990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538.144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3.483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570.681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4.464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577.916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5.634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672.171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6.909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Summe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9.265.361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252.348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26314"/>
              </p:ext>
            </p:extLst>
          </p:nvPr>
        </p:nvGraphicFramePr>
        <p:xfrm>
          <a:off x="4877102" y="689661"/>
          <a:ext cx="4183771" cy="531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554"/>
                <a:gridCol w="812469"/>
                <a:gridCol w="928580"/>
                <a:gridCol w="1572168"/>
              </a:tblGrid>
              <a:tr h="72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KW*, für die die Angabe prognostisch erfolgt ist: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übermittelnde Labore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Testkapazität pro Tag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103.515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116.655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123.304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136.064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141.815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860.494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964.962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1.038.223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1.050.676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1.017.179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1.083.345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168.748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1.092.448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166.445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1.099.355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169.473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1.112.075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169.501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1.118.354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176.898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1.174.960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176.046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1.178.008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177.687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1.182.599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180.539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1.203.852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177.442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1.167.188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183.977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1.220.992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14.08.2020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04449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KW27: 16.148 Todesfälle (- 898 zur Vorwoche), ca. 1,8%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2" name="Picture 2" descr="S:\Wissdaten\RKI_nCoV-Lage\3.Kommunikation\3.7.Lageberichte\2020-08-14\sterbefallzahl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" y="454157"/>
            <a:ext cx="8341669" cy="46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  <a:noFill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KW29/KW30 pro Bundesland (</a:t>
            </a:r>
            <a:r>
              <a:rPr lang="de-DE" i="1" dirty="0" smtClean="0">
                <a:solidFill>
                  <a:schemeClr val="tx1"/>
                </a:solidFill>
              </a:rPr>
              <a:t>Stand 04.08.2020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43280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30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442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710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91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7,0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1892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+43%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+132%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3.895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4.700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5,7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805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14.08.2020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accent6">
                    <a:lumMod val="75000"/>
                  </a:schemeClr>
                </a:solidFill>
              </a:rPr>
              <a:t>14.08.2020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1" y="1436915"/>
            <a:ext cx="8319984" cy="45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5" y="1074950"/>
            <a:ext cx="8294167" cy="565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14.08.2020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14.08.2020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0183" y="3904323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830183" y="2681282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6830183" y="1731996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6830183" y="2989059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6830183" y="421210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14.08.2020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66729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6.472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S:\Wissdaten\RKI_nCoV-Lage\3.Kommunikation\3.7.Lageberichte\2020-08-14\Karten\A-Inzidenz 7 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666794"/>
            <a:ext cx="7007183" cy="49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12.08.2020)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695"/>
            <a:ext cx="8212295" cy="571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14.08.2020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81013"/>
              </p:ext>
            </p:extLst>
          </p:nvPr>
        </p:nvGraphicFramePr>
        <p:xfrm>
          <a:off x="369555" y="1353554"/>
          <a:ext cx="3876442" cy="4083937"/>
        </p:xfrm>
        <a:graphic>
          <a:graphicData uri="http://schemas.openxmlformats.org/drawingml/2006/table">
            <a:tbl>
              <a:tblPr/>
              <a:tblGrid>
                <a:gridCol w="2461233"/>
                <a:gridCol w="533267"/>
                <a:gridCol w="881942"/>
              </a:tblGrid>
              <a:tr h="28346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SK Hamburg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SK München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SK Köln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SK Duisburg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SK Düsseldorf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SK Frankfurt am Main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SK Bochum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Unna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Region Hannover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Essen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Dingolfing-Landau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100,8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Recklinghausen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Berlin Mitte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22,7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Mettmann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Gütersloh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22,0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903898"/>
              </p:ext>
            </p:extLst>
          </p:nvPr>
        </p:nvGraphicFramePr>
        <p:xfrm>
          <a:off x="4663259" y="1360418"/>
          <a:ext cx="4099078" cy="4113014"/>
        </p:xfrm>
        <a:graphic>
          <a:graphicData uri="http://schemas.openxmlformats.org/drawingml/2006/table">
            <a:tbl>
              <a:tblPr/>
              <a:tblGrid>
                <a:gridCol w="2602589"/>
                <a:gridCol w="563894"/>
                <a:gridCol w="932595"/>
              </a:tblGrid>
              <a:tr h="27148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LK Dingolfing-Landau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100,8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Herne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30,7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Hagen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Bochum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Offenbach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Ludwigshafen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Unna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Duisburg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Oldenburg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Berlin Mitte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Gütersloh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Wuppertal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Remscheid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Mainz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20,7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Mönchengladbach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20,3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8726" y="697261"/>
            <a:ext cx="87819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/>
              <a:t>SK Herne, </a:t>
            </a:r>
            <a:r>
              <a:rPr lang="de-DE" sz="1200" b="1" u="sng" dirty="0">
                <a:solidFill>
                  <a:srgbClr val="FF0000"/>
                </a:solidFill>
              </a:rPr>
              <a:t>Status 14.08.2020 (HP der Stadtverwaltung)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320  aktive Fälle. Vermutlich ist der Anstieg auf Reiserückkehrer zurückzuführen </a:t>
            </a:r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Hamburg: Werft </a:t>
            </a:r>
            <a:r>
              <a:rPr lang="de-DE" sz="1200" b="1" u="sng" dirty="0" err="1" smtClean="0"/>
              <a:t>Blohm+Voss</a:t>
            </a:r>
            <a:r>
              <a:rPr lang="de-DE" sz="1200" b="1" u="sng" dirty="0" smtClean="0"/>
              <a:t>: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13.08.2020 (BMG-BMI-LB)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47 Neu</a:t>
            </a:r>
            <a:r>
              <a:rPr lang="de-DE" sz="1200" dirty="0"/>
              <a:t>i</a:t>
            </a:r>
            <a:r>
              <a:rPr lang="de-DE" sz="1200" dirty="0" smtClean="0"/>
              <a:t>nfektionen verteilt auf ca. 12 Subunternehmen. Insgesamt ca. 80  Fälle (13.08.2020)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10,3/100.000 7-Tages-Inzidenz, Anstieg </a:t>
            </a:r>
            <a:r>
              <a:rPr lang="de-DE" sz="1200" dirty="0"/>
              <a:t>v.a</a:t>
            </a:r>
            <a:r>
              <a:rPr lang="de-DE" sz="1200" dirty="0" smtClean="0"/>
              <a:t>. aufgrund des Ausbruchs </a:t>
            </a:r>
            <a:r>
              <a:rPr lang="de-DE" sz="1200" dirty="0" err="1" smtClean="0"/>
              <a:t>Blohm+voss</a:t>
            </a:r>
            <a:r>
              <a:rPr lang="de-DE" sz="1200" dirty="0" smtClean="0"/>
              <a:t> sowie Reiserückkehrer (Stand 10.08.20)</a:t>
            </a:r>
            <a:r>
              <a:rPr lang="de-DE" sz="1200" b="1" u="sng" dirty="0"/>
              <a:t> </a:t>
            </a:r>
            <a:endParaRPr lang="de-DE" sz="1200" b="1" u="sng" dirty="0" smtClean="0"/>
          </a:p>
          <a:p>
            <a:endParaRPr lang="de-DE" sz="12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Großfamilie </a:t>
            </a:r>
            <a:r>
              <a:rPr lang="de-DE" sz="1200" dirty="0"/>
              <a:t>in Wohnunterkunft für Geflüchtete in </a:t>
            </a:r>
            <a:r>
              <a:rPr lang="de-DE" sz="1200" dirty="0" err="1"/>
              <a:t>Kroonhorst</a:t>
            </a:r>
            <a:r>
              <a:rPr lang="de-DE" sz="1200" dirty="0"/>
              <a:t> in </a:t>
            </a:r>
            <a:r>
              <a:rPr lang="de-DE" sz="1200" dirty="0" err="1" smtClean="0"/>
              <a:t>Lurup</a:t>
            </a:r>
            <a:r>
              <a:rPr lang="de-DE" sz="1200" dirty="0" smtClean="0"/>
              <a:t> (Hamburg), </a:t>
            </a:r>
            <a:r>
              <a:rPr lang="de-DE" sz="1200" dirty="0"/>
              <a:t>2 Erwachsene, 7 Kinder, </a:t>
            </a:r>
            <a:r>
              <a:rPr lang="de-DE" sz="1200" dirty="0" smtClean="0"/>
              <a:t> Ansteckung </a:t>
            </a:r>
            <a:r>
              <a:rPr lang="de-DE" sz="1200" dirty="0"/>
              <a:t>möglicherweise in </a:t>
            </a:r>
            <a:r>
              <a:rPr lang="de-DE" sz="1200" dirty="0" smtClean="0"/>
              <a:t>Wien, komplette Einrichtung unter Quarantäne</a:t>
            </a:r>
            <a:endParaRPr lang="de-DE" sz="1200" b="1" u="sng" dirty="0"/>
          </a:p>
          <a:p>
            <a:endParaRPr lang="de-DE" sz="1200" b="1" u="sng" dirty="0"/>
          </a:p>
          <a:p>
            <a:r>
              <a:rPr lang="de-DE" sz="1200" b="1" u="sng" dirty="0" smtClean="0"/>
              <a:t>Landkreis </a:t>
            </a:r>
            <a:r>
              <a:rPr lang="de-DE" sz="1200" b="1" u="sng" dirty="0"/>
              <a:t>Dingolfing-Landau (BY)  </a:t>
            </a:r>
            <a:r>
              <a:rPr lang="de-DE" sz="1200" b="1" u="sng" dirty="0">
                <a:solidFill>
                  <a:srgbClr val="FF0000"/>
                </a:solidFill>
              </a:rPr>
              <a:t>Status 13.08.2020  (Landratsamt, BMG-BMI-LB, 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Aktuell neu infizierte Personen (aktive Fälle) 115 (Stand 13.08.2020)</a:t>
            </a:r>
            <a:endParaRPr lang="de-DE" sz="12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Weiterhin konzentrieren sich die Fallzahlen auf </a:t>
            </a:r>
            <a:r>
              <a:rPr lang="de-DE" sz="1200" dirty="0" err="1"/>
              <a:t>Mammingen</a:t>
            </a:r>
            <a:r>
              <a:rPr lang="de-DE" sz="1200" dirty="0"/>
              <a:t> (Konservenfabrik)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Hinzu kommt Simbach mit 13 Neuinfektionen, die im Zusammenhang mit den Betrieben in </a:t>
            </a:r>
            <a:r>
              <a:rPr lang="de-DE" sz="1200" dirty="0" err="1"/>
              <a:t>Mammingen</a:t>
            </a:r>
            <a:r>
              <a:rPr lang="de-DE" sz="1200" dirty="0"/>
              <a:t> stehen (Stand 13.08.2020</a:t>
            </a:r>
            <a:r>
              <a:rPr lang="de-DE" sz="1200" dirty="0" smtClean="0"/>
              <a:t>)</a:t>
            </a:r>
          </a:p>
          <a:p>
            <a:endParaRPr lang="de-DE" sz="1200" dirty="0" smtClean="0"/>
          </a:p>
          <a:p>
            <a:r>
              <a:rPr lang="de-DE" sz="1200" b="1" u="sng" dirty="0" smtClean="0"/>
              <a:t>SK Stuttgart, </a:t>
            </a:r>
            <a:r>
              <a:rPr lang="de-DE" sz="1200" b="1" u="sng" dirty="0" smtClean="0">
                <a:solidFill>
                  <a:srgbClr val="FF0000"/>
                </a:solidFill>
              </a:rPr>
              <a:t>13.08</a:t>
            </a:r>
            <a:r>
              <a:rPr lang="de-DE" sz="1200" b="1" u="sng" dirty="0">
                <a:solidFill>
                  <a:srgbClr val="FF0000"/>
                </a:solidFill>
              </a:rPr>
              <a:t>. </a:t>
            </a:r>
            <a:r>
              <a:rPr lang="de-DE" sz="1200" b="1" u="sng" dirty="0" smtClean="0">
                <a:solidFill>
                  <a:srgbClr val="FF0000"/>
                </a:solidFill>
              </a:rPr>
              <a:t>(Presse)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8 </a:t>
            </a:r>
            <a:r>
              <a:rPr lang="de-DE" sz="1200" dirty="0" err="1" smtClean="0"/>
              <a:t>Reiserückkherer</a:t>
            </a:r>
            <a:r>
              <a:rPr lang="de-DE" sz="1200" dirty="0" smtClean="0"/>
              <a:t> aus </a:t>
            </a:r>
            <a:r>
              <a:rPr lang="de-DE" sz="1200" dirty="0" err="1" smtClean="0"/>
              <a:t>Partyort</a:t>
            </a:r>
            <a:r>
              <a:rPr lang="de-DE" sz="1200" dirty="0" smtClean="0"/>
              <a:t> in Kroatien (</a:t>
            </a:r>
            <a:r>
              <a:rPr lang="de-DE" sz="1200" dirty="0" err="1" smtClean="0"/>
              <a:t>Pag</a:t>
            </a:r>
            <a:r>
              <a:rPr lang="de-DE" sz="1200" dirty="0" smtClean="0"/>
              <a:t>) </a:t>
            </a:r>
            <a:r>
              <a:rPr lang="de-DE" sz="1200" dirty="0" err="1" smtClean="0"/>
              <a:t>fürhten</a:t>
            </a:r>
            <a:r>
              <a:rPr lang="de-DE" sz="1200" dirty="0" smtClean="0"/>
              <a:t> zu Ansteckung auf einer Geburtstagsfeier  am 1.08. in Stuttgart, bislang 24/40 </a:t>
            </a:r>
            <a:r>
              <a:rPr lang="de-DE" sz="1200" dirty="0"/>
              <a:t>Partygästen infiziert, </a:t>
            </a:r>
          </a:p>
          <a:p>
            <a:endParaRPr lang="de-DE" sz="1200" dirty="0"/>
          </a:p>
          <a:p>
            <a:r>
              <a:rPr lang="de-DE" sz="1200" b="1" u="sng" dirty="0"/>
              <a:t>BL übergreifend, Sprachschulrückkehrer Malta, </a:t>
            </a:r>
            <a:r>
              <a:rPr lang="de-DE" sz="1200" b="1" u="sng" dirty="0">
                <a:solidFill>
                  <a:srgbClr val="FF0000"/>
                </a:solidFill>
              </a:rPr>
              <a:t>Status 11.08.2020  (LUA, LGL)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mind. 5 Fälle  aus  verschiedenen europäischen Ländern und Bundesländern in Zusammenhang mit Sprachschulen in Malta </a:t>
            </a:r>
            <a:r>
              <a:rPr lang="de-DE" sz="1200" dirty="0" smtClean="0"/>
              <a:t>gemeldet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Kreis Merzig, </a:t>
            </a:r>
            <a:r>
              <a:rPr lang="de-DE" sz="1200" b="1" u="sng" dirty="0">
                <a:solidFill>
                  <a:srgbClr val="FF0000"/>
                </a:solidFill>
              </a:rPr>
              <a:t>Status 11.08.2020  </a:t>
            </a:r>
            <a:r>
              <a:rPr lang="de-DE" sz="1200" b="1" u="sng" dirty="0" smtClean="0">
                <a:solidFill>
                  <a:srgbClr val="FF0000"/>
                </a:solidFill>
              </a:rPr>
              <a:t>(Presse)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10 Neuinfektionen, Familienansteckung durch Reiserückkehrer</a:t>
            </a:r>
          </a:p>
          <a:p>
            <a:endParaRPr lang="de-DE" sz="1200" dirty="0"/>
          </a:p>
          <a:p>
            <a:r>
              <a:rPr lang="de-DE" sz="1200" b="1" u="sng" dirty="0" smtClean="0"/>
              <a:t>LK Dithmarschen,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13.08.2020  (BMG-BMI-Lagebild)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Ausbruch in Klinik (Westküstenklinik Brunsbüttel), Fallzahl unklar</a:t>
            </a:r>
            <a:endParaRPr lang="de-DE" sz="1200" dirty="0"/>
          </a:p>
          <a:p>
            <a:endParaRPr lang="de-DE" sz="1200" dirty="0" smtClean="0"/>
          </a:p>
          <a:p>
            <a:r>
              <a:rPr lang="de-DE" sz="1200" b="1" u="sng" dirty="0" smtClean="0">
                <a:solidFill>
                  <a:srgbClr val="FF0000"/>
                </a:solidFill>
              </a:rPr>
              <a:t>13.08. </a:t>
            </a:r>
            <a:r>
              <a:rPr lang="de-DE" sz="1200" b="1" u="sng" dirty="0" smtClean="0"/>
              <a:t>Kommunikation mit Landesstellen, Lagebericht, </a:t>
            </a:r>
            <a:r>
              <a:rPr lang="de-DE" sz="1200" b="1" u="sng" dirty="0" err="1" smtClean="0"/>
              <a:t>Signalebericht</a:t>
            </a:r>
            <a:r>
              <a:rPr lang="de-DE" sz="1200" b="1" u="sng" dirty="0" smtClean="0"/>
              <a:t>,</a:t>
            </a:r>
            <a:r>
              <a:rPr lang="de-DE" sz="1200" b="1" u="sng" dirty="0">
                <a:solidFill>
                  <a:srgbClr val="FF0000"/>
                </a:solidFill>
              </a:rPr>
              <a:t> </a:t>
            </a:r>
            <a:r>
              <a:rPr lang="de-DE" sz="1200" b="1" u="sng" dirty="0"/>
              <a:t>BMG-BMI-Lagebild</a:t>
            </a:r>
          </a:p>
          <a:p>
            <a:r>
              <a:rPr lang="de-DE" sz="1200" dirty="0" smtClean="0"/>
              <a:t>In </a:t>
            </a:r>
            <a:r>
              <a:rPr lang="de-DE" sz="1200" dirty="0"/>
              <a:t>den Kreisen </a:t>
            </a:r>
            <a:r>
              <a:rPr lang="de-DE" sz="1200" b="1" dirty="0"/>
              <a:t>SK </a:t>
            </a:r>
            <a:r>
              <a:rPr lang="de-DE" sz="1200" b="1" dirty="0" smtClean="0"/>
              <a:t>Berlin, </a:t>
            </a:r>
            <a:r>
              <a:rPr lang="de-DE" sz="1200" b="1" dirty="0"/>
              <a:t>LK Unna, SK Hagen, SK Ludwigshafen, SK </a:t>
            </a:r>
            <a:r>
              <a:rPr lang="de-DE" sz="1200" b="1" dirty="0" smtClean="0"/>
              <a:t>Duisburg, SK Koblenz  </a:t>
            </a:r>
            <a:r>
              <a:rPr lang="de-DE" sz="1200" b="1" dirty="0"/>
              <a:t>und SK Bochum</a:t>
            </a:r>
            <a:r>
              <a:rPr lang="de-DE" sz="1200" dirty="0"/>
              <a:t> spielen Fälle unter Einreisenden eine wichtige Rolle für die erhöhte </a:t>
            </a:r>
            <a:r>
              <a:rPr lang="de-DE" sz="1200" dirty="0" smtClean="0"/>
              <a:t>Inzidenz, sowie Schulöffnung und Ansteckungen im gastronomischen Bereich; </a:t>
            </a:r>
            <a:r>
              <a:rPr lang="de-DE" sz="1200" dirty="0"/>
              <a:t> </a:t>
            </a:r>
            <a:r>
              <a:rPr lang="de-DE" sz="1200" dirty="0" smtClean="0"/>
              <a:t>teilweise auch andere Arbeitsstätten </a:t>
            </a:r>
            <a:r>
              <a:rPr lang="de-DE" sz="1200" dirty="0"/>
              <a:t>oder </a:t>
            </a:r>
            <a:r>
              <a:rPr lang="de-DE" sz="1200" dirty="0" smtClean="0"/>
              <a:t>Pflegeheime 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14.08.2020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2239</Words>
  <Application>Microsoft Office PowerPoint</Application>
  <PresentationFormat>Bildschirmpräsentation (4:3)</PresentationFormat>
  <Paragraphs>969</Paragraphs>
  <Slides>24</Slides>
  <Notes>16</Notes>
  <HiddenSlides>15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Office-Design</vt:lpstr>
      <vt:lpstr>Dokument</vt:lpstr>
      <vt:lpstr>COVID-19:   Lage National, 14.08.2020  Informationen für den Krisenstab</vt:lpstr>
      <vt:lpstr>PowerPoint-Präsentation</vt:lpstr>
      <vt:lpstr>Vergleich KW29/KW30 pro Bundesland (Stand 04.08.2020)</vt:lpstr>
      <vt:lpstr>PowerPoint-Präsentation</vt:lpstr>
      <vt:lpstr>PowerPoint-Präsentation</vt:lpstr>
      <vt:lpstr>PowerPoint-Präsentation</vt:lpstr>
      <vt:lpstr>Wochenvergleich Aktuelle/Vorwoche (Stand 12.08.2020)</vt:lpstr>
      <vt:lpstr>Landkreise mit den höchsten Fallzahlen in den letzten 7 Tagen</vt:lpstr>
      <vt:lpstr>Aktuelle Ausbrüche</vt:lpstr>
      <vt:lpstr>Kapazitätenmonitoring</vt:lpstr>
      <vt:lpstr>PowerPoint-Präsentation</vt:lpstr>
      <vt:lpstr>Anteil der COVID-19-Fälle mit Exposition im Ausland, nach Altersgruppen, Meldewoche 31 &amp; 32</vt:lpstr>
      <vt:lpstr>Am häufigsten genannte Expositionsländer der in den Meldewochen 31-32 übermittelten COVID-19-Fälle, Stand 11.08.2020, 0:00 Uhr  (N=7.349  Nennungen) </vt:lpstr>
      <vt:lpstr>Exemplarisch, zwei weitere Ausbruchs- und Fallhäufungsgeschehen in unterschiedlichen Settings</vt:lpstr>
      <vt:lpstr>Ausbrüche (Stand: 05.08.2020, 0:00Uhr)</vt:lpstr>
      <vt:lpstr>Altersverteilung nach Meldewoche: Gesamtfälle  (Datenstand: 05.08.2020. 00:00)</vt:lpstr>
      <vt:lpstr>PowerPoint-Präsentation</vt:lpstr>
      <vt:lpstr>Übermittelte COVID-19-Fälle nach Expositionsort  (Datenstand: 05.08.2020, 0:00 Uhr)</vt:lpstr>
      <vt:lpstr>Häufigste Expositionsländer im Ausland aus den Meldewochen 28 bis 31, 2020 (Datenstand 04.08.2020)</vt:lpstr>
      <vt:lpstr>Fälle mit Angaben Epidemiologie</vt:lpstr>
      <vt:lpstr>PowerPoint-Präsentation</vt:lpstr>
      <vt:lpstr>PowerPoint-Präsentation</vt:lpstr>
      <vt:lpstr>Anzahl Labortestungen (Datenstand 12.08.2020)</vt:lpstr>
      <vt:lpstr>Wöchentliche Sterbefallzahlen in Deutschland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an der Heiden, Maria</cp:lastModifiedBy>
  <cp:revision>2497</cp:revision>
  <cp:lastPrinted>2020-08-10T06:11:13Z</cp:lastPrinted>
  <dcterms:created xsi:type="dcterms:W3CDTF">2015-11-02T12:29:13Z</dcterms:created>
  <dcterms:modified xsi:type="dcterms:W3CDTF">2020-08-18T09:38:22Z</dcterms:modified>
</cp:coreProperties>
</file>