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2" r:id="rId2"/>
    <p:sldId id="265" r:id="rId3"/>
    <p:sldId id="266" r:id="rId4"/>
    <p:sldId id="269" r:id="rId5"/>
    <p:sldId id="268" r:id="rId6"/>
    <p:sldId id="270" r:id="rId7"/>
    <p:sldId id="273" r:id="rId8"/>
    <p:sldId id="274" r:id="rId9"/>
    <p:sldId id="276" r:id="rId10"/>
    <p:sldId id="277" r:id="rId11"/>
    <p:sldId id="275" r:id="rId12"/>
    <p:sldId id="280" r:id="rId13"/>
    <p:sldId id="279" r:id="rId14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42" autoAdjust="0"/>
    <p:restoredTop sz="92944" autoAdjust="0"/>
  </p:normalViewPr>
  <p:slideViewPr>
    <p:cSldViewPr snapToGrid="0" snapToObjects="1">
      <p:cViewPr>
        <p:scale>
          <a:sx n="90" d="100"/>
          <a:sy n="90" d="100"/>
        </p:scale>
        <p:origin x="-708" y="2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17.08.2020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17.08.2020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29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58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HB: KW 16 – 20: 1 Ausbruch in einer Flüchtlingsunterkunft mit 40 Kindern (insgesamt 231 Fälle) </a:t>
            </a:r>
          </a:p>
          <a:p>
            <a:r>
              <a:rPr lang="de-DE" dirty="0" smtClean="0"/>
              <a:t>BE: KW 23 – 26: hauptsächlich</a:t>
            </a:r>
            <a:r>
              <a:rPr lang="de-DE" baseline="0" dirty="0" smtClean="0"/>
              <a:t> </a:t>
            </a:r>
            <a:r>
              <a:rPr lang="de-DE" dirty="0" smtClean="0"/>
              <a:t>Ausbrüche im</a:t>
            </a:r>
            <a:r>
              <a:rPr lang="de-DE" baseline="0" dirty="0" smtClean="0"/>
              <a:t> privaten Umfeld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6385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ST: </a:t>
            </a:r>
            <a:r>
              <a:rPr lang="de-DE" baseline="0" dirty="0" smtClean="0"/>
              <a:t>KW 25: </a:t>
            </a:r>
            <a:r>
              <a:rPr lang="de-DE" dirty="0" smtClean="0"/>
              <a:t>15 neue Fälle</a:t>
            </a:r>
            <a:r>
              <a:rPr lang="de-DE" baseline="0" dirty="0" smtClean="0"/>
              <a:t>, alle aus Magdeburg, privates Umfeld</a:t>
            </a:r>
          </a:p>
          <a:p>
            <a:r>
              <a:rPr lang="de-DE" baseline="0" dirty="0" smtClean="0"/>
              <a:t>NW</a:t>
            </a:r>
            <a:r>
              <a:rPr lang="de-DE" baseline="0" smtClean="0"/>
              <a:t>: 18 </a:t>
            </a:r>
            <a:r>
              <a:rPr lang="de-DE" baseline="0" dirty="0" smtClean="0"/>
              <a:t>Kinder (0-5) zählen zum Ausbruch in Gütersloh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6063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2469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A958-21DA-4EB5-9A2D-4EDF63556270}" type="datetime1">
              <a:rPr lang="de-DE" smtClean="0"/>
              <a:t>17.08.2020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9E85-827B-4B3D-8EC8-7EBF4884D6B3}" type="datetime1">
              <a:rPr lang="de-DE" smtClean="0"/>
              <a:t>17.08.2020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 bearbeiten</a:t>
            </a:r>
            <a:endParaRPr lang="de-DE" dirty="0"/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17.08.2020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578-F389-4C9B-9003-A24C4BDC9A08}" type="datetime1">
              <a:rPr lang="de-DE" smtClean="0"/>
              <a:t>17.08.2020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17.08.2020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3B87-2DDE-4587-8B8E-472CAAC1F3E7}" type="datetime1">
              <a:rPr lang="de-DE" smtClean="0"/>
              <a:t>17.08.2020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3E0F-D930-4A28-BA41-F6A2462FD65C}" type="datetime1">
              <a:rPr lang="de-DE" smtClean="0"/>
              <a:t>17.08.2020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1119-1B38-4F88-82F1-00C623E26260}" type="datetime1">
              <a:rPr lang="de-DE" smtClean="0"/>
              <a:t>17.08.2020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2255-D65D-4C62-AA91-470F186BD26A}" type="datetime1">
              <a:rPr lang="de-DE" smtClean="0"/>
              <a:t>17.08.2020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fld id="{2B6051F1-EBF4-4007-AE7F-3B3BD5A48578}" type="datetime1">
              <a:rPr lang="de-DE" smtClean="0"/>
              <a:t>17.08.2020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890" y="1700479"/>
            <a:ext cx="4667504" cy="1265345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Corona-KiTa-Studie</a:t>
            </a:r>
            <a:r>
              <a:rPr lang="de-DE" dirty="0"/>
              <a:t/>
            </a:r>
            <a:br>
              <a:rPr lang="de-DE" dirty="0"/>
            </a:br>
            <a:r>
              <a:rPr lang="de-DE" b="0" dirty="0" smtClean="0"/>
              <a:t/>
            </a:r>
            <a:br>
              <a:rPr lang="de-DE" b="0" dirty="0" smtClean="0"/>
            </a:br>
            <a:r>
              <a:rPr lang="de-DE" b="0" dirty="0" smtClean="0"/>
              <a:t>Erkrankungszahlen bei</a:t>
            </a:r>
            <a:br>
              <a:rPr lang="de-DE" b="0" dirty="0" smtClean="0"/>
            </a:br>
            <a:r>
              <a:rPr lang="de-DE" b="0" dirty="0" smtClean="0"/>
              <a:t>Kindern unter 10 Jahren</a:t>
            </a:r>
            <a:endParaRPr lang="de-DE" b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1B8D-0263-44FB-A4C3-55492F149A35}" type="datetime1">
              <a:rPr lang="de-DE" smtClean="0"/>
              <a:t>17.08.2020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00" y="810639"/>
            <a:ext cx="7983646" cy="1486334"/>
          </a:xfrm>
        </p:spPr>
        <p:txBody>
          <a:bodyPr>
            <a:normAutofit/>
          </a:bodyPr>
          <a:lstStyle/>
          <a:p>
            <a:r>
              <a:rPr lang="de-DE" sz="1400" dirty="0" smtClean="0"/>
              <a:t>Für 63 % der Kinder (0 – 5 Jahre) wurde mindestens 1 Symptom angegeben</a:t>
            </a:r>
          </a:p>
          <a:p>
            <a:r>
              <a:rPr lang="de-DE" sz="1400" dirty="0" smtClean="0"/>
              <a:t>Häufig genannte Symptome: Fieber (38 %), Husten (27 %), Schnupfen (18 %), Allg. Symptome (16 %)</a:t>
            </a:r>
          </a:p>
          <a:p>
            <a:r>
              <a:rPr lang="de-DE" sz="1400" dirty="0" smtClean="0"/>
              <a:t>Eine Hospitalisierung lag vor bei: </a:t>
            </a:r>
          </a:p>
          <a:p>
            <a:pPr lvl="1"/>
            <a:r>
              <a:rPr lang="de-DE" sz="1200" dirty="0" smtClean="0"/>
              <a:t>0 - 5 Jahre:       243 (6,7 %)</a:t>
            </a:r>
          </a:p>
          <a:p>
            <a:pPr lvl="1"/>
            <a:r>
              <a:rPr lang="de-DE" sz="1200" dirty="0" smtClean="0"/>
              <a:t>6 - 10 Jahre:       72 (2,1 %)</a:t>
            </a:r>
          </a:p>
          <a:p>
            <a:pPr lvl="1"/>
            <a:r>
              <a:rPr lang="de-DE" sz="1200" dirty="0" smtClean="0"/>
              <a:t>11 </a:t>
            </a:r>
            <a:r>
              <a:rPr lang="de-DE" sz="1200" dirty="0"/>
              <a:t>-</a:t>
            </a:r>
            <a:r>
              <a:rPr lang="de-DE" sz="1200" dirty="0" smtClean="0"/>
              <a:t> 14 Jahre:     82 (2,6 %)</a:t>
            </a:r>
            <a:endParaRPr lang="de-DE" sz="1400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17.08.2020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52021"/>
            <a:ext cx="7983646" cy="714291"/>
          </a:xfrm>
        </p:spPr>
        <p:txBody>
          <a:bodyPr/>
          <a:lstStyle/>
          <a:p>
            <a:r>
              <a:rPr lang="de-DE" dirty="0" smtClean="0"/>
              <a:t>Symptome bei Kindern (2)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70276" y="4873182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17.08.2020</a:t>
            </a:r>
            <a:endParaRPr lang="de-DE" sz="1050" dirty="0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600380"/>
              </p:ext>
            </p:extLst>
          </p:nvPr>
        </p:nvGraphicFramePr>
        <p:xfrm>
          <a:off x="3682451" y="1329568"/>
          <a:ext cx="5249408" cy="3740254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194679"/>
                <a:gridCol w="458100"/>
                <a:gridCol w="629819"/>
                <a:gridCol w="514622"/>
                <a:gridCol w="613670"/>
                <a:gridCol w="405883"/>
                <a:gridCol w="432635"/>
              </a:tblGrid>
              <a:tr h="154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0-5 Jahre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6-10 Jahre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 smtClean="0">
                          <a:effectLst/>
                        </a:rPr>
                        <a:t>11-14 </a:t>
                      </a:r>
                      <a:r>
                        <a:rPr lang="de-DE" sz="900" dirty="0">
                          <a:effectLst/>
                        </a:rPr>
                        <a:t>Jahre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4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n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%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n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%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n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%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</a:tr>
              <a:tr h="163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Anzahl Fälle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4.293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3.972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3.792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Klinische Infos vorhanden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3.205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74,7%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2.895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72,9%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2.858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75,4%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effectLst/>
                        </a:rPr>
                        <a:t>	ohne relevante </a:t>
                      </a:r>
                      <a:r>
                        <a:rPr lang="de-DE" sz="900" b="0" dirty="0">
                          <a:effectLst/>
                        </a:rPr>
                        <a:t>Symptome</a:t>
                      </a:r>
                      <a:endParaRPr lang="de-DE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1.194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37,3%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1.220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42,1%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1.011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35,4%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63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effectLst/>
                        </a:rPr>
                        <a:t>	1 </a:t>
                      </a:r>
                      <a:r>
                        <a:rPr lang="de-DE" sz="900" b="0" dirty="0">
                          <a:effectLst/>
                        </a:rPr>
                        <a:t>Symptom </a:t>
                      </a:r>
                      <a:endParaRPr lang="de-DE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933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29,1%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782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27,0%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779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27,3%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63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effectLst/>
                        </a:rPr>
                        <a:t>	&gt; </a:t>
                      </a:r>
                      <a:r>
                        <a:rPr lang="de-DE" sz="900" b="0" dirty="0">
                          <a:effectLst/>
                        </a:rPr>
                        <a:t>1 Symptom</a:t>
                      </a:r>
                      <a:endParaRPr lang="de-DE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1.078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33,6%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893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30,8%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1.068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37,4%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54026">
                <a:tc gridSpan="7"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Symptome (Mehrfachnennungen möglich, Nenner = Fälle mit vorhandenen Klinischen Infos)</a:t>
                      </a:r>
                    </a:p>
                  </a:txBody>
                  <a:tcPr marL="50064" marR="50064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Fieber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1.219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38,0%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792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27,4%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700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24,5%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Husten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855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26,7%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663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22,9%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773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27,0%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Schnupfen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561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17,5%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408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14,1%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297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17,4%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Allgemeine Symptome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516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16,1%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550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19,0%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686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24,0%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Halsschmerzen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215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6,7%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330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11,4%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481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16,8%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Durchfall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158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4,9%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112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Symptom unbekannt**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Dyspnoe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Geschmacksverlust*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117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Geruchsverlust*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Pneumonie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Beatmung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Tachypnoe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Tachykardie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1228204" y="3923477"/>
            <a:ext cx="2591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* Geruchs- und Geschmacksverlust kann erst seit KW 17 angegeben werden.</a:t>
            </a:r>
            <a:br>
              <a:rPr lang="de-DE" sz="800" dirty="0"/>
            </a:br>
            <a:r>
              <a:rPr lang="de-DE" sz="800" dirty="0"/>
              <a:t>** "Symptom unbekannt" trifft zu, wenn bei „Klinische Informationen vorhanden“ die Angabe  &lt;Ja, mit Symptomatik&gt; </a:t>
            </a:r>
            <a:r>
              <a:rPr lang="de-DE" sz="800" dirty="0" smtClean="0"/>
              <a:t>eingetragen wurde</a:t>
            </a:r>
            <a:r>
              <a:rPr lang="de-DE" sz="800" dirty="0"/>
              <a:t>, jedoch kein </a:t>
            </a:r>
            <a:r>
              <a:rPr lang="de-DE" sz="800" dirty="0" smtClean="0"/>
              <a:t>konkretes </a:t>
            </a:r>
            <a:r>
              <a:rPr lang="de-DE" sz="800" dirty="0"/>
              <a:t>Symptom </a:t>
            </a:r>
            <a:r>
              <a:rPr lang="de-DE" sz="800" dirty="0" smtClean="0"/>
              <a:t>angegeben </a:t>
            </a:r>
            <a:r>
              <a:rPr lang="de-DE" sz="800" dirty="0"/>
              <a:t>wurde.</a:t>
            </a:r>
          </a:p>
        </p:txBody>
      </p:sp>
    </p:spTree>
    <p:extLst>
      <p:ext uri="{BB962C8B-B14F-4D97-AF65-F5344CB8AC3E}">
        <p14:creationId xmlns:p14="http://schemas.microsoft.com/office/powerpoint/2010/main" val="893893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953" y="1551947"/>
            <a:ext cx="6221286" cy="346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199" y="680315"/>
            <a:ext cx="8203997" cy="877823"/>
          </a:xfrm>
        </p:spPr>
        <p:txBody>
          <a:bodyPr>
            <a:normAutofit lnSpcReduction="10000"/>
          </a:bodyPr>
          <a:lstStyle/>
          <a:p>
            <a:r>
              <a:rPr lang="de-DE" sz="1400" dirty="0" smtClean="0"/>
              <a:t>Angaben liegen bei 2.482 von 3.417 (73 %) Kindern im Alter von </a:t>
            </a:r>
            <a:r>
              <a:rPr lang="de-DE" sz="1400" b="1" dirty="0" smtClean="0"/>
              <a:t>1 bis 5 Jahren </a:t>
            </a:r>
            <a:r>
              <a:rPr lang="de-DE" sz="1400" dirty="0" smtClean="0"/>
              <a:t>vor</a:t>
            </a:r>
          </a:p>
          <a:p>
            <a:pPr lvl="1"/>
            <a:r>
              <a:rPr lang="de-DE" sz="1200" dirty="0" smtClean="0"/>
              <a:t>davon wurden insgesamt 815 (33 %) gemäß § 33 betreut</a:t>
            </a:r>
          </a:p>
          <a:p>
            <a:pPr lvl="1"/>
            <a:r>
              <a:rPr lang="de-DE" sz="1200" dirty="0" smtClean="0"/>
              <a:t>seit KW 21 führen BL einen eingeschränkten KiTa-Regelbetrieb ein </a:t>
            </a:r>
          </a:p>
          <a:p>
            <a:pPr lvl="1"/>
            <a:r>
              <a:rPr lang="de-DE" sz="1200" dirty="0" smtClean="0"/>
              <a:t>seit KW 25 nehmen vereinzelte BL den vollständigen  KiTa-Regelbetrieb wieder auf, in KW 30 waren es 6 BL</a:t>
            </a:r>
            <a:endParaRPr lang="de-DE" sz="12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17.08.2020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11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17044"/>
            <a:ext cx="7983646" cy="563271"/>
          </a:xfrm>
        </p:spPr>
        <p:txBody>
          <a:bodyPr/>
          <a:lstStyle/>
          <a:p>
            <a:r>
              <a:rPr lang="de-DE" dirty="0" smtClean="0">
                <a:solidFill>
                  <a:schemeClr val="tx2"/>
                </a:solidFill>
              </a:rPr>
              <a:t>Betreuung </a:t>
            </a:r>
            <a:r>
              <a:rPr lang="de-DE" dirty="0">
                <a:solidFill>
                  <a:schemeClr val="tx2"/>
                </a:solidFill>
              </a:rPr>
              <a:t>in einer Einrichtung gemäß § </a:t>
            </a:r>
            <a:r>
              <a:rPr lang="de-DE" dirty="0" smtClean="0">
                <a:solidFill>
                  <a:schemeClr val="tx2"/>
                </a:solidFill>
              </a:rPr>
              <a:t>33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17.08.2020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2096113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74" y="1127805"/>
            <a:ext cx="6203994" cy="3892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7200" y="694945"/>
            <a:ext cx="7983646" cy="621791"/>
          </a:xfrm>
        </p:spPr>
        <p:txBody>
          <a:bodyPr>
            <a:noAutofit/>
          </a:bodyPr>
          <a:lstStyle/>
          <a:p>
            <a:r>
              <a:rPr lang="de-DE" sz="1400" dirty="0" smtClean="0"/>
              <a:t>Insgesamt wurden </a:t>
            </a:r>
            <a:r>
              <a:rPr lang="de-DE" sz="1400" dirty="0"/>
              <a:t>in </a:t>
            </a:r>
            <a:r>
              <a:rPr lang="de-DE" sz="1400" dirty="0" err="1"/>
              <a:t>SurvNet</a:t>
            </a:r>
            <a:r>
              <a:rPr lang="de-DE" sz="1400" dirty="0"/>
              <a:t> </a:t>
            </a:r>
            <a:r>
              <a:rPr lang="de-DE" sz="1400" dirty="0" smtClean="0"/>
              <a:t>40 Ausbrüche in Kindergärten/Horte (&gt;= 2 Fälle) angelegt</a:t>
            </a:r>
          </a:p>
          <a:p>
            <a:r>
              <a:rPr lang="de-DE" sz="1400" dirty="0" smtClean="0"/>
              <a:t>212 Fälle sind direkt involviert, davon sind 50 Fälle (24%) im Alter von 0-5 Jahren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17.08.2020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12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234087"/>
            <a:ext cx="7983646" cy="555956"/>
          </a:xfrm>
        </p:spPr>
        <p:txBody>
          <a:bodyPr/>
          <a:lstStyle/>
          <a:p>
            <a:r>
              <a:rPr lang="de-DE" dirty="0" smtClean="0"/>
              <a:t>Ausbrüche in </a:t>
            </a:r>
            <a:r>
              <a:rPr lang="de-DE" sz="2400" dirty="0"/>
              <a:t>Kindergärten/Horte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17.08.2020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427247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204" y="1097555"/>
            <a:ext cx="5880526" cy="4045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7200" y="702259"/>
            <a:ext cx="7983646" cy="672999"/>
          </a:xfrm>
        </p:spPr>
        <p:txBody>
          <a:bodyPr>
            <a:noAutofit/>
          </a:bodyPr>
          <a:lstStyle/>
          <a:p>
            <a:r>
              <a:rPr lang="de-DE" sz="1400" dirty="0" smtClean="0"/>
              <a:t>Insgesamt wurden </a:t>
            </a:r>
            <a:r>
              <a:rPr lang="de-DE" sz="1400" dirty="0"/>
              <a:t>in </a:t>
            </a:r>
            <a:r>
              <a:rPr lang="de-DE" sz="1400" dirty="0" err="1"/>
              <a:t>SurvNet</a:t>
            </a:r>
            <a:r>
              <a:rPr lang="de-DE" sz="1400" dirty="0"/>
              <a:t> </a:t>
            </a:r>
            <a:r>
              <a:rPr lang="de-DE" sz="1400" dirty="0" smtClean="0"/>
              <a:t>36 Ausbrüche in Schulen (&gt;= 2 Fälle) angelegt</a:t>
            </a:r>
          </a:p>
          <a:p>
            <a:r>
              <a:rPr lang="de-DE" sz="1400" dirty="0" smtClean="0"/>
              <a:t>171 Fälle (&gt; 5 Jahre) sind direkt involviert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17.08.2020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234087"/>
            <a:ext cx="7983646" cy="555956"/>
          </a:xfrm>
        </p:spPr>
        <p:txBody>
          <a:bodyPr/>
          <a:lstStyle/>
          <a:p>
            <a:r>
              <a:rPr lang="de-DE" dirty="0" smtClean="0"/>
              <a:t>Ausbrüche in Schulen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17.08.2020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208815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Kooperation DJI (Deutsches Jugendinstitut) und RKI</a:t>
            </a:r>
            <a:endParaRPr lang="de-DE" dirty="0"/>
          </a:p>
          <a:p>
            <a:r>
              <a:rPr lang="de-DE" dirty="0"/>
              <a:t>Längsschnittstudie zur Begleitung der schrittweisen Öffnung von Kindertageseinrichtungen und der Kindertagespflege (Start 1.6.2020)</a:t>
            </a:r>
          </a:p>
          <a:p>
            <a:r>
              <a:rPr lang="de-DE" b="1" dirty="0"/>
              <a:t>Ziel: </a:t>
            </a:r>
            <a:r>
              <a:rPr lang="de-DE" dirty="0"/>
              <a:t>Klärung wie stark das Öffnungsgeschehen mit gehäuften Infektionen von Kindern und Erwachsenen einhergeht</a:t>
            </a:r>
          </a:p>
          <a:p>
            <a:r>
              <a:rPr lang="de-DE" b="1" dirty="0"/>
              <a:t>Forschungsfragen: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Bedingungen wird die schrittweise Öffnung aktuell angeboten? 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Welche Herausforderungen sind für die Einrichtungen, das Personal, die Kinder sowie die Eltern (mit und ohne Betreuung) von besonderer Bedeutung?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Voraussetzungen gelingt eine schrittweise, kontrollierte Öffnung?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Wie hoch sind die damit einhergehenden Erkrankungsrisiken für alle Beteiligten?</a:t>
            </a:r>
            <a:endParaRPr lang="en-US" b="1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Welche Rolle spielt die Gestaltung der Kindertagesbetreuung für die weitere Verbreitung von SARS-CoV-2? Welche Rolle kommt dabei Kindern zu?</a:t>
            </a:r>
            <a:endParaRPr lang="en-US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80BB-892F-40D4-95B7-059BBF2FF8DB}" type="datetime1">
              <a:rPr lang="de-DE" smtClean="0"/>
              <a:t>17.08.2020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57200" y="4657140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220550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7896-3075-44AF-9C8C-21A43FFDBEE9}" type="datetime1">
              <a:rPr lang="de-DE" smtClean="0"/>
              <a:t>17.08.2020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0"/>
            <a:ext cx="7983646" cy="714291"/>
          </a:xfrm>
        </p:spPr>
        <p:txBody>
          <a:bodyPr/>
          <a:lstStyle/>
          <a:p>
            <a:r>
              <a:rPr lang="de-DE" dirty="0"/>
              <a:t>Corona-KiTa Studie - Aufbau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432928" y="592227"/>
            <a:ext cx="5717217" cy="1352531"/>
            <a:chOff x="564826" y="912530"/>
            <a:chExt cx="5717217" cy="1352531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4893"/>
            <a:stretch/>
          </p:blipFill>
          <p:spPr bwMode="auto">
            <a:xfrm>
              <a:off x="564826" y="933243"/>
              <a:ext cx="5025225" cy="12309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hteck 13"/>
            <p:cNvSpPr/>
            <p:nvPr/>
          </p:nvSpPr>
          <p:spPr>
            <a:xfrm>
              <a:off x="3077439" y="912530"/>
              <a:ext cx="2512613" cy="1352531"/>
            </a:xfrm>
            <a:prstGeom prst="rect">
              <a:avLst/>
            </a:pr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689190" y="1333281"/>
              <a:ext cx="5928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200" b="1" dirty="0" smtClean="0">
                  <a:solidFill>
                    <a:srgbClr val="045AA6"/>
                  </a:solidFill>
                </a:rPr>
                <a:t>RKI</a:t>
              </a:r>
              <a:endParaRPr lang="en-US" sz="2200" b="1" dirty="0">
                <a:solidFill>
                  <a:srgbClr val="045AA6"/>
                </a:solidFill>
              </a:endParaRPr>
            </a:p>
          </p:txBody>
        </p:sp>
      </p:grpSp>
      <p:sp>
        <p:nvSpPr>
          <p:cNvPr id="18" name="Inhaltsplatzhalter 4"/>
          <p:cNvSpPr>
            <a:spLocks noGrp="1"/>
          </p:cNvSpPr>
          <p:nvPr>
            <p:ph type="body" sz="quarter" idx="13"/>
          </p:nvPr>
        </p:nvSpPr>
        <p:spPr>
          <a:xfrm>
            <a:off x="161925" y="1954749"/>
            <a:ext cx="8753475" cy="28125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300" dirty="0" smtClean="0"/>
          </a:p>
          <a:p>
            <a:r>
              <a:rPr lang="de-DE" sz="1400" dirty="0"/>
              <a:t>S</a:t>
            </a:r>
            <a:r>
              <a:rPr lang="de-DE" sz="1400" dirty="0" smtClean="0"/>
              <a:t>ystematisches Monitoring der Literatur</a:t>
            </a:r>
          </a:p>
          <a:p>
            <a:r>
              <a:rPr lang="de-DE" sz="1400" dirty="0" smtClean="0"/>
              <a:t>Erstellung einer Plattform für laufende Studien zum Thema</a:t>
            </a:r>
          </a:p>
          <a:p>
            <a:pPr lvl="1"/>
            <a:r>
              <a:rPr lang="de-DE" sz="1400" dirty="0" smtClean="0"/>
              <a:t>Universitäten; Bundesländer; andere</a:t>
            </a:r>
          </a:p>
          <a:p>
            <a:r>
              <a:rPr lang="de-DE" sz="1400" dirty="0" smtClean="0"/>
              <a:t>Erkrankungs-Monitoring bei Kindern durch bestehende, evtl. angepasste </a:t>
            </a:r>
            <a:r>
              <a:rPr lang="de-DE" sz="1400" dirty="0" err="1" smtClean="0"/>
              <a:t>Surveillance</a:t>
            </a:r>
            <a:r>
              <a:rPr lang="de-DE" sz="1400" dirty="0" smtClean="0"/>
              <a:t>-Instrumente </a:t>
            </a:r>
          </a:p>
          <a:p>
            <a:pPr lvl="1"/>
            <a:r>
              <a:rPr lang="de-DE" sz="1400" dirty="0" smtClean="0"/>
              <a:t>ARE/ILI: GrippeWeb, AGI (incl. SEED-ARE, ICOSARI)</a:t>
            </a:r>
          </a:p>
          <a:p>
            <a:pPr lvl="1"/>
            <a:r>
              <a:rPr lang="de-DE" sz="1400" dirty="0" smtClean="0"/>
              <a:t>COVID-19: </a:t>
            </a:r>
            <a:r>
              <a:rPr lang="de-DE" sz="1400" dirty="0" err="1" smtClean="0"/>
              <a:t>Survnet</a:t>
            </a:r>
            <a:r>
              <a:rPr lang="de-DE" sz="1400" dirty="0" smtClean="0"/>
              <a:t> (Meldeinzidenz, Verhältnis Kinder : Erwachsene, Ausbrüche, Fälle bei nach §33 betreuten Kindern)</a:t>
            </a:r>
          </a:p>
          <a:p>
            <a:r>
              <a:rPr lang="de-DE" sz="1400" dirty="0" smtClean="0"/>
              <a:t>Anlassbezogene vertiefte Untersuchungen bei Auftreten von Fällen in Kitas (Abt.2/Modul 4)</a:t>
            </a:r>
          </a:p>
          <a:p>
            <a:pPr lvl="1"/>
            <a:r>
              <a:rPr lang="de-DE" sz="1400" dirty="0" smtClean="0"/>
              <a:t>Symptomerhebung + Probenahmen obere Atemwege (Nase, Speichel) + Serologie (0 / 30 d / evtl. 180 d)</a:t>
            </a:r>
            <a:endParaRPr lang="de-DE" sz="1200" dirty="0" smtClean="0"/>
          </a:p>
          <a:p>
            <a:pPr lvl="1"/>
            <a:r>
              <a:rPr lang="de-DE" sz="1400" dirty="0" err="1" smtClean="0"/>
              <a:t>Suszeptibilität</a:t>
            </a:r>
            <a:r>
              <a:rPr lang="de-DE" sz="1400" dirty="0" smtClean="0"/>
              <a:t>/Erkrankungsraten; </a:t>
            </a:r>
            <a:r>
              <a:rPr lang="de-DE" sz="1400" dirty="0" err="1" smtClean="0"/>
              <a:t>Infektiosität</a:t>
            </a:r>
            <a:r>
              <a:rPr lang="de-DE" sz="1400" dirty="0" smtClean="0"/>
              <a:t>, einschließlich </a:t>
            </a:r>
            <a:r>
              <a:rPr lang="de-DE" sz="1400" dirty="0" err="1" smtClean="0"/>
              <a:t>Clearance</a:t>
            </a:r>
            <a:r>
              <a:rPr lang="de-DE" sz="1400" dirty="0" smtClean="0"/>
              <a:t>; Asymptomatischen-Anteil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7527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78" y="884172"/>
            <a:ext cx="6269127" cy="378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00" y="731520"/>
            <a:ext cx="7983646" cy="3939435"/>
          </a:xfrm>
        </p:spPr>
        <p:txBody>
          <a:bodyPr>
            <a:normAutofit/>
          </a:bodyPr>
          <a:lstStyle/>
          <a:p>
            <a:r>
              <a:rPr lang="de-DE" sz="1800" dirty="0" smtClean="0"/>
              <a:t>ARE-Inzidenz der letzten zwei Jahre nach Altersgruppe</a:t>
            </a:r>
            <a:endParaRPr lang="de-DE" sz="18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17.08.2020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52021"/>
            <a:ext cx="7983646" cy="714291"/>
          </a:xfrm>
        </p:spPr>
        <p:txBody>
          <a:bodyPr/>
          <a:lstStyle/>
          <a:p>
            <a:r>
              <a:rPr lang="de-DE" dirty="0" err="1"/>
              <a:t>GrippeWeb</a:t>
            </a:r>
            <a:r>
              <a:rPr lang="de-DE" dirty="0"/>
              <a:t>: Häufigkeit akuter Atemwegserkrankungen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232171" y="4662420"/>
            <a:ext cx="6776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Vergleich der für die Bevölkerung in Deutschland geschätzten Inzidenzen akuter respiratorischer </a:t>
            </a:r>
            <a:r>
              <a:rPr lang="de-DE" sz="800" dirty="0" smtClean="0"/>
              <a:t>Erkrankungen </a:t>
            </a:r>
            <a:r>
              <a:rPr lang="de-DE" sz="800" dirty="0"/>
              <a:t>(ARE) </a:t>
            </a:r>
            <a:r>
              <a:rPr lang="de-DE" sz="800" dirty="0" smtClean="0"/>
              <a:t>nach Altersgruppe </a:t>
            </a:r>
            <a:r>
              <a:rPr lang="de-DE" sz="800" dirty="0"/>
              <a:t>im zeitlichen Verlauf nach </a:t>
            </a:r>
            <a:r>
              <a:rPr lang="de-DE" sz="800" dirty="0" smtClean="0"/>
              <a:t>Kalenderwoche der letzten zwei Jahre. </a:t>
            </a:r>
            <a:r>
              <a:rPr lang="de-DE" sz="800" dirty="0"/>
              <a:t>Es wurde jeweils ein gleitender 3-Wochen-Mittelwert verwendet.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394216" y="488189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11.08.2020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142101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620203"/>
            <a:ext cx="7983646" cy="4050752"/>
          </a:xfrm>
        </p:spPr>
        <p:txBody>
          <a:bodyPr>
            <a:normAutofit/>
          </a:bodyPr>
          <a:lstStyle/>
          <a:p>
            <a:r>
              <a:rPr lang="de-DE" sz="1400" dirty="0"/>
              <a:t>b</a:t>
            </a:r>
            <a:r>
              <a:rPr lang="de-DE" sz="1400" dirty="0" smtClean="0"/>
              <a:t>is zur KW 33 wurden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smtClean="0"/>
              <a:t>4.293 Fälle im Alter 0 – 5 Jahre übermittelt, das entspricht einem Anteil von 1,9% an allen übermittelten Fällen (n = 224.014)</a:t>
            </a:r>
            <a:endParaRPr lang="de-DE" sz="14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10411-910B-49CA-A5FF-C470052D4AF3}" type="datetime1">
              <a:rPr lang="de-DE" smtClean="0"/>
              <a:t>17.08.2020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1"/>
            <a:ext cx="7983646" cy="694944"/>
          </a:xfrm>
        </p:spPr>
        <p:txBody>
          <a:bodyPr/>
          <a:lstStyle/>
          <a:p>
            <a:r>
              <a:rPr lang="de-DE" dirty="0" smtClean="0"/>
              <a:t>Entwicklung der Fallzahlen: 0 – 5 Jahre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17.08.2020</a:t>
            </a:r>
            <a:endParaRPr lang="de-DE" sz="1050" dirty="0"/>
          </a:p>
        </p:txBody>
      </p:sp>
      <p:sp>
        <p:nvSpPr>
          <p:cNvPr id="6" name="Textfeld 5"/>
          <p:cNvSpPr txBox="1"/>
          <p:nvPr/>
        </p:nvSpPr>
        <p:spPr>
          <a:xfrm>
            <a:off x="1232171" y="4684379"/>
            <a:ext cx="6776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Anzahl </a:t>
            </a:r>
            <a:r>
              <a:rPr lang="de-DE" sz="800" dirty="0"/>
              <a:t>der an das RKI übermittelten Fälle im Alter von 0 bis 5 Jahren (n = </a:t>
            </a:r>
            <a:r>
              <a:rPr lang="de-DE" sz="800" dirty="0" smtClean="0"/>
              <a:t>4.293) im zeitlichen </a:t>
            </a:r>
            <a:r>
              <a:rPr lang="de-DE" sz="800" dirty="0"/>
              <a:t>Verlauf nach </a:t>
            </a:r>
            <a:r>
              <a:rPr lang="de-DE" sz="800" dirty="0" smtClean="0"/>
              <a:t>Erkrankungswoche (ersatzweise Meldewoche)  </a:t>
            </a:r>
            <a:r>
              <a:rPr lang="de-DE" sz="800" dirty="0"/>
              <a:t>seit dem Auftreten erster Fälle in KW 5 bis zur KW </a:t>
            </a:r>
            <a:r>
              <a:rPr lang="de-DE" sz="800" dirty="0" smtClean="0"/>
              <a:t>33 </a:t>
            </a:r>
            <a:r>
              <a:rPr lang="de-DE" sz="800" dirty="0"/>
              <a:t>(blau) sowie die kumulierte Inzidenz für Deutschland (</a:t>
            </a:r>
            <a:r>
              <a:rPr lang="de-DE" sz="800" dirty="0" smtClean="0"/>
              <a:t>orange).</a:t>
            </a:r>
            <a:endParaRPr lang="de-DE" sz="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910" y="1043355"/>
            <a:ext cx="6362308" cy="3641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76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53A-9590-4A39-A1BD-F8C8DEFC5165}" type="datetime1">
              <a:rPr lang="de-DE" smtClean="0"/>
              <a:t>17.08.2020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145536"/>
            <a:ext cx="6457035" cy="714291"/>
          </a:xfrm>
        </p:spPr>
        <p:txBody>
          <a:bodyPr/>
          <a:lstStyle/>
          <a:p>
            <a:r>
              <a:rPr lang="de-DE" dirty="0" smtClean="0">
                <a:solidFill>
                  <a:schemeClr val="tx2"/>
                </a:solidFill>
              </a:rPr>
              <a:t>Inzidenz und Anteil nach Altersgruppe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17.08.2020</a:t>
            </a:r>
            <a:endParaRPr lang="de-DE" sz="1050" dirty="0"/>
          </a:p>
        </p:txBody>
      </p:sp>
      <p:sp>
        <p:nvSpPr>
          <p:cNvPr id="16" name="Textfeld 15"/>
          <p:cNvSpPr txBox="1"/>
          <p:nvPr/>
        </p:nvSpPr>
        <p:spPr>
          <a:xfrm>
            <a:off x="99404" y="4411776"/>
            <a:ext cx="511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800"/>
            </a:lvl1pPr>
          </a:lstStyle>
          <a:p>
            <a:r>
              <a:rPr lang="de-DE" dirty="0"/>
              <a:t>Darstellung der übermittelten COVID-19-Fälle/100.000 Einwohner </a:t>
            </a:r>
            <a:r>
              <a:rPr lang="de-DE" dirty="0" smtClean="0"/>
              <a:t>nach </a:t>
            </a:r>
            <a:r>
              <a:rPr lang="de-DE" dirty="0"/>
              <a:t>Altersgruppe (</a:t>
            </a:r>
            <a:r>
              <a:rPr lang="de-DE" dirty="0" smtClean="0"/>
              <a:t>n = 223.846 Fälle</a:t>
            </a:r>
            <a:r>
              <a:rPr lang="de-DE" dirty="0"/>
              <a:t>). </a:t>
            </a:r>
            <a:br>
              <a:rPr lang="de-DE" dirty="0"/>
            </a:br>
            <a:r>
              <a:rPr lang="de-DE" dirty="0"/>
              <a:t>Die Differenz zur Gesamtfallzahl entsteht durch fehlende oder </a:t>
            </a:r>
            <a:r>
              <a:rPr lang="de-DE" dirty="0" smtClean="0"/>
              <a:t>inkorrekte Werte </a:t>
            </a:r>
            <a:r>
              <a:rPr lang="de-DE" dirty="0"/>
              <a:t>zum Alter.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209669" y="4350221"/>
            <a:ext cx="3667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800"/>
            </a:lvl1pPr>
          </a:lstStyle>
          <a:p>
            <a:r>
              <a:rPr lang="de-DE" dirty="0"/>
              <a:t>Darstellung </a:t>
            </a:r>
            <a:r>
              <a:rPr lang="de-DE" dirty="0" smtClean="0"/>
              <a:t>des Anteils der übermittelten COVID-19-Fälle nach Altersgruppe und Kalenderwoche (Erkrankungswoche, ersatzweise Meldewoche). 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35" y="1082566"/>
            <a:ext cx="4412626" cy="326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358" y="1110227"/>
            <a:ext cx="4360494" cy="321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8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17.08.2020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6088" y="373075"/>
            <a:ext cx="6837166" cy="351130"/>
          </a:xfrm>
        </p:spPr>
        <p:txBody>
          <a:bodyPr/>
          <a:lstStyle/>
          <a:p>
            <a:r>
              <a:rPr lang="de-DE" sz="1800" dirty="0" smtClean="0">
                <a:solidFill>
                  <a:schemeClr val="tx2"/>
                </a:solidFill>
              </a:rPr>
              <a:t>Inzidenz Kinder (0 – 5 Jahre) </a:t>
            </a:r>
            <a:r>
              <a:rPr lang="de-DE" sz="1800" dirty="0">
                <a:solidFill>
                  <a:schemeClr val="tx2"/>
                </a:solidFill>
              </a:rPr>
              <a:t>mit/ohne Bezug zu </a:t>
            </a:r>
            <a:r>
              <a:rPr lang="de-DE" sz="1800" dirty="0" smtClean="0">
                <a:solidFill>
                  <a:schemeClr val="tx2"/>
                </a:solidFill>
              </a:rPr>
              <a:t>einem in </a:t>
            </a:r>
            <a:r>
              <a:rPr lang="de-DE" sz="1800" dirty="0" err="1">
                <a:solidFill>
                  <a:schemeClr val="tx2"/>
                </a:solidFill>
              </a:rPr>
              <a:t>SurvNet</a:t>
            </a:r>
            <a:r>
              <a:rPr lang="de-DE" sz="1800" dirty="0">
                <a:solidFill>
                  <a:schemeClr val="tx2"/>
                </a:solidFill>
              </a:rPr>
              <a:t> beschriebenen </a:t>
            </a:r>
            <a:r>
              <a:rPr lang="de-DE" sz="1800" dirty="0" smtClean="0">
                <a:solidFill>
                  <a:schemeClr val="tx2"/>
                </a:solidFill>
              </a:rPr>
              <a:t>Ausbruch nach Bundesland (1)</a:t>
            </a:r>
            <a:r>
              <a:rPr lang="de-DE" sz="1800" dirty="0"/>
              <a:t/>
            </a:r>
            <a:br>
              <a:rPr lang="de-DE" sz="1800" dirty="0"/>
            </a:br>
            <a:endParaRPr lang="de-DE" sz="1800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17.08.2020</a:t>
            </a:r>
            <a:endParaRPr lang="de-DE" sz="105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07" y="724205"/>
            <a:ext cx="8339734" cy="4064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440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17.08.2020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6088" y="168890"/>
            <a:ext cx="7983646" cy="555316"/>
          </a:xfrm>
        </p:spPr>
        <p:txBody>
          <a:bodyPr/>
          <a:lstStyle/>
          <a:p>
            <a:r>
              <a:rPr lang="de-DE" sz="1800" dirty="0">
                <a:solidFill>
                  <a:schemeClr val="tx2"/>
                </a:solidFill>
              </a:rPr>
              <a:t>Inzidenz Kinder (0 – 5 Jahre) mit/ohne Bezug zu einem in </a:t>
            </a:r>
            <a:r>
              <a:rPr lang="de-DE" sz="1800" dirty="0" err="1">
                <a:solidFill>
                  <a:schemeClr val="tx2"/>
                </a:solidFill>
              </a:rPr>
              <a:t>SurvNet</a:t>
            </a:r>
            <a:r>
              <a:rPr lang="de-DE" sz="1800" dirty="0">
                <a:solidFill>
                  <a:schemeClr val="tx2"/>
                </a:solidFill>
              </a:rPr>
              <a:t> </a:t>
            </a:r>
            <a:r>
              <a:rPr lang="de-DE" sz="1800" dirty="0" smtClean="0">
                <a:solidFill>
                  <a:schemeClr val="tx2"/>
                </a:solidFill>
              </a:rPr>
              <a:t/>
            </a:r>
            <a:br>
              <a:rPr lang="de-DE" sz="1800" dirty="0" smtClean="0">
                <a:solidFill>
                  <a:schemeClr val="tx2"/>
                </a:solidFill>
              </a:rPr>
            </a:br>
            <a:r>
              <a:rPr lang="de-DE" sz="1800" dirty="0" smtClean="0">
                <a:solidFill>
                  <a:schemeClr val="tx2"/>
                </a:solidFill>
              </a:rPr>
              <a:t>beschriebenen </a:t>
            </a:r>
            <a:r>
              <a:rPr lang="de-DE" sz="1800" dirty="0">
                <a:solidFill>
                  <a:schemeClr val="tx2"/>
                </a:solidFill>
              </a:rPr>
              <a:t>Ausbruch nach Bundesland </a:t>
            </a:r>
            <a:r>
              <a:rPr lang="de-DE" sz="1800" dirty="0" smtClean="0">
                <a:solidFill>
                  <a:schemeClr val="tx2"/>
                </a:solidFill>
              </a:rPr>
              <a:t>(2)</a:t>
            </a:r>
            <a:endParaRPr lang="de-DE" sz="1800" dirty="0">
              <a:solidFill>
                <a:schemeClr val="tx2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17.08.2020</a:t>
            </a:r>
            <a:endParaRPr lang="de-DE" sz="105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" y="723087"/>
            <a:ext cx="8297654" cy="404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925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00" y="810639"/>
            <a:ext cx="7983646" cy="718233"/>
          </a:xfrm>
        </p:spPr>
        <p:txBody>
          <a:bodyPr>
            <a:normAutofit fontScale="92500"/>
          </a:bodyPr>
          <a:lstStyle/>
          <a:p>
            <a:r>
              <a:rPr lang="de-DE" sz="1400" dirty="0" smtClean="0"/>
              <a:t>Für ¾ der übermittelten Fälle (0 - 5 Jahre) liegen Klinische Informationen vor</a:t>
            </a:r>
          </a:p>
          <a:p>
            <a:r>
              <a:rPr lang="de-DE" sz="1400" dirty="0" smtClean="0"/>
              <a:t>Für 29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smtClean="0"/>
              <a:t>% der Kinder wurde nur ein einziges Symptom angegeben</a:t>
            </a:r>
          </a:p>
          <a:p>
            <a:r>
              <a:rPr lang="de-DE" sz="1400" dirty="0" smtClean="0"/>
              <a:t>Häufig genannte </a:t>
            </a:r>
            <a:r>
              <a:rPr lang="de-DE" sz="1400" u="sng" dirty="0" smtClean="0"/>
              <a:t>Einzelsymptome</a:t>
            </a:r>
            <a:r>
              <a:rPr lang="de-DE" sz="1400" dirty="0" smtClean="0"/>
              <a:t>: Fieber (13 %), Husten (5,7 %), Schnupfen (3,4 %), Allg. Symptome (3,2 %)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17.08.2020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52021"/>
            <a:ext cx="7983646" cy="714291"/>
          </a:xfrm>
        </p:spPr>
        <p:txBody>
          <a:bodyPr/>
          <a:lstStyle/>
          <a:p>
            <a:r>
              <a:rPr lang="de-DE" dirty="0" smtClean="0"/>
              <a:t>Symptome bei Kindern (1)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394216" y="488189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17.08.2020</a:t>
            </a:r>
            <a:endParaRPr lang="de-DE" sz="1050" dirty="0"/>
          </a:p>
        </p:txBody>
      </p:sp>
      <p:sp>
        <p:nvSpPr>
          <p:cNvPr id="9" name="Textfeld 8"/>
          <p:cNvSpPr txBox="1"/>
          <p:nvPr/>
        </p:nvSpPr>
        <p:spPr>
          <a:xfrm>
            <a:off x="6618052" y="4056526"/>
            <a:ext cx="2591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* Geruchs- und Geschmacksverlust kann erst seit KW 17 angegeben werden.</a:t>
            </a:r>
            <a:br>
              <a:rPr lang="de-DE" sz="800" dirty="0"/>
            </a:br>
            <a:r>
              <a:rPr lang="de-DE" sz="800" dirty="0"/>
              <a:t>** "Symptom unbekannt" trifft zu, wenn bei „Klinische Informationen vorhanden“ die Angabe  &lt;Ja, mit Symptomatik&gt; </a:t>
            </a:r>
            <a:r>
              <a:rPr lang="de-DE" sz="800" dirty="0" smtClean="0"/>
              <a:t>eingetragen wurde</a:t>
            </a:r>
            <a:r>
              <a:rPr lang="de-DE" sz="800" dirty="0"/>
              <a:t>, jedoch kein </a:t>
            </a:r>
            <a:r>
              <a:rPr lang="de-DE" sz="800" dirty="0" smtClean="0"/>
              <a:t>konkretes </a:t>
            </a:r>
            <a:r>
              <a:rPr lang="de-DE" sz="800" dirty="0"/>
              <a:t>Symptom </a:t>
            </a:r>
            <a:r>
              <a:rPr lang="de-DE" sz="800" dirty="0" smtClean="0"/>
              <a:t>angegeben </a:t>
            </a:r>
            <a:r>
              <a:rPr lang="de-DE" sz="800" dirty="0"/>
              <a:t>wurde.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389460"/>
              </p:ext>
            </p:extLst>
          </p:nvPr>
        </p:nvGraphicFramePr>
        <p:xfrm>
          <a:off x="1097280" y="1594705"/>
          <a:ext cx="5544923" cy="3109414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320778"/>
                <a:gridCol w="479840"/>
                <a:gridCol w="659709"/>
                <a:gridCol w="539043"/>
                <a:gridCol w="642794"/>
                <a:gridCol w="425146"/>
                <a:gridCol w="477613"/>
              </a:tblGrid>
              <a:tr h="153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 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0-5 Jahre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6-10 Jahre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 smtClean="0">
                          <a:effectLst/>
                        </a:rPr>
                        <a:t>11-14</a:t>
                      </a:r>
                      <a:r>
                        <a:rPr lang="de-DE" sz="800" baseline="0" dirty="0" smtClean="0">
                          <a:effectLst/>
                        </a:rPr>
                        <a:t> </a:t>
                      </a:r>
                      <a:r>
                        <a:rPr lang="de-DE" sz="800" dirty="0" smtClean="0">
                          <a:effectLst/>
                        </a:rPr>
                        <a:t>Jahre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3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n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%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n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%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n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%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</a:tr>
              <a:tr h="153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Anzahl Fälle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4.293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3.972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3.792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53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Klinische Infos vorhanden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3.205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74,7%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2.895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72,9%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2.858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75,4%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447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0" baseline="0" dirty="0" smtClean="0">
                          <a:effectLst/>
                        </a:rPr>
                        <a:t>      </a:t>
                      </a:r>
                      <a:r>
                        <a:rPr lang="de-DE" sz="800" b="0" dirty="0" smtClean="0">
                          <a:effectLst/>
                        </a:rPr>
                        <a:t>Fälle </a:t>
                      </a:r>
                      <a:r>
                        <a:rPr lang="de-DE" sz="800" b="0" dirty="0">
                          <a:effectLst/>
                        </a:rPr>
                        <a:t>mit Angabe eines einzigen Symptoms</a:t>
                      </a:r>
                      <a:endParaRPr lang="de-DE" sz="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933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29,1%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782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27,0%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779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27,3%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53748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solidFill>
                            <a:schemeClr val="bg1"/>
                          </a:solidFill>
                          <a:effectLst/>
                        </a:rPr>
                        <a:t>Einzelsymptome (Nenner = Fälle mit vorhandenen Klinischen Infos)</a:t>
                      </a:r>
                      <a:endParaRPr lang="de-DE" sz="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Fieber 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414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12,9%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244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8,4%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159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5,6%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Husten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184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5,7%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164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5,7%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156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5,5%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Schnupfen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122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4,3%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Allgemeine Symptome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135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4,7%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178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6,2%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Symptom unbekannt**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Halsschmerzen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2,6%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Durchfall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Dyspnoe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Pneumonie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ARDS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Geschmacksverlust*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0,2%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Geruchsverlust*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Beatmung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38776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Tachypnoe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83325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Tachykardie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157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1267</Words>
  <Application>Microsoft Office PowerPoint</Application>
  <PresentationFormat>Bildschirmpräsentation (16:9)</PresentationFormat>
  <Paragraphs>387</Paragraphs>
  <Slides>13</Slides>
  <Notes>5</Notes>
  <HiddenSlides>7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Office-Design</vt:lpstr>
      <vt:lpstr>Corona-KiTa-Studie  Erkrankungszahlen bei Kindern unter 10 Jahren</vt:lpstr>
      <vt:lpstr>Hintergrund</vt:lpstr>
      <vt:lpstr>Corona-KiTa Studie - Aufbau</vt:lpstr>
      <vt:lpstr>GrippeWeb: Häufigkeit akuter Atemwegserkrankungen</vt:lpstr>
      <vt:lpstr>Entwicklung der Fallzahlen: 0 – 5 Jahre</vt:lpstr>
      <vt:lpstr>Inzidenz und Anteil nach Altersgruppe</vt:lpstr>
      <vt:lpstr>Inzidenz Kinder (0 – 5 Jahre) mit/ohne Bezug zu einem in SurvNet beschriebenen Ausbruch nach Bundesland (1) </vt:lpstr>
      <vt:lpstr>Inzidenz Kinder (0 – 5 Jahre) mit/ohne Bezug zu einem in SurvNet  beschriebenen Ausbruch nach Bundesland (2)</vt:lpstr>
      <vt:lpstr>Symptome bei Kindern (1)</vt:lpstr>
      <vt:lpstr>Symptome bei Kindern (2)</vt:lpstr>
      <vt:lpstr>Betreuung in einer Einrichtung gemäß § 33</vt:lpstr>
      <vt:lpstr>Ausbrüche in Kindergärten/Horte</vt:lpstr>
      <vt:lpstr>Ausbrüche in Schulen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Haas, Walter</cp:lastModifiedBy>
  <cp:revision>208</cp:revision>
  <dcterms:created xsi:type="dcterms:W3CDTF">2015-11-02T12:29:13Z</dcterms:created>
  <dcterms:modified xsi:type="dcterms:W3CDTF">2020-08-17T10:57:15Z</dcterms:modified>
</cp:coreProperties>
</file>