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3" r:id="rId1"/>
    <p:sldMasterId id="2147483691" r:id="rId2"/>
    <p:sldMasterId id="2147483706" r:id="rId3"/>
  </p:sldMasterIdLst>
  <p:notesMasterIdLst>
    <p:notesMasterId r:id="rId24"/>
  </p:notesMasterIdLst>
  <p:sldIdLst>
    <p:sldId id="300" r:id="rId4"/>
    <p:sldId id="302" r:id="rId5"/>
    <p:sldId id="273" r:id="rId6"/>
    <p:sldId id="286" r:id="rId7"/>
    <p:sldId id="276" r:id="rId8"/>
    <p:sldId id="291" r:id="rId9"/>
    <p:sldId id="301" r:id="rId10"/>
    <p:sldId id="294" r:id="rId11"/>
    <p:sldId id="311" r:id="rId12"/>
    <p:sldId id="462" r:id="rId13"/>
    <p:sldId id="304" r:id="rId14"/>
    <p:sldId id="312" r:id="rId15"/>
    <p:sldId id="460" r:id="rId16"/>
    <p:sldId id="308" r:id="rId17"/>
    <p:sldId id="459" r:id="rId18"/>
    <p:sldId id="449" r:id="rId19"/>
    <p:sldId id="450" r:id="rId20"/>
    <p:sldId id="458" r:id="rId21"/>
    <p:sldId id="461" r:id="rId22"/>
    <p:sldId id="310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ing, Kerstin" initials="K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2444" autoAdjust="0"/>
  </p:normalViewPr>
  <p:slideViewPr>
    <p:cSldViewPr>
      <p:cViewPr varScale="1">
        <p:scale>
          <a:sx n="60" d="100"/>
          <a:sy n="60" d="100"/>
        </p:scale>
        <p:origin x="-1560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2E89B-9F2C-47C2-859A-82291AB5E774}" type="datetimeFigureOut">
              <a:rPr lang="de-DE" smtClean="0"/>
              <a:t>17.08.2020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4141E-2597-4510-9BDB-823934EE8AE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589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712" y="4343517"/>
            <a:ext cx="5486057" cy="411437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3884731" y="8685376"/>
            <a:ext cx="2971296" cy="456968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/>
            <a:fld id="{ED6C0070-E28E-4271-8BDF-9052859138C7}" type="slidenum">
              <a:rPr lang="de-DE" sz="1200" spc="-1">
                <a:solidFill>
                  <a:srgbClr val="000000"/>
                </a:solidFill>
              </a:rPr>
              <a:pPr algn="r"/>
              <a:t>1</a:t>
            </a:fld>
            <a:endParaRPr lang="de-DE" sz="1200" spc="-1" dirty="0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749300"/>
            <a:ext cx="4924425" cy="3692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84467CF-9C7A-47F0-8FBB-EF6E453634CB}" type="slidenum">
              <a:rPr lang="de-DE" sz="1400" spc="-1" smtClean="0">
                <a:solidFill>
                  <a:prstClr val="black"/>
                </a:solidFill>
                <a:latin typeface="Times New Roman"/>
              </a:rPr>
              <a:pPr/>
              <a:t>2</a:t>
            </a:fld>
            <a:endParaRPr lang="de-DE" sz="1400" spc="-1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105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="" xmlns:a16="http://schemas.microsoft.com/office/drawing/2014/main" id="{3C43D66C-2AF8-4575-8EF4-3BE936F723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>
            <a:extLst>
              <a:ext uri="{FF2B5EF4-FFF2-40B4-BE49-F238E27FC236}">
                <a16:creationId xmlns="" xmlns:a16="http://schemas.microsoft.com/office/drawing/2014/main" id="{3E200E0F-F3DD-4A57-8E65-708EDF69B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Weitere Impfstoffentwicklungen wie z.B. DZIF/IDT oder MSD/Themis bzw. MSD/IAVI könnten zu einem späteren Zeitpunkt noch dazu kommen</a:t>
            </a:r>
          </a:p>
        </p:txBody>
      </p:sp>
      <p:sp>
        <p:nvSpPr>
          <p:cNvPr id="8196" name="Foliennummernplatzhalter 3">
            <a:extLst>
              <a:ext uri="{FF2B5EF4-FFF2-40B4-BE49-F238E27FC236}">
                <a16:creationId xmlns="" xmlns:a16="http://schemas.microsoft.com/office/drawing/2014/main" id="{AC65C9A8-E409-43DB-98AE-5E7D2C8CC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9F4C64-4E0C-4C0A-BC81-BE199991C2F6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4141E-2597-4510-9BDB-823934EE8AEC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48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749300"/>
            <a:ext cx="4924425" cy="3692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84467CF-9C7A-47F0-8FBB-EF6E453634CB}" type="slidenum">
              <a:rPr lang="de-DE" sz="1400" spc="-1" smtClean="0">
                <a:solidFill>
                  <a:prstClr val="black"/>
                </a:solidFill>
                <a:latin typeface="Times New Roman"/>
              </a:rPr>
              <a:pPr/>
              <a:t>14</a:t>
            </a:fld>
            <a:endParaRPr lang="de-DE" sz="1400" spc="-1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105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749300"/>
            <a:ext cx="4924425" cy="3692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84467CF-9C7A-47F0-8FBB-EF6E453634CB}" type="slidenum">
              <a:rPr lang="de-DE" sz="1400" spc="-1" smtClean="0">
                <a:solidFill>
                  <a:prstClr val="black"/>
                </a:solidFill>
                <a:latin typeface="Times New Roman"/>
              </a:rPr>
              <a:pPr/>
              <a:t>20</a:t>
            </a:fld>
            <a:endParaRPr lang="de-DE" sz="1400" spc="-1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681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40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79833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4114800"/>
            <a:ext cx="79833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97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47880" y="181512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411480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47880" y="411480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82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257040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156480" y="1815120"/>
            <a:ext cx="257040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855760" y="1815120"/>
            <a:ext cx="257040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457200" y="4114800"/>
            <a:ext cx="257040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3156480" y="4114800"/>
            <a:ext cx="257040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5855760" y="4114800"/>
            <a:ext cx="257040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66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7999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1813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93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3770302"/>
            <a:ext cx="798336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857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7983360" cy="44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48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3895560" cy="44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47880" y="1815120"/>
            <a:ext cx="3895560" cy="44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681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1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457200" y="3770302"/>
            <a:ext cx="798336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668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457200" y="2720902"/>
            <a:ext cx="798336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365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47880" y="1815120"/>
            <a:ext cx="3895560" cy="44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411480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160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3895560" cy="44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47880" y="181512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47880" y="411480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22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47880" y="181512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4114800"/>
            <a:ext cx="79833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84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79833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4114800"/>
            <a:ext cx="79833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86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47880" y="181512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411480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47880" y="411480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501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257040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156480" y="1815120"/>
            <a:ext cx="257040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855760" y="1815120"/>
            <a:ext cx="257040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4114800"/>
            <a:ext cx="257040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3156480" y="4114800"/>
            <a:ext cx="257040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5855760" y="4114800"/>
            <a:ext cx="257040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0528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19.03.2018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97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19.03.2018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6176543"/>
            <a:ext cx="1258226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2267304"/>
            <a:ext cx="4504844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</p:spTree>
    <p:extLst>
      <p:ext uri="{BB962C8B-B14F-4D97-AF65-F5344CB8AC3E}">
        <p14:creationId xmlns:p14="http://schemas.microsoft.com/office/powerpoint/2010/main" val="2084516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19.03.2018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815221"/>
            <a:ext cx="7983646" cy="440325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981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7983360" cy="44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095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19.03.2018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787208" cy="916304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0157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9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3895560" cy="44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47880" y="1815120"/>
            <a:ext cx="3895560" cy="44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08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5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457200" y="2720902"/>
            <a:ext cx="798336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48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47880" y="1815120"/>
            <a:ext cx="3895560" cy="44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411480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02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3895560" cy="4402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47880" y="181512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47880" y="411480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69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1239223"/>
            <a:ext cx="798336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81512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47880" y="1815120"/>
            <a:ext cx="38955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4114800"/>
            <a:ext cx="7983360" cy="2099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12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t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.tiff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Bild 6"/>
          <p:cNvPicPr/>
          <p:nvPr/>
        </p:nvPicPr>
        <p:blipFill>
          <a:blip r:embed="rId16"/>
          <a:stretch/>
        </p:blipFill>
        <p:spPr>
          <a:xfrm>
            <a:off x="6761880" y="326520"/>
            <a:ext cx="2054520" cy="595440"/>
          </a:xfrm>
          <a:prstGeom prst="rect">
            <a:avLst/>
          </a:prstGeom>
          <a:ln>
            <a:noFill/>
          </a:ln>
        </p:spPr>
      </p:pic>
      <p:grpSp>
        <p:nvGrpSpPr>
          <p:cNvPr id="53" name="Group 1"/>
          <p:cNvGrpSpPr/>
          <p:nvPr/>
        </p:nvGrpSpPr>
        <p:grpSpPr>
          <a:xfrm>
            <a:off x="457200" y="6458040"/>
            <a:ext cx="7997040" cy="424800"/>
            <a:chOff x="457200" y="6458040"/>
            <a:chExt cx="7997040" cy="424800"/>
          </a:xfrm>
        </p:grpSpPr>
        <p:sp>
          <p:nvSpPr>
            <p:cNvPr id="54" name="Line 2"/>
            <p:cNvSpPr/>
            <p:nvPr/>
          </p:nvSpPr>
          <p:spPr>
            <a:xfrm>
              <a:off x="7931880" y="6478200"/>
              <a:ext cx="360" cy="404640"/>
            </a:xfrm>
            <a:prstGeom prst="line">
              <a:avLst/>
            </a:prstGeom>
            <a:ln w="6480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5" name="Line 3"/>
            <p:cNvSpPr/>
            <p:nvPr/>
          </p:nvSpPr>
          <p:spPr>
            <a:xfrm>
              <a:off x="2594160" y="6466320"/>
              <a:ext cx="360" cy="404640"/>
            </a:xfrm>
            <a:prstGeom prst="line">
              <a:avLst/>
            </a:prstGeom>
            <a:ln w="6480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6" name="Line 4"/>
            <p:cNvSpPr/>
            <p:nvPr/>
          </p:nvSpPr>
          <p:spPr>
            <a:xfrm>
              <a:off x="457200" y="6458040"/>
              <a:ext cx="360" cy="404640"/>
            </a:xfrm>
            <a:prstGeom prst="line">
              <a:avLst/>
            </a:prstGeom>
            <a:ln w="6480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7" name="Line 5"/>
            <p:cNvSpPr/>
            <p:nvPr/>
          </p:nvSpPr>
          <p:spPr>
            <a:xfrm>
              <a:off x="8453880" y="6478200"/>
              <a:ext cx="360" cy="404640"/>
            </a:xfrm>
            <a:prstGeom prst="line">
              <a:avLst/>
            </a:prstGeom>
            <a:ln w="6480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58" name="PlaceHolder 6"/>
          <p:cNvSpPr>
            <a:spLocks noGrp="1"/>
          </p:cNvSpPr>
          <p:nvPr>
            <p:ph type="dt"/>
          </p:nvPr>
        </p:nvSpPr>
        <p:spPr>
          <a:xfrm>
            <a:off x="564840" y="6356520"/>
            <a:ext cx="1860120" cy="364680"/>
          </a:xfrm>
          <a:prstGeom prst="rect">
            <a:avLst/>
          </a:prstGeom>
        </p:spPr>
        <p:txBody>
          <a:bodyPr lIns="0" rIns="0" anchor="ctr">
            <a:noAutofit/>
          </a:bodyPr>
          <a:lstStyle/>
          <a:p>
            <a:endParaRPr lang="de-DE" sz="1200" spc="-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ftr"/>
          </p:nvPr>
        </p:nvSpPr>
        <p:spPr>
          <a:xfrm>
            <a:off x="2699640" y="6356520"/>
            <a:ext cx="2895120" cy="364680"/>
          </a:xfrm>
          <a:prstGeom prst="rect">
            <a:avLst/>
          </a:prstGeom>
        </p:spPr>
        <p:txBody>
          <a:bodyPr lIns="0" rIns="0" anchor="ctr">
            <a:noAutofit/>
          </a:bodyPr>
          <a:lstStyle/>
          <a:p>
            <a:r>
              <a:rPr lang="de-DE" sz="1200" spc="-1">
                <a:solidFill>
                  <a:prstClr val="black"/>
                </a:solidFill>
                <a:latin typeface="Times New Roman"/>
              </a:rPr>
              <a:t>96. STIKO Sitzung, 18.06.2020</a:t>
            </a:r>
            <a:endParaRPr lang="de-DE" sz="1200" spc="-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0" name="PlaceHolder 8"/>
          <p:cNvSpPr>
            <a:spLocks noGrp="1"/>
          </p:cNvSpPr>
          <p:nvPr>
            <p:ph type="sldNum"/>
          </p:nvPr>
        </p:nvSpPr>
        <p:spPr>
          <a:xfrm>
            <a:off x="7943040" y="6356520"/>
            <a:ext cx="496440" cy="364680"/>
          </a:xfrm>
          <a:prstGeom prst="rect">
            <a:avLst/>
          </a:prstGeom>
        </p:spPr>
        <p:txBody>
          <a:bodyPr lIns="0" rIns="0" anchor="ctr">
            <a:noAutofit/>
          </a:bodyPr>
          <a:lstStyle/>
          <a:p>
            <a:pPr algn="ctr"/>
            <a:fld id="{635D937D-38BB-4031-A069-40E114E3262C}" type="slidenum">
              <a:rPr lang="de-DE" sz="1200" spc="-1">
                <a:solidFill>
                  <a:srgbClr val="045AA6"/>
                </a:solidFill>
                <a:latin typeface="Calibri"/>
              </a:rPr>
              <a:pPr algn="ctr"/>
              <a:t>‹Nr.›</a:t>
            </a:fld>
            <a:endParaRPr lang="de-DE" sz="1200" spc="-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1" name="PlaceHolder 9"/>
          <p:cNvSpPr>
            <a:spLocks noGrp="1"/>
          </p:cNvSpPr>
          <p:nvPr>
            <p:ph type="title"/>
          </p:nvPr>
        </p:nvSpPr>
        <p:spPr>
          <a:xfrm>
            <a:off x="457200" y="940680"/>
            <a:ext cx="7983360" cy="87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b="1" strike="noStrike" spc="-1">
                <a:solidFill>
                  <a:srgbClr val="045AA6"/>
                </a:solidFill>
                <a:latin typeface="Calibri"/>
              </a:rPr>
              <a:t>Mastertitelformat bearbeiten</a:t>
            </a:r>
            <a:endParaRPr lang="de-DE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10"/>
          <p:cNvSpPr>
            <a:spLocks noGrp="1"/>
          </p:cNvSpPr>
          <p:nvPr>
            <p:ph type="body"/>
          </p:nvPr>
        </p:nvSpPr>
        <p:spPr>
          <a:xfrm>
            <a:off x="457200" y="1815120"/>
            <a:ext cx="7983360" cy="4402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31"/>
              </a:spcBef>
              <a:buClr>
                <a:srgbClr val="045AA6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Mastertextformat bearbeiten</a:t>
            </a:r>
          </a:p>
          <a:p>
            <a:pPr marL="743040" lvl="1" indent="-285480">
              <a:lnSpc>
                <a:spcPct val="100000"/>
              </a:lnSpc>
              <a:spcBef>
                <a:spcPts val="431"/>
              </a:spcBef>
              <a:buClr>
                <a:srgbClr val="045AA6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Zweite Ebene</a:t>
            </a:r>
          </a:p>
          <a:p>
            <a:pPr marL="1143000" lvl="2" indent="-228240">
              <a:lnSpc>
                <a:spcPct val="100000"/>
              </a:lnSpc>
              <a:spcBef>
                <a:spcPts val="431"/>
              </a:spcBef>
              <a:buClr>
                <a:srgbClr val="045AA6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Dritte Ebene</a:t>
            </a:r>
          </a:p>
          <a:p>
            <a:pPr marL="1600200" lvl="3" indent="-228240">
              <a:lnSpc>
                <a:spcPct val="100000"/>
              </a:lnSpc>
              <a:spcBef>
                <a:spcPts val="431"/>
              </a:spcBef>
              <a:buClr>
                <a:srgbClr val="045AA6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Vierte Ebene</a:t>
            </a:r>
          </a:p>
          <a:p>
            <a:pPr marL="2057400" lvl="4" indent="-228240">
              <a:lnSpc>
                <a:spcPct val="100000"/>
              </a:lnSpc>
              <a:spcBef>
                <a:spcPts val="431"/>
              </a:spcBef>
              <a:buClr>
                <a:srgbClr val="045AA6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624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704" r:id="rId13"/>
    <p:sldLayoutId id="2147483705" r:id="rId14"/>
  </p:sldLayoutIdLst>
  <p:hf sldNum="0"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6"/>
          <p:cNvPicPr/>
          <p:nvPr/>
        </p:nvPicPr>
        <p:blipFill>
          <a:blip r:embed="rId14"/>
          <a:stretch/>
        </p:blipFill>
        <p:spPr>
          <a:xfrm>
            <a:off x="6761880" y="326520"/>
            <a:ext cx="2054520" cy="595440"/>
          </a:xfrm>
          <a:prstGeom prst="rect">
            <a:avLst/>
          </a:prstGeom>
          <a:ln>
            <a:noFill/>
          </a:ln>
        </p:spPr>
      </p:pic>
      <p:grpSp>
        <p:nvGrpSpPr>
          <p:cNvPr id="17" name="Group 1"/>
          <p:cNvGrpSpPr/>
          <p:nvPr/>
        </p:nvGrpSpPr>
        <p:grpSpPr>
          <a:xfrm>
            <a:off x="457200" y="6458040"/>
            <a:ext cx="7997040" cy="424800"/>
            <a:chOff x="457200" y="6458040"/>
            <a:chExt cx="7997040" cy="424800"/>
          </a:xfrm>
        </p:grpSpPr>
        <p:sp>
          <p:nvSpPr>
            <p:cNvPr id="2" name="Line 2"/>
            <p:cNvSpPr/>
            <p:nvPr/>
          </p:nvSpPr>
          <p:spPr>
            <a:xfrm>
              <a:off x="7931880" y="6478200"/>
              <a:ext cx="360" cy="404640"/>
            </a:xfrm>
            <a:prstGeom prst="line">
              <a:avLst/>
            </a:prstGeom>
            <a:ln w="6480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3"/>
            <p:cNvSpPr/>
            <p:nvPr/>
          </p:nvSpPr>
          <p:spPr>
            <a:xfrm>
              <a:off x="2594160" y="6466320"/>
              <a:ext cx="360" cy="404640"/>
            </a:xfrm>
            <a:prstGeom prst="line">
              <a:avLst/>
            </a:prstGeom>
            <a:ln w="6480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Line 4"/>
            <p:cNvSpPr/>
            <p:nvPr/>
          </p:nvSpPr>
          <p:spPr>
            <a:xfrm>
              <a:off x="457200" y="6458040"/>
              <a:ext cx="360" cy="404640"/>
            </a:xfrm>
            <a:prstGeom prst="line">
              <a:avLst/>
            </a:prstGeom>
            <a:ln w="6480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" name="Line 5"/>
            <p:cNvSpPr/>
            <p:nvPr/>
          </p:nvSpPr>
          <p:spPr>
            <a:xfrm>
              <a:off x="8453880" y="6478200"/>
              <a:ext cx="360" cy="404640"/>
            </a:xfrm>
            <a:prstGeom prst="line">
              <a:avLst/>
            </a:prstGeom>
            <a:ln w="6480"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pic>
        <p:nvPicPr>
          <p:cNvPr id="6" name="Bild 13"/>
          <p:cNvPicPr/>
          <p:nvPr/>
        </p:nvPicPr>
        <p:blipFill>
          <a:blip r:embed="rId15"/>
          <a:stretch/>
        </p:blipFill>
        <p:spPr>
          <a:xfrm>
            <a:off x="2160" y="1384920"/>
            <a:ext cx="8746200" cy="4358160"/>
          </a:xfrm>
          <a:prstGeom prst="rect">
            <a:avLst/>
          </a:prstGeom>
          <a:ln>
            <a:noFill/>
          </a:ln>
        </p:spPr>
      </p:pic>
      <p:sp>
        <p:nvSpPr>
          <p:cNvPr id="7" name="CustomShape 6"/>
          <p:cNvSpPr/>
          <p:nvPr/>
        </p:nvSpPr>
        <p:spPr>
          <a:xfrm>
            <a:off x="3624480" y="2264760"/>
            <a:ext cx="5123880" cy="2678040"/>
          </a:xfrm>
          <a:prstGeom prst="rect">
            <a:avLst/>
          </a:prstGeom>
          <a:solidFill>
            <a:srgbClr val="367BB8"/>
          </a:solidFill>
          <a:ln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Line 7"/>
          <p:cNvSpPr/>
          <p:nvPr/>
        </p:nvSpPr>
        <p:spPr>
          <a:xfrm>
            <a:off x="3934800" y="2015640"/>
            <a:ext cx="360" cy="3160080"/>
          </a:xfrm>
          <a:prstGeom prst="line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Line 8"/>
          <p:cNvSpPr/>
          <p:nvPr/>
        </p:nvSpPr>
        <p:spPr>
          <a:xfrm>
            <a:off x="8439480" y="2009520"/>
            <a:ext cx="360" cy="3166200"/>
          </a:xfrm>
          <a:prstGeom prst="line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9"/>
          <p:cNvSpPr/>
          <p:nvPr/>
        </p:nvSpPr>
        <p:spPr>
          <a:xfrm>
            <a:off x="8748360" y="2267280"/>
            <a:ext cx="395280" cy="2675880"/>
          </a:xfrm>
          <a:prstGeom prst="rect">
            <a:avLst/>
          </a:prstGeom>
          <a:solidFill>
            <a:srgbClr val="689CCA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" name="PlaceHolder 10"/>
          <p:cNvSpPr>
            <a:spLocks noGrp="1"/>
          </p:cNvSpPr>
          <p:nvPr>
            <p:ph type="dt"/>
          </p:nvPr>
        </p:nvSpPr>
        <p:spPr>
          <a:xfrm>
            <a:off x="564840" y="6356520"/>
            <a:ext cx="1860120" cy="364680"/>
          </a:xfrm>
          <a:prstGeom prst="rect">
            <a:avLst/>
          </a:prstGeom>
        </p:spPr>
        <p:txBody>
          <a:bodyPr lIns="0" rIns="0" anchor="ctr">
            <a:noAutofit/>
          </a:bodyPr>
          <a:lstStyle/>
          <a:p>
            <a:endParaRPr lang="de-DE" sz="1200" spc="-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2" name="PlaceHolder 11"/>
          <p:cNvSpPr>
            <a:spLocks noGrp="1"/>
          </p:cNvSpPr>
          <p:nvPr>
            <p:ph type="sldNum"/>
          </p:nvPr>
        </p:nvSpPr>
        <p:spPr>
          <a:xfrm>
            <a:off x="7943040" y="6356520"/>
            <a:ext cx="496440" cy="364680"/>
          </a:xfrm>
          <a:prstGeom prst="rect">
            <a:avLst/>
          </a:prstGeom>
        </p:spPr>
        <p:txBody>
          <a:bodyPr lIns="0" rIns="0" anchor="ctr">
            <a:noAutofit/>
          </a:bodyPr>
          <a:lstStyle/>
          <a:p>
            <a:pPr algn="ctr"/>
            <a:fld id="{2D8ED98D-23C3-43B5-AEA1-B8A7AF373342}" type="slidenum">
              <a:rPr lang="de-DE" sz="1200" spc="-1">
                <a:solidFill>
                  <a:srgbClr val="045AA6"/>
                </a:solidFill>
                <a:latin typeface="Calibri"/>
              </a:rPr>
              <a:pPr algn="ctr"/>
              <a:t>‹Nr.›</a:t>
            </a:fld>
            <a:endParaRPr lang="de-DE" sz="1200" spc="-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3" name="CustomShape 12"/>
          <p:cNvSpPr/>
          <p:nvPr/>
        </p:nvSpPr>
        <p:spPr>
          <a:xfrm>
            <a:off x="2470680" y="6176520"/>
            <a:ext cx="1257840" cy="681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4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PlaceHolder 13"/>
          <p:cNvSpPr>
            <a:spLocks noGrp="1"/>
          </p:cNvSpPr>
          <p:nvPr>
            <p:ph type="title"/>
          </p:nvPr>
        </p:nvSpPr>
        <p:spPr>
          <a:xfrm>
            <a:off x="3934800" y="2267280"/>
            <a:ext cx="4504320" cy="2670480"/>
          </a:xfrm>
          <a:prstGeom prst="rect">
            <a:avLst/>
          </a:prstGeom>
        </p:spPr>
        <p:txBody>
          <a:bodyPr lIns="252000" tIns="360000" rIns="252000" bIns="360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FFFFFF"/>
                </a:solidFill>
                <a:latin typeface="Calibri"/>
              </a:rPr>
              <a:t>Mastertitelformat  bearbeiten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151262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40853"/>
            <a:ext cx="7983646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15221"/>
            <a:ext cx="7983646" cy="4403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19.03.2018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022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7943040" y="6356520"/>
            <a:ext cx="49644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>
            <a:noAutofit/>
          </a:bodyPr>
          <a:lstStyle/>
          <a:p>
            <a:endParaRPr lang="de-DE" sz="2400" spc="-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3783522" y="1916832"/>
            <a:ext cx="4914816" cy="3528392"/>
          </a:xfrm>
          <a:prstGeom prst="rect">
            <a:avLst/>
          </a:prstGeom>
          <a:noFill/>
          <a:ln>
            <a:noFill/>
          </a:ln>
        </p:spPr>
        <p:txBody>
          <a:bodyPr lIns="252000" tIns="360000" rIns="252000" bIns="360000" anchor="ctr">
            <a:normAutofit/>
          </a:bodyPr>
          <a:lstStyle/>
          <a:p>
            <a:r>
              <a:rPr lang="de-DE" sz="3300" b="1" spc="-1" dirty="0">
                <a:solidFill>
                  <a:srgbClr val="FFFFFF"/>
                </a:solidFill>
                <a:latin typeface="Calibri"/>
              </a:rPr>
              <a:t>Update</a:t>
            </a: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r>
              <a:rPr lang="de-DE" sz="2200" b="1" spc="-1" dirty="0">
                <a:solidFill>
                  <a:srgbClr val="FFFFFF"/>
                </a:solidFill>
                <a:latin typeface="Calibri"/>
              </a:rPr>
              <a:t>COVID-19 Impfstoff-Entwicklung </a:t>
            </a:r>
            <a:br>
              <a:rPr lang="de-DE" sz="2200" b="1" spc="-1" dirty="0">
                <a:solidFill>
                  <a:srgbClr val="FFFFFF"/>
                </a:solidFill>
                <a:latin typeface="Calibri"/>
              </a:rPr>
            </a:br>
            <a:r>
              <a:rPr lang="de-DE" sz="2200" b="1" spc="-1" dirty="0">
                <a:solidFill>
                  <a:srgbClr val="FFFFFF"/>
                </a:solidFill>
                <a:latin typeface="Calibri"/>
              </a:rPr>
              <a:t>und</a:t>
            </a:r>
            <a:br>
              <a:rPr lang="de-DE" sz="2200" b="1" spc="-1" dirty="0">
                <a:solidFill>
                  <a:srgbClr val="FFFFFF"/>
                </a:solidFill>
                <a:latin typeface="Calibri"/>
              </a:rPr>
            </a:br>
            <a:r>
              <a:rPr lang="de-DE" sz="2200" b="1" spc="-1" dirty="0">
                <a:solidFill>
                  <a:srgbClr val="FFFFFF"/>
                </a:solidFill>
                <a:latin typeface="Calibri"/>
              </a:rPr>
              <a:t>Einführung der Impfung in Deutschland</a:t>
            </a:r>
            <a:r>
              <a:rPr dirty="0">
                <a:solidFill>
                  <a:prstClr val="black"/>
                </a:solidFill>
              </a:rPr>
              <a:t/>
            </a:r>
            <a:br>
              <a:rPr dirty="0">
                <a:solidFill>
                  <a:prstClr val="black"/>
                </a:solidFill>
              </a:rPr>
            </a:br>
            <a:endParaRPr lang="de-DE" sz="20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5D84EAF6-A11E-459A-B593-CFAE4C54ABAB}"/>
              </a:ext>
            </a:extLst>
          </p:cNvPr>
          <p:cNvSpPr txBox="1"/>
          <p:nvPr/>
        </p:nvSpPr>
        <p:spPr>
          <a:xfrm>
            <a:off x="899592" y="609329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17. August 2020</a:t>
            </a:r>
            <a:br>
              <a:rPr lang="de-DE" dirty="0"/>
            </a:br>
            <a:r>
              <a:rPr lang="de-DE" dirty="0"/>
              <a:t>O. Wichmann, FG33</a:t>
            </a:r>
          </a:p>
        </p:txBody>
      </p:sp>
    </p:spTree>
    <p:extLst>
      <p:ext uri="{BB962C8B-B14F-4D97-AF65-F5344CB8AC3E}">
        <p14:creationId xmlns:p14="http://schemas.microsoft.com/office/powerpoint/2010/main" val="22455422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" y="1"/>
            <a:ext cx="9018307" cy="679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40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Inhaltsplatzhalter 1">
            <a:extLst>
              <a:ext uri="{FF2B5EF4-FFF2-40B4-BE49-F238E27FC236}">
                <a16:creationId xmlns="" xmlns:a16="http://schemas.microsoft.com/office/drawing/2014/main" id="{588F9F1E-9197-4BB1-AF40-A1F4E62EE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56" y="764704"/>
            <a:ext cx="8779532" cy="4402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400" dirty="0"/>
              <a:t>Rekombinant hergestelltes Spikeprotein – Nanopartikel</a:t>
            </a:r>
          </a:p>
          <a:p>
            <a:r>
              <a:rPr lang="de-DE" altLang="de-DE" sz="2400" dirty="0"/>
              <a:t>      kombiniert mit Matrix-M: Saponin-basiertes </a:t>
            </a:r>
            <a:r>
              <a:rPr lang="de-DE" altLang="de-DE" sz="2400" dirty="0" err="1"/>
              <a:t>Adjuvanz</a:t>
            </a:r>
            <a:r>
              <a:rPr lang="de-DE" altLang="de-DE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400" dirty="0"/>
              <a:t>Placebo-kontrollierten Phase-1/2 Studie</a:t>
            </a:r>
          </a:p>
          <a:p>
            <a:pPr marL="541338" indent="-276225">
              <a:buFont typeface="Arial" panose="020B0604020202020204" pitchFamily="34" charset="0"/>
              <a:buChar char="•"/>
            </a:pPr>
            <a:r>
              <a:rPr lang="de-DE" altLang="de-DE" sz="2000" dirty="0"/>
              <a:t>131 Erwachsene, Alter von 18-59 Jahren </a:t>
            </a:r>
          </a:p>
          <a:p>
            <a:pPr marL="541338" indent="-276225">
              <a:buFont typeface="Arial" panose="020B0604020202020204" pitchFamily="34" charset="0"/>
              <a:buChar char="•"/>
            </a:pPr>
            <a:r>
              <a:rPr lang="de-DE" altLang="de-DE" sz="2000" dirty="0"/>
              <a:t>Dosierungen 5µg bzw. 25µg, 2 Dosen im Abstand von 28 Tagen </a:t>
            </a:r>
            <a:r>
              <a:rPr lang="de-DE" altLang="de-DE" sz="2000" dirty="0" err="1"/>
              <a:t>i.m</a:t>
            </a:r>
            <a:r>
              <a:rPr lang="de-DE" altLang="de-DE" sz="2000" dirty="0"/>
              <a:t>.</a:t>
            </a:r>
          </a:p>
          <a:p>
            <a:pPr marL="541338" indent="-276225">
              <a:buFont typeface="Arial" panose="020B0604020202020204" pitchFamily="34" charset="0"/>
              <a:buChar char="•"/>
            </a:pPr>
            <a:r>
              <a:rPr lang="de-DE" altLang="de-DE" sz="2000" dirty="0"/>
              <a:t>Ergebnisse:</a:t>
            </a:r>
          </a:p>
          <a:p>
            <a:pPr marL="541338" lvl="1" indent="-276225">
              <a:buFont typeface="Arial" panose="020B0604020202020204" pitchFamily="34" charset="0"/>
              <a:buChar char="•"/>
            </a:pPr>
            <a:r>
              <a:rPr lang="en-US" altLang="de-DE" sz="2000" dirty="0"/>
              <a:t>NVX-CoV2373/Matrix-M1 was well tolerated </a:t>
            </a:r>
          </a:p>
          <a:p>
            <a:pPr marL="541338" lvl="1" indent="-276225">
              <a:buFont typeface="Arial" panose="020B0604020202020204" pitchFamily="34" charset="0"/>
              <a:buChar char="•"/>
            </a:pPr>
            <a:r>
              <a:rPr lang="en-US" altLang="de-DE" sz="2000" dirty="0"/>
              <a:t>robust immune responses (IgG and neutralization) four-fold higher than the mean observed in COVID-19 convalescent serum from participants with clinical symptoms requiring medical care </a:t>
            </a:r>
          </a:p>
          <a:p>
            <a:pPr marL="541338" lvl="1" indent="-276225">
              <a:buFont typeface="Arial" panose="020B0604020202020204" pitchFamily="34" charset="0"/>
              <a:buChar char="•"/>
            </a:pPr>
            <a:r>
              <a:rPr lang="en-US" altLang="de-DE" sz="2000" dirty="0"/>
              <a:t>induced CD4+ T-cell responses biased toward a Th1 phenotype.</a:t>
            </a:r>
          </a:p>
          <a:p>
            <a:pPr lvl="1"/>
            <a:r>
              <a:rPr lang="de-DE" sz="2400" b="0" i="0" u="none" strike="noStrike" baseline="0" dirty="0">
                <a:latin typeface="Times New Roman" panose="02020603050405020304" pitchFamily="18" charset="0"/>
              </a:rPr>
              <a:t>                        </a:t>
            </a:r>
            <a:r>
              <a:rPr lang="de-DE" sz="2000" dirty="0"/>
              <a:t>(</a:t>
            </a:r>
            <a:r>
              <a:rPr lang="de-DE" sz="2000" dirty="0" err="1"/>
              <a:t>Keech</a:t>
            </a:r>
            <a:r>
              <a:rPr lang="de-DE" sz="2000" dirty="0"/>
              <a:t> et al. </a:t>
            </a:r>
            <a:r>
              <a:rPr lang="de-DE" sz="2000" dirty="0" err="1"/>
              <a:t>medRxiv</a:t>
            </a:r>
            <a:r>
              <a:rPr lang="de-DE" sz="2000" dirty="0"/>
              <a:t> </a:t>
            </a:r>
            <a:r>
              <a:rPr lang="de-DE" sz="2000" dirty="0" err="1"/>
              <a:t>preprint</a:t>
            </a:r>
            <a:r>
              <a:rPr lang="de-DE" sz="2000" dirty="0"/>
              <a:t>, 6 Aug 2020)</a:t>
            </a:r>
          </a:p>
          <a:p>
            <a:pPr lvl="1"/>
            <a:endParaRPr lang="en-US" altLang="de-DE" sz="2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Arial" panose="020B0604020202020204" pitchFamily="34" charset="0"/>
              </a:rPr>
              <a:t>NVX</a:t>
            </a:r>
            <a:r>
              <a:rPr lang="en-US" sz="2400" b="0" i="0" u="none" strike="noStrike" baseline="0" dirty="0">
                <a:latin typeface="SegoeUI"/>
              </a:rPr>
              <a:t>‑</a:t>
            </a:r>
            <a:r>
              <a:rPr lang="en-US" sz="2400" b="0" i="0" u="none" strike="noStrike" baseline="0" dirty="0">
                <a:latin typeface="Arial" panose="020B0604020202020204" pitchFamily="34" charset="0"/>
              </a:rPr>
              <a:t>CoV2373 immunization in cynomolgus macaques</a:t>
            </a:r>
          </a:p>
          <a:p>
            <a:pPr marL="541338" lvl="1" indent="-276225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</a:rPr>
              <a:t>Vaccine induced sterile immunity that prevented viral replication in the  upper and lower respiratory tracts</a:t>
            </a:r>
          </a:p>
          <a:p>
            <a:pPr marL="541338" lvl="1" indent="-276225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Arial" panose="020B0604020202020204" pitchFamily="34" charset="0"/>
              </a:rPr>
              <a:t>There was no evidence of enhanced disease following challenge </a:t>
            </a:r>
          </a:p>
          <a:p>
            <a:pPr algn="l"/>
            <a:r>
              <a:rPr lang="en-US" sz="2000" b="0" i="0" u="none" strike="noStrike" baseline="0" dirty="0">
                <a:latin typeface="Arial" panose="020B0604020202020204" pitchFamily="34" charset="0"/>
              </a:rPr>
              <a:t>                                     (data submitted to an online preprint server)</a:t>
            </a:r>
            <a:endParaRPr lang="de-DE" altLang="de-DE" sz="2000" dirty="0"/>
          </a:p>
          <a:p>
            <a:endParaRPr lang="de-DE" altLang="de-DE" dirty="0"/>
          </a:p>
        </p:txBody>
      </p:sp>
      <p:sp>
        <p:nvSpPr>
          <p:cNvPr id="30723" name="Titel 2">
            <a:extLst>
              <a:ext uri="{FF2B5EF4-FFF2-40B4-BE49-F238E27FC236}">
                <a16:creationId xmlns="" xmlns:a16="http://schemas.microsoft.com/office/drawing/2014/main" id="{843013AA-FFE9-4486-BE1F-F5B8D6E7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7983360" cy="874080"/>
          </a:xfrm>
        </p:spPr>
        <p:txBody>
          <a:bodyPr/>
          <a:lstStyle/>
          <a:p>
            <a:r>
              <a:rPr lang="de-DE" altLang="de-DE" sz="2600" b="1" kern="1200" spc="-1" dirty="0" err="1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Novavax</a:t>
            </a:r>
            <a:r>
              <a:rPr lang="de-DE" alt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 - NVX‑CoV2373, </a:t>
            </a:r>
            <a:r>
              <a:rPr lang="de-DE" altLang="de-DE" sz="2600" b="1" kern="1200" spc="-1" dirty="0" err="1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adjuvantiert</a:t>
            </a:r>
            <a:endParaRPr lang="de-DE" altLang="de-DE" sz="2600" b="1" kern="1200" spc="-1" dirty="0">
              <a:solidFill>
                <a:srgbClr val="045AA6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525C6006-3E17-487D-A367-2FD190A9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7983360" cy="874080"/>
          </a:xfrm>
        </p:spPr>
        <p:txBody>
          <a:bodyPr/>
          <a:lstStyle/>
          <a:p>
            <a:r>
              <a:rPr lang="de-DE" sz="2600" b="1" kern="1200" spc="-1" dirty="0" err="1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Neutralizing</a:t>
            </a:r>
            <a:r>
              <a:rPr 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2600" b="1" kern="1200" spc="-1" dirty="0" err="1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Antibody</a:t>
            </a:r>
            <a:r>
              <a:rPr 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 Responses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4402F836-4B75-42D9-949A-3D30569E0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67872"/>
            <a:ext cx="7839344" cy="60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8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0400D69-6B85-4F8C-BB3D-624DEE43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66" y="260648"/>
            <a:ext cx="7983360" cy="400110"/>
          </a:xfrm>
        </p:spPr>
        <p:txBody>
          <a:bodyPr/>
          <a:lstStyle/>
          <a:p>
            <a:r>
              <a:rPr 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Timelines &amp; Offene Fragen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2BD98DE2-F5DF-42EB-B4CC-58928F6AA3A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22566" y="921926"/>
            <a:ext cx="8679595" cy="52629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Bislang nur Daten aus Phase 1/2 Studien publiziert</a:t>
            </a:r>
            <a:br>
              <a:rPr lang="de-DE" dirty="0"/>
            </a:br>
            <a:r>
              <a:rPr lang="de-DE" dirty="0"/>
              <a:t>	-</a:t>
            </a:r>
            <a:r>
              <a:rPr lang="de-DE" dirty="0" err="1"/>
              <a:t>reaktogen</a:t>
            </a:r>
            <a:r>
              <a:rPr lang="de-DE" dirty="0"/>
              <a:t> und immunogen</a:t>
            </a:r>
            <a:br>
              <a:rPr lang="de-DE" dirty="0"/>
            </a:br>
            <a:r>
              <a:rPr lang="de-DE" dirty="0"/>
              <a:t>	-ob und wie gut die Impfstoffe wirken zeigt sich erst in Phase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Einreichung erster Phase 3 Daten zum „Rolling Review“ bei der EMA durch Oxford/Astra </a:t>
            </a:r>
            <a:r>
              <a:rPr lang="de-DE" dirty="0" err="1"/>
              <a:t>Zeneca</a:t>
            </a:r>
            <a:r>
              <a:rPr lang="de-DE" dirty="0"/>
              <a:t> sowie </a:t>
            </a:r>
            <a:r>
              <a:rPr lang="de-DE" dirty="0" err="1"/>
              <a:t>BioNTech</a:t>
            </a:r>
            <a:r>
              <a:rPr lang="de-DE" dirty="0"/>
              <a:t>/Pfizer im September/Oktober 2020 erwartet</a:t>
            </a:r>
          </a:p>
          <a:p>
            <a:pPr lvl="1"/>
            <a:r>
              <a:rPr lang="de-DE" dirty="0"/>
              <a:t>     	-Zulassung Ende des Jahres? (abhängig von pandemischer Situation?)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Mehrere Firmen haben bereits mit der Produktion von Impfstoffdosen oder Impfstoff-Komponenten begonnen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Initial keine Daten zu Kindern &lt;18 Jahre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Weitere offene Fragen: </a:t>
            </a:r>
            <a:br>
              <a:rPr lang="de-DE" dirty="0"/>
            </a:br>
            <a:r>
              <a:rPr lang="de-DE" dirty="0"/>
              <a:t>-Sterile Immunität? Nicht in Phase 3 Studien berücksichtigt, aber in Tiermodellen</a:t>
            </a:r>
            <a:br>
              <a:rPr lang="de-DE" dirty="0"/>
            </a:br>
            <a:r>
              <a:rPr lang="de-DE" dirty="0"/>
              <a:t>-Enhanced Disease? Th1/2 Immunantwort in klinischen Studien</a:t>
            </a:r>
            <a:br>
              <a:rPr lang="de-DE" dirty="0"/>
            </a:br>
            <a:r>
              <a:rPr lang="de-DE" dirty="0"/>
              <a:t>-Wirksamkeit in besonderen </a:t>
            </a:r>
            <a:r>
              <a:rPr lang="de-DE" dirty="0" smtClean="0"/>
              <a:t>Risikogruppen?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-Dauer des Impfschutzes?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                </a:t>
            </a:r>
            <a:r>
              <a:rPr lang="de-DE" dirty="0">
                <a:sym typeface="Wingdings" panose="05000000000000000000" pitchFamily="2" charset="2"/>
              </a:rPr>
              <a:t> Postmarketing Evaluation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828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2"/>
          <p:cNvSpPr txBox="1"/>
          <p:nvPr/>
        </p:nvSpPr>
        <p:spPr>
          <a:xfrm>
            <a:off x="7942322" y="6467130"/>
            <a:ext cx="49644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>
            <a:noAutofit/>
          </a:bodyPr>
          <a:lstStyle/>
          <a:p>
            <a:pPr algn="ctr"/>
            <a:fld id="{3E149C81-7045-4E3D-BA06-8D10A746B378}" type="slidenum">
              <a:rPr lang="de-DE" sz="1200" spc="-1">
                <a:solidFill>
                  <a:srgbClr val="045AA6"/>
                </a:solidFill>
                <a:latin typeface="Calibri"/>
              </a:rPr>
              <a:pPr algn="ctr"/>
              <a:t>14</a:t>
            </a:fld>
            <a:endParaRPr lang="de-DE" sz="1200" spc="-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190079" y="283650"/>
            <a:ext cx="6552726" cy="5760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de-DE" sz="2600" b="1" spc="-1" dirty="0">
                <a:solidFill>
                  <a:srgbClr val="045AA6"/>
                </a:solidFill>
                <a:latin typeface="Calibri"/>
              </a:rPr>
              <a:t>Von der Entwicklung bis zur Einführung</a:t>
            </a:r>
            <a:endParaRPr lang="de-DE" sz="26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71602" y="65388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0" name="Pfeil: nach rechts 29">
            <a:extLst>
              <a:ext uri="{FF2B5EF4-FFF2-40B4-BE49-F238E27FC236}">
                <a16:creationId xmlns="" xmlns:a16="http://schemas.microsoft.com/office/drawing/2014/main" id="{12FA7BA4-6A9C-4539-9451-A100468AD711}"/>
              </a:ext>
            </a:extLst>
          </p:cNvPr>
          <p:cNvSpPr/>
          <p:nvPr/>
        </p:nvSpPr>
        <p:spPr>
          <a:xfrm>
            <a:off x="6516216" y="1188722"/>
            <a:ext cx="2533742" cy="83738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: nach rechts 33">
            <a:extLst>
              <a:ext uri="{FF2B5EF4-FFF2-40B4-BE49-F238E27FC236}">
                <a16:creationId xmlns="" xmlns:a16="http://schemas.microsoft.com/office/drawing/2014/main" id="{83A93B3E-DE48-4E74-AABE-2236ABCFA0B0}"/>
              </a:ext>
            </a:extLst>
          </p:cNvPr>
          <p:cNvSpPr/>
          <p:nvPr/>
        </p:nvSpPr>
        <p:spPr>
          <a:xfrm>
            <a:off x="6276044" y="5715733"/>
            <a:ext cx="2832460" cy="83738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0F60F9F1-BCB1-487B-BE4D-A6CB00840194}"/>
              </a:ext>
            </a:extLst>
          </p:cNvPr>
          <p:cNvSpPr txBox="1"/>
          <p:nvPr/>
        </p:nvSpPr>
        <p:spPr>
          <a:xfrm>
            <a:off x="-8391" y="1153778"/>
            <a:ext cx="165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Klinische Entwicklungs-programme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844ADD2A-4868-4392-A383-842709E62033}"/>
              </a:ext>
            </a:extLst>
          </p:cNvPr>
          <p:cNvSpPr txBox="1"/>
          <p:nvPr/>
        </p:nvSpPr>
        <p:spPr>
          <a:xfrm>
            <a:off x="-51660" y="2492896"/>
            <a:ext cx="183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Regulatorische Prüfung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F625C6FB-0FA3-4ED7-9509-143AF6B03663}"/>
              </a:ext>
            </a:extLst>
          </p:cNvPr>
          <p:cNvSpPr txBox="1"/>
          <p:nvPr/>
        </p:nvSpPr>
        <p:spPr>
          <a:xfrm>
            <a:off x="-15534" y="3730724"/>
            <a:ext cx="183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STIKO- Empfehlung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2B12C130-0170-4B02-B22D-286D52F53E80}"/>
              </a:ext>
            </a:extLst>
          </p:cNvPr>
          <p:cNvSpPr txBox="1"/>
          <p:nvPr/>
        </p:nvSpPr>
        <p:spPr>
          <a:xfrm>
            <a:off x="27970" y="4828843"/>
            <a:ext cx="290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Implementierung</a:t>
            </a:r>
            <a:br>
              <a:rPr lang="de-DE" dirty="0"/>
            </a:br>
            <a:r>
              <a:rPr lang="de-DE" dirty="0"/>
              <a:t>(Priorisierungsgruppen)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="" xmlns:a16="http://schemas.microsoft.com/office/drawing/2014/main" id="{B66F6A33-3639-4684-8284-254E8CD8D6A1}"/>
              </a:ext>
            </a:extLst>
          </p:cNvPr>
          <p:cNvSpPr txBox="1"/>
          <p:nvPr/>
        </p:nvSpPr>
        <p:spPr>
          <a:xfrm>
            <a:off x="0" y="5959946"/>
            <a:ext cx="290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Post-Marketing Evaluation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="" xmlns:a16="http://schemas.microsoft.com/office/drawing/2014/main" id="{1D3D20D5-2FAF-445A-A5F1-F314CCDAE94C}"/>
              </a:ext>
            </a:extLst>
          </p:cNvPr>
          <p:cNvSpPr txBox="1"/>
          <p:nvPr/>
        </p:nvSpPr>
        <p:spPr>
          <a:xfrm>
            <a:off x="6619132" y="1430777"/>
            <a:ext cx="200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Follow-</a:t>
            </a:r>
            <a:r>
              <a:rPr lang="de-DE" dirty="0" err="1"/>
              <a:t>up</a:t>
            </a:r>
            <a:endParaRPr lang="de-DE" dirty="0"/>
          </a:p>
        </p:txBody>
      </p:sp>
      <p:grpSp>
        <p:nvGrpSpPr>
          <p:cNvPr id="63" name="Gruppieren 62">
            <a:extLst>
              <a:ext uri="{FF2B5EF4-FFF2-40B4-BE49-F238E27FC236}">
                <a16:creationId xmlns="" xmlns:a16="http://schemas.microsoft.com/office/drawing/2014/main" id="{CDBB661E-82A8-4EBB-B7BB-BF4D743D509B}"/>
              </a:ext>
            </a:extLst>
          </p:cNvPr>
          <p:cNvGrpSpPr/>
          <p:nvPr/>
        </p:nvGrpSpPr>
        <p:grpSpPr>
          <a:xfrm>
            <a:off x="6106081" y="3573016"/>
            <a:ext cx="2930415" cy="1010886"/>
            <a:chOff x="10823069" y="1827509"/>
            <a:chExt cx="7873523" cy="1010886"/>
          </a:xfrm>
        </p:grpSpPr>
        <p:sp>
          <p:nvSpPr>
            <p:cNvPr id="3" name="Pfeil: nach rechts 2">
              <a:extLst>
                <a:ext uri="{FF2B5EF4-FFF2-40B4-BE49-F238E27FC236}">
                  <a16:creationId xmlns="" xmlns:a16="http://schemas.microsoft.com/office/drawing/2014/main" id="{F1205DBB-061E-47D0-A8B7-A6483253FC9A}"/>
                </a:ext>
              </a:extLst>
            </p:cNvPr>
            <p:cNvSpPr/>
            <p:nvPr/>
          </p:nvSpPr>
          <p:spPr>
            <a:xfrm>
              <a:off x="10823069" y="1827509"/>
              <a:ext cx="7873523" cy="101088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="" xmlns:a16="http://schemas.microsoft.com/office/drawing/2014/main" id="{2AAE4B65-BD29-44CC-A46F-A0310E83E729}"/>
                </a:ext>
              </a:extLst>
            </p:cNvPr>
            <p:cNvSpPr txBox="1"/>
            <p:nvPr/>
          </p:nvSpPr>
          <p:spPr>
            <a:xfrm>
              <a:off x="10836361" y="2148286"/>
              <a:ext cx="515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Living Guideline</a:t>
              </a:r>
            </a:p>
          </p:txBody>
        </p:sp>
      </p:grpSp>
      <p:sp>
        <p:nvSpPr>
          <p:cNvPr id="28" name="Pfeil: nach rechts 27">
            <a:extLst>
              <a:ext uri="{FF2B5EF4-FFF2-40B4-BE49-F238E27FC236}">
                <a16:creationId xmlns="" xmlns:a16="http://schemas.microsoft.com/office/drawing/2014/main" id="{9BC649D1-67AF-4E9C-A84E-54BF4AD26678}"/>
              </a:ext>
            </a:extLst>
          </p:cNvPr>
          <p:cNvSpPr/>
          <p:nvPr/>
        </p:nvSpPr>
        <p:spPr>
          <a:xfrm>
            <a:off x="1691681" y="1196752"/>
            <a:ext cx="1799292" cy="83738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: nach rechts 28">
            <a:extLst>
              <a:ext uri="{FF2B5EF4-FFF2-40B4-BE49-F238E27FC236}">
                <a16:creationId xmlns="" xmlns:a16="http://schemas.microsoft.com/office/drawing/2014/main" id="{83BC7C5B-6B70-40F3-A10E-AAE7DD1872C5}"/>
              </a:ext>
            </a:extLst>
          </p:cNvPr>
          <p:cNvSpPr/>
          <p:nvPr/>
        </p:nvSpPr>
        <p:spPr>
          <a:xfrm>
            <a:off x="3491880" y="1196752"/>
            <a:ext cx="2943795" cy="83738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18E94B0A-2FC1-402F-8E75-DEC2F343314C}"/>
              </a:ext>
            </a:extLst>
          </p:cNvPr>
          <p:cNvSpPr txBox="1"/>
          <p:nvPr/>
        </p:nvSpPr>
        <p:spPr>
          <a:xfrm>
            <a:off x="3833695" y="1434957"/>
            <a:ext cx="187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Phase 3 Studien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="" xmlns:a16="http://schemas.microsoft.com/office/drawing/2014/main" id="{4B3D9B1A-03AE-4FD7-BAEF-71741C1B72D6}"/>
              </a:ext>
            </a:extLst>
          </p:cNvPr>
          <p:cNvSpPr txBox="1"/>
          <p:nvPr/>
        </p:nvSpPr>
        <p:spPr>
          <a:xfrm>
            <a:off x="1692587" y="1420890"/>
            <a:ext cx="223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Ph</a:t>
            </a:r>
            <a:r>
              <a:rPr lang="de-DE" dirty="0"/>
              <a:t> 1/2 Studien</a:t>
            </a:r>
          </a:p>
        </p:txBody>
      </p:sp>
      <p:grpSp>
        <p:nvGrpSpPr>
          <p:cNvPr id="59" name="Gruppieren 58">
            <a:extLst>
              <a:ext uri="{FF2B5EF4-FFF2-40B4-BE49-F238E27FC236}">
                <a16:creationId xmlns="" xmlns:a16="http://schemas.microsoft.com/office/drawing/2014/main" id="{1BFCF75A-3612-44F3-A350-7D19D4824306}"/>
              </a:ext>
            </a:extLst>
          </p:cNvPr>
          <p:cNvGrpSpPr/>
          <p:nvPr/>
        </p:nvGrpSpPr>
        <p:grpSpPr>
          <a:xfrm>
            <a:off x="1630202" y="2204864"/>
            <a:ext cx="2078093" cy="1271637"/>
            <a:chOff x="1630202" y="2255047"/>
            <a:chExt cx="2078093" cy="1271637"/>
          </a:xfrm>
        </p:grpSpPr>
        <p:sp>
          <p:nvSpPr>
            <p:cNvPr id="32" name="Pfeil: nach rechts 31">
              <a:extLst>
                <a:ext uri="{FF2B5EF4-FFF2-40B4-BE49-F238E27FC236}">
                  <a16:creationId xmlns="" xmlns:a16="http://schemas.microsoft.com/office/drawing/2014/main" id="{A63794DE-0A3B-4D1B-BC67-F3B23D2EDD6D}"/>
                </a:ext>
              </a:extLst>
            </p:cNvPr>
            <p:cNvSpPr/>
            <p:nvPr/>
          </p:nvSpPr>
          <p:spPr>
            <a:xfrm>
              <a:off x="1685309" y="2255047"/>
              <a:ext cx="2022986" cy="1271637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Textfeld 44">
              <a:extLst>
                <a:ext uri="{FF2B5EF4-FFF2-40B4-BE49-F238E27FC236}">
                  <a16:creationId xmlns="" xmlns:a16="http://schemas.microsoft.com/office/drawing/2014/main" id="{E6D17054-52FE-4FCE-8B65-C0696502F163}"/>
                </a:ext>
              </a:extLst>
            </p:cNvPr>
            <p:cNvSpPr txBox="1"/>
            <p:nvPr/>
          </p:nvSpPr>
          <p:spPr>
            <a:xfrm>
              <a:off x="1630202" y="2579079"/>
              <a:ext cx="1836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Rapid </a:t>
              </a:r>
              <a:r>
                <a:rPr lang="de-DE" dirty="0" err="1"/>
                <a:t>scientific</a:t>
              </a:r>
              <a:r>
                <a:rPr lang="de-DE" dirty="0"/>
                <a:t> </a:t>
              </a:r>
              <a:br>
                <a:rPr lang="de-DE" dirty="0"/>
              </a:br>
              <a:r>
                <a:rPr lang="de-DE" dirty="0"/>
                <a:t> </a:t>
              </a:r>
              <a:r>
                <a:rPr lang="de-DE" dirty="0" err="1"/>
                <a:t>advice</a:t>
              </a:r>
              <a:endParaRPr lang="de-DE" dirty="0"/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="" xmlns:a16="http://schemas.microsoft.com/office/drawing/2014/main" id="{B633B372-16AE-4A96-A792-695F825ED25C}"/>
              </a:ext>
            </a:extLst>
          </p:cNvPr>
          <p:cNvGrpSpPr/>
          <p:nvPr/>
        </p:nvGrpSpPr>
        <p:grpSpPr>
          <a:xfrm>
            <a:off x="3707904" y="2204864"/>
            <a:ext cx="2808312" cy="1271637"/>
            <a:chOff x="3707904" y="2252173"/>
            <a:chExt cx="2808312" cy="1271637"/>
          </a:xfrm>
        </p:grpSpPr>
        <p:sp>
          <p:nvSpPr>
            <p:cNvPr id="6" name="Pfeil: nach rechts 5">
              <a:extLst>
                <a:ext uri="{FF2B5EF4-FFF2-40B4-BE49-F238E27FC236}">
                  <a16:creationId xmlns="" xmlns:a16="http://schemas.microsoft.com/office/drawing/2014/main" id="{060FD2A0-4725-4DFB-96F1-A32A9C03F157}"/>
                </a:ext>
              </a:extLst>
            </p:cNvPr>
            <p:cNvSpPr/>
            <p:nvPr/>
          </p:nvSpPr>
          <p:spPr>
            <a:xfrm>
              <a:off x="3759314" y="2252173"/>
              <a:ext cx="2110874" cy="1271637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="" xmlns:a16="http://schemas.microsoft.com/office/drawing/2014/main" id="{3C334A3F-42B8-49C6-A33D-7F64254D74EF}"/>
                </a:ext>
              </a:extLst>
            </p:cNvPr>
            <p:cNvSpPr txBox="1"/>
            <p:nvPr/>
          </p:nvSpPr>
          <p:spPr>
            <a:xfrm>
              <a:off x="3707904" y="2569353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Rolling review</a:t>
              </a:r>
            </a:p>
            <a:p>
              <a:r>
                <a:rPr lang="de-DE" dirty="0"/>
                <a:t>Acc. </a:t>
              </a:r>
              <a:r>
                <a:rPr lang="de-DE" dirty="0" err="1"/>
                <a:t>assessment</a:t>
              </a:r>
              <a:endParaRPr lang="de-DE" dirty="0"/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="" xmlns:a16="http://schemas.microsoft.com/office/drawing/2014/main" id="{EA56972E-E590-41D3-B1A9-498B113C6E2D}"/>
              </a:ext>
            </a:extLst>
          </p:cNvPr>
          <p:cNvGrpSpPr/>
          <p:nvPr/>
        </p:nvGrpSpPr>
        <p:grpSpPr>
          <a:xfrm>
            <a:off x="5940153" y="2204864"/>
            <a:ext cx="3109806" cy="1240294"/>
            <a:chOff x="5940153" y="2255047"/>
            <a:chExt cx="3109806" cy="1240294"/>
          </a:xfrm>
        </p:grpSpPr>
        <p:sp>
          <p:nvSpPr>
            <p:cNvPr id="47" name="Pfeil: nach rechts 46">
              <a:extLst>
                <a:ext uri="{FF2B5EF4-FFF2-40B4-BE49-F238E27FC236}">
                  <a16:creationId xmlns="" xmlns:a16="http://schemas.microsoft.com/office/drawing/2014/main" id="{ED50FBE2-3E2C-469F-9E9E-942170B7C3EE}"/>
                </a:ext>
              </a:extLst>
            </p:cNvPr>
            <p:cNvSpPr/>
            <p:nvPr/>
          </p:nvSpPr>
          <p:spPr>
            <a:xfrm>
              <a:off x="5940153" y="2255047"/>
              <a:ext cx="3109806" cy="1240294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extfeld 48">
              <a:extLst>
                <a:ext uri="{FF2B5EF4-FFF2-40B4-BE49-F238E27FC236}">
                  <a16:creationId xmlns="" xmlns:a16="http://schemas.microsoft.com/office/drawing/2014/main" id="{FFFB12CE-8424-4312-92C7-6F33B9049BA2}"/>
                </a:ext>
              </a:extLst>
            </p:cNvPr>
            <p:cNvSpPr txBox="1"/>
            <p:nvPr/>
          </p:nvSpPr>
          <p:spPr>
            <a:xfrm>
              <a:off x="6084168" y="2566645"/>
              <a:ext cx="20229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Post </a:t>
              </a:r>
              <a:r>
                <a:rPr lang="de-DE" dirty="0" err="1"/>
                <a:t>authorization</a:t>
              </a:r>
              <a:r>
                <a:rPr lang="de-DE" dirty="0"/>
                <a:t/>
              </a:r>
              <a:br>
                <a:rPr lang="de-DE" dirty="0"/>
              </a:br>
              <a:r>
                <a:rPr lang="de-DE" dirty="0" err="1"/>
                <a:t>procedures</a:t>
              </a:r>
              <a:endParaRPr lang="de-DE" dirty="0"/>
            </a:p>
          </p:txBody>
        </p:sp>
      </p:grpSp>
      <p:sp>
        <p:nvSpPr>
          <p:cNvPr id="51" name="Textfeld 50">
            <a:extLst>
              <a:ext uri="{FF2B5EF4-FFF2-40B4-BE49-F238E27FC236}">
                <a16:creationId xmlns="" xmlns:a16="http://schemas.microsoft.com/office/drawing/2014/main" id="{B91C5FBC-AB6A-4784-8D8F-A48EF71FCCAC}"/>
              </a:ext>
            </a:extLst>
          </p:cNvPr>
          <p:cNvSpPr txBox="1"/>
          <p:nvPr/>
        </p:nvSpPr>
        <p:spPr>
          <a:xfrm>
            <a:off x="6204036" y="5959946"/>
            <a:ext cx="304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Safety</a:t>
            </a:r>
            <a:r>
              <a:rPr lang="de-DE" dirty="0"/>
              <a:t>/</a:t>
            </a:r>
            <a:r>
              <a:rPr lang="de-DE" dirty="0" err="1"/>
              <a:t>effectiveness</a:t>
            </a:r>
            <a:r>
              <a:rPr lang="de-DE" dirty="0"/>
              <a:t> </a:t>
            </a:r>
            <a:r>
              <a:rPr lang="de-DE" dirty="0" err="1"/>
              <a:t>studies</a:t>
            </a:r>
            <a:endParaRPr lang="de-DE" dirty="0"/>
          </a:p>
        </p:txBody>
      </p:sp>
      <p:grpSp>
        <p:nvGrpSpPr>
          <p:cNvPr id="64" name="Gruppieren 63">
            <a:extLst>
              <a:ext uri="{FF2B5EF4-FFF2-40B4-BE49-F238E27FC236}">
                <a16:creationId xmlns="" xmlns:a16="http://schemas.microsoft.com/office/drawing/2014/main" id="{A35AD490-DE38-491E-91D8-FD978AF525B9}"/>
              </a:ext>
            </a:extLst>
          </p:cNvPr>
          <p:cNvGrpSpPr/>
          <p:nvPr/>
        </p:nvGrpSpPr>
        <p:grpSpPr>
          <a:xfrm>
            <a:off x="6276044" y="4653136"/>
            <a:ext cx="2760452" cy="986033"/>
            <a:chOff x="6276044" y="4725144"/>
            <a:chExt cx="2760452" cy="986033"/>
          </a:xfrm>
        </p:grpSpPr>
        <p:sp>
          <p:nvSpPr>
            <p:cNvPr id="36" name="Pfeil: nach rechts 35">
              <a:extLst>
                <a:ext uri="{FF2B5EF4-FFF2-40B4-BE49-F238E27FC236}">
                  <a16:creationId xmlns="" xmlns:a16="http://schemas.microsoft.com/office/drawing/2014/main" id="{59774497-4385-455B-B8F1-59785397B216}"/>
                </a:ext>
              </a:extLst>
            </p:cNvPr>
            <p:cNvSpPr/>
            <p:nvPr/>
          </p:nvSpPr>
          <p:spPr>
            <a:xfrm>
              <a:off x="7982323" y="4725144"/>
              <a:ext cx="1054173" cy="986033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" name="Rechteck 37">
              <a:extLst>
                <a:ext uri="{FF2B5EF4-FFF2-40B4-BE49-F238E27FC236}">
                  <a16:creationId xmlns="" xmlns:a16="http://schemas.microsoft.com/office/drawing/2014/main" id="{D14528B8-4855-4BF8-A97F-2860D847A46C}"/>
                </a:ext>
              </a:extLst>
            </p:cNvPr>
            <p:cNvSpPr/>
            <p:nvPr/>
          </p:nvSpPr>
          <p:spPr>
            <a:xfrm>
              <a:off x="6276044" y="4970493"/>
              <a:ext cx="888244" cy="4918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="" xmlns:a16="http://schemas.microsoft.com/office/drawing/2014/main" id="{F5D893B4-64C5-46FF-A573-537C5B82095C}"/>
                </a:ext>
              </a:extLst>
            </p:cNvPr>
            <p:cNvSpPr/>
            <p:nvPr/>
          </p:nvSpPr>
          <p:spPr>
            <a:xfrm>
              <a:off x="7181240" y="4970493"/>
              <a:ext cx="775136" cy="4918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>
              <a:extLst>
                <a:ext uri="{FF2B5EF4-FFF2-40B4-BE49-F238E27FC236}">
                  <a16:creationId xmlns="" xmlns:a16="http://schemas.microsoft.com/office/drawing/2014/main" id="{8EFEA4C8-8499-4B5E-B7AE-FDBFF9115D46}"/>
                </a:ext>
              </a:extLst>
            </p:cNvPr>
            <p:cNvSpPr txBox="1"/>
            <p:nvPr/>
          </p:nvSpPr>
          <p:spPr>
            <a:xfrm>
              <a:off x="6276044" y="5039351"/>
              <a:ext cx="888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Prio</a:t>
              </a:r>
              <a:r>
                <a:rPr lang="de-DE" dirty="0"/>
                <a:t> 1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="" xmlns:a16="http://schemas.microsoft.com/office/drawing/2014/main" id="{D8B4E49F-AB9F-46DC-903C-DEB52CB2F25D}"/>
                </a:ext>
              </a:extLst>
            </p:cNvPr>
            <p:cNvSpPr txBox="1"/>
            <p:nvPr/>
          </p:nvSpPr>
          <p:spPr>
            <a:xfrm>
              <a:off x="7169318" y="5039351"/>
              <a:ext cx="787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Prio</a:t>
              </a:r>
              <a:r>
                <a:rPr lang="de-DE" dirty="0"/>
                <a:t> 2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="" xmlns:a16="http://schemas.microsoft.com/office/drawing/2014/main" id="{80605F98-0F0F-4308-B65D-48681A220BF7}"/>
                </a:ext>
              </a:extLst>
            </p:cNvPr>
            <p:cNvSpPr txBox="1"/>
            <p:nvPr/>
          </p:nvSpPr>
          <p:spPr>
            <a:xfrm>
              <a:off x="7997123" y="5058001"/>
              <a:ext cx="787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Prio</a:t>
              </a:r>
              <a:r>
                <a:rPr lang="de-DE" dirty="0"/>
                <a:t> 3</a:t>
              </a:r>
            </a:p>
          </p:txBody>
        </p:sp>
      </p:grpSp>
      <p:sp>
        <p:nvSpPr>
          <p:cNvPr id="65" name="Pfeil: nach rechts 64">
            <a:extLst>
              <a:ext uri="{FF2B5EF4-FFF2-40B4-BE49-F238E27FC236}">
                <a16:creationId xmlns="" xmlns:a16="http://schemas.microsoft.com/office/drawing/2014/main" id="{6AC5FBBB-4E1F-42A6-A1ED-23E32B138657}"/>
              </a:ext>
            </a:extLst>
          </p:cNvPr>
          <p:cNvSpPr/>
          <p:nvPr/>
        </p:nvSpPr>
        <p:spPr>
          <a:xfrm>
            <a:off x="3759314" y="3573016"/>
            <a:ext cx="2323555" cy="101088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65">
            <a:extLst>
              <a:ext uri="{FF2B5EF4-FFF2-40B4-BE49-F238E27FC236}">
                <a16:creationId xmlns="" xmlns:a16="http://schemas.microsoft.com/office/drawing/2014/main" id="{B2D69524-0975-41D9-AFB0-33063FEEA316}"/>
              </a:ext>
            </a:extLst>
          </p:cNvPr>
          <p:cNvSpPr txBox="1"/>
          <p:nvPr/>
        </p:nvSpPr>
        <p:spPr>
          <a:xfrm>
            <a:off x="3778112" y="3893793"/>
            <a:ext cx="141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Empfehlung</a:t>
            </a:r>
          </a:p>
        </p:txBody>
      </p:sp>
    </p:spTree>
    <p:extLst>
      <p:ext uri="{BB962C8B-B14F-4D97-AF65-F5344CB8AC3E}">
        <p14:creationId xmlns:p14="http://schemas.microsoft.com/office/powerpoint/2010/main" val="41087422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F3ED0D2-D6B2-449D-9CFC-82D50FB9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7983360" cy="400110"/>
          </a:xfrm>
        </p:spPr>
        <p:txBody>
          <a:bodyPr/>
          <a:lstStyle/>
          <a:p>
            <a:r>
              <a:rPr 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FAQs zu COVID &amp; Impfen (Stand: 03.07.2020)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A63250A2-3E35-437D-8F92-4F13D3965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082"/>
            <a:ext cx="9144000" cy="59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36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6211019" cy="874368"/>
          </a:xfrm>
        </p:spPr>
        <p:txBody>
          <a:bodyPr/>
          <a:lstStyle/>
          <a:p>
            <a:pPr algn="ctr"/>
            <a:r>
              <a:rPr 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Konzept für die </a:t>
            </a:r>
            <a:br>
              <a:rPr 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</a:br>
            <a:r>
              <a:rPr 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Einführung und Evaluation</a:t>
            </a:r>
            <a:br>
              <a:rPr 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</a:br>
            <a:r>
              <a:rPr 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einer Impfung gegen COVID-19</a:t>
            </a:r>
            <a:br>
              <a:rPr 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</a:br>
            <a:r>
              <a:rPr 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in Deutschland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1600" dirty="0"/>
              <a:t>Entwurf 4.0 vom 21.07.2020</a:t>
            </a:r>
            <a:br>
              <a:rPr lang="de-DE" sz="1600" dirty="0"/>
            </a:br>
            <a:r>
              <a:rPr lang="de-DE" sz="1600" dirty="0"/>
              <a:t>gemeinsam entwickelt von RKI, PEI, BZgA</a:t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70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430" y="518159"/>
            <a:ext cx="7983646" cy="874368"/>
          </a:xfrm>
        </p:spPr>
        <p:txBody>
          <a:bodyPr/>
          <a:lstStyle/>
          <a:p>
            <a:r>
              <a:rPr 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Aufbau des Konzept-Papiers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7505" y="1556792"/>
            <a:ext cx="90364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/>
            <a:r>
              <a:rPr lang="de-DE" dirty="0"/>
              <a:t>1.	Zusammenfassung</a:t>
            </a:r>
          </a:p>
          <a:p>
            <a:pPr marL="444500" indent="-444500"/>
            <a:r>
              <a:rPr lang="de-DE" dirty="0"/>
              <a:t>2.	Hintergrund	</a:t>
            </a:r>
          </a:p>
          <a:p>
            <a:pPr marL="444500" indent="-444500"/>
            <a:r>
              <a:rPr lang="de-DE" dirty="0"/>
              <a:t>3.	Stand und Ausblick zur Entwicklung von COVID-19 Impfstoffen</a:t>
            </a:r>
          </a:p>
          <a:p>
            <a:pPr marL="444500" indent="-444500"/>
            <a:r>
              <a:rPr lang="de-DE" dirty="0"/>
              <a:t>4.	System für die Versorgung, Durchführung &amp; Evaluation von Routine-Impfungen</a:t>
            </a:r>
          </a:p>
          <a:p>
            <a:pPr marL="444500" indent="-444500"/>
            <a:r>
              <a:rPr lang="de-DE" dirty="0"/>
              <a:t>5.	STIKO-Impfempfehlung</a:t>
            </a:r>
          </a:p>
          <a:p>
            <a:pPr marL="444500" indent="-444500"/>
            <a:r>
              <a:rPr lang="de-DE" dirty="0"/>
              <a:t>6.	Rationale für die Etablierung ergänzender Strukturen und gezielter Studien</a:t>
            </a:r>
          </a:p>
          <a:p>
            <a:pPr marL="444500" indent="-444500"/>
            <a:r>
              <a:rPr lang="de-DE" dirty="0"/>
              <a:t>7.	Aspekte der Versorgung mit und Durchführung von Impfungen gegen COVID-19</a:t>
            </a:r>
          </a:p>
          <a:p>
            <a:pPr marL="444500" indent="-444500"/>
            <a:r>
              <a:rPr lang="de-DE" dirty="0"/>
              <a:t>8.	Begleitkommunikation (BZgA, RKI, PEI)</a:t>
            </a:r>
          </a:p>
          <a:p>
            <a:pPr marL="444500" indent="-444500"/>
            <a:r>
              <a:rPr lang="de-DE" dirty="0"/>
              <a:t>9.	Dokumentation von Impfungen und Impfquoten-Monitoring (RKI)</a:t>
            </a:r>
          </a:p>
          <a:p>
            <a:pPr marL="444500" indent="-444500"/>
            <a:r>
              <a:rPr lang="de-DE" dirty="0"/>
              <a:t>10.	Impfeffektivität (RKI)</a:t>
            </a:r>
          </a:p>
          <a:p>
            <a:pPr marL="444500" indent="-444500"/>
            <a:r>
              <a:rPr lang="de-DE" dirty="0"/>
              <a:t>11.  Impfstoff-Sicherheit (PEI)</a:t>
            </a:r>
          </a:p>
          <a:p>
            <a:r>
              <a:rPr lang="de-DE" dirty="0"/>
              <a:t>Appendix A -Mögliche Zielgruppen einer COVID-19–Impfempfehlung &amp; Impfstoffbedarf</a:t>
            </a:r>
            <a:br>
              <a:rPr lang="de-DE" dirty="0"/>
            </a:br>
            <a:r>
              <a:rPr lang="de-DE" dirty="0"/>
              <a:t>Appendix B - Übersicht zu den vorgeschlagenen Systemen und Studien</a:t>
            </a:r>
            <a:br>
              <a:rPr lang="de-DE" dirty="0"/>
            </a:br>
            <a:r>
              <a:rPr lang="de-DE" dirty="0"/>
              <a:t>Appendix C - Checkliste mit zu klärenden Fragen bzw. Handlungsbedarf</a:t>
            </a:r>
          </a:p>
        </p:txBody>
      </p:sp>
    </p:spTree>
    <p:extLst>
      <p:ext uri="{BB962C8B-B14F-4D97-AF65-F5344CB8AC3E}">
        <p14:creationId xmlns:p14="http://schemas.microsoft.com/office/powerpoint/2010/main" val="2595586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40242" y="239104"/>
            <a:ext cx="7983646" cy="874368"/>
          </a:xfrm>
        </p:spPr>
        <p:txBody>
          <a:bodyPr/>
          <a:lstStyle/>
          <a:p>
            <a:r>
              <a:rPr lang="de-DE" dirty="0"/>
              <a:t>Optionen zur Verteilung/Durchführung</a:t>
            </a:r>
          </a:p>
        </p:txBody>
      </p:sp>
      <p:sp>
        <p:nvSpPr>
          <p:cNvPr id="7" name="Rechteck 6"/>
          <p:cNvSpPr/>
          <p:nvPr/>
        </p:nvSpPr>
        <p:spPr>
          <a:xfrm>
            <a:off x="244546" y="946299"/>
            <a:ext cx="8480121" cy="56246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sp>
      <p:sp>
        <p:nvSpPr>
          <p:cNvPr id="8" name="Textfeld 5"/>
          <p:cNvSpPr txBox="1"/>
          <p:nvPr/>
        </p:nvSpPr>
        <p:spPr>
          <a:xfrm>
            <a:off x="2469890" y="1007062"/>
            <a:ext cx="2899548" cy="46255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Routine-System (Option A)</a:t>
            </a:r>
          </a:p>
        </p:txBody>
      </p:sp>
      <p:sp>
        <p:nvSpPr>
          <p:cNvPr id="10" name="Textfeld 5"/>
          <p:cNvSpPr txBox="1"/>
          <p:nvPr/>
        </p:nvSpPr>
        <p:spPr>
          <a:xfrm>
            <a:off x="2480523" y="1590053"/>
            <a:ext cx="2888914" cy="436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Dezentral</a:t>
            </a:r>
          </a:p>
        </p:txBody>
      </p:sp>
      <p:sp>
        <p:nvSpPr>
          <p:cNvPr id="12" name="Textfeld 5"/>
          <p:cNvSpPr txBox="1"/>
          <p:nvPr/>
        </p:nvSpPr>
        <p:spPr>
          <a:xfrm>
            <a:off x="2469890" y="2345149"/>
            <a:ext cx="2899551" cy="689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Großhändler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Apotheken</a:t>
            </a:r>
          </a:p>
        </p:txBody>
      </p:sp>
      <p:sp>
        <p:nvSpPr>
          <p:cNvPr id="14" name="Textfeld 5"/>
          <p:cNvSpPr txBox="1"/>
          <p:nvPr/>
        </p:nvSpPr>
        <p:spPr>
          <a:xfrm>
            <a:off x="2480524" y="3299420"/>
            <a:ext cx="2888917" cy="10568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Niedergelassene Ärzteschaft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Betriebsmediziner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ÖGD subsidiär</a:t>
            </a:r>
          </a:p>
        </p:txBody>
      </p:sp>
      <p:sp>
        <p:nvSpPr>
          <p:cNvPr id="16" name="Textfeld 5"/>
          <p:cNvSpPr txBox="1"/>
          <p:nvPr/>
        </p:nvSpPr>
        <p:spPr>
          <a:xfrm>
            <a:off x="2469890" y="4573706"/>
            <a:ext cx="2899551" cy="912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Dokumentation im Arztsystem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KV-Abrechnung Impfleistung</a:t>
            </a:r>
          </a:p>
        </p:txBody>
      </p:sp>
      <p:sp>
        <p:nvSpPr>
          <p:cNvPr id="18" name="Textfeld 5"/>
          <p:cNvSpPr txBox="1"/>
          <p:nvPr/>
        </p:nvSpPr>
        <p:spPr>
          <a:xfrm>
            <a:off x="2480524" y="5681881"/>
            <a:ext cx="2888914" cy="7302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-KV-Daten (3 Monate Verzug)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-Surveys (wöchentlich)</a:t>
            </a:r>
          </a:p>
        </p:txBody>
      </p:sp>
      <p:sp>
        <p:nvSpPr>
          <p:cNvPr id="20" name="Textfeld 5"/>
          <p:cNvSpPr txBox="1"/>
          <p:nvPr/>
        </p:nvSpPr>
        <p:spPr>
          <a:xfrm>
            <a:off x="244606" y="2345149"/>
            <a:ext cx="1984847" cy="6727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Verteilung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+mn-cs"/>
            </a:endParaRPr>
          </a:p>
        </p:txBody>
      </p:sp>
      <p:sp>
        <p:nvSpPr>
          <p:cNvPr id="21" name="Textfeld 5"/>
          <p:cNvSpPr txBox="1"/>
          <p:nvPr/>
        </p:nvSpPr>
        <p:spPr>
          <a:xfrm>
            <a:off x="248488" y="3286778"/>
            <a:ext cx="1980966" cy="10695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Durchführung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Impfung</a:t>
            </a:r>
          </a:p>
        </p:txBody>
      </p:sp>
      <p:sp>
        <p:nvSpPr>
          <p:cNvPr id="22" name="Textfeld 5"/>
          <p:cNvSpPr txBox="1"/>
          <p:nvPr/>
        </p:nvSpPr>
        <p:spPr>
          <a:xfrm>
            <a:off x="244606" y="4573708"/>
            <a:ext cx="1984847" cy="9249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Lokale Impf-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Dokumentation </a:t>
            </a:r>
          </a:p>
        </p:txBody>
      </p:sp>
      <p:sp>
        <p:nvSpPr>
          <p:cNvPr id="23" name="Textfeld 5"/>
          <p:cNvSpPr txBox="1"/>
          <p:nvPr/>
        </p:nvSpPr>
        <p:spPr>
          <a:xfrm>
            <a:off x="244606" y="5681881"/>
            <a:ext cx="1984847" cy="7302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Impfquoten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Monitoring</a:t>
            </a:r>
          </a:p>
        </p:txBody>
      </p:sp>
      <p:cxnSp>
        <p:nvCxnSpPr>
          <p:cNvPr id="24" name="Gerade Verbindung mit Pfeil 23"/>
          <p:cNvCxnSpPr>
            <a:stCxn id="10" idx="2"/>
            <a:endCxn id="12" idx="0"/>
          </p:cNvCxnSpPr>
          <p:nvPr/>
        </p:nvCxnSpPr>
        <p:spPr>
          <a:xfrm flipH="1">
            <a:off x="3919666" y="2026803"/>
            <a:ext cx="5314" cy="31834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2" idx="2"/>
            <a:endCxn id="14" idx="0"/>
          </p:cNvCxnSpPr>
          <p:nvPr/>
        </p:nvCxnSpPr>
        <p:spPr>
          <a:xfrm>
            <a:off x="3919666" y="3034512"/>
            <a:ext cx="5317" cy="2649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4" idx="2"/>
            <a:endCxn id="16" idx="0"/>
          </p:cNvCxnSpPr>
          <p:nvPr/>
        </p:nvCxnSpPr>
        <p:spPr>
          <a:xfrm flipH="1">
            <a:off x="3919666" y="4356292"/>
            <a:ext cx="5317" cy="2174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6" idx="2"/>
            <a:endCxn id="18" idx="0"/>
          </p:cNvCxnSpPr>
          <p:nvPr/>
        </p:nvCxnSpPr>
        <p:spPr>
          <a:xfrm>
            <a:off x="3919666" y="5486106"/>
            <a:ext cx="5315" cy="19577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uppieren 63"/>
          <p:cNvGrpSpPr/>
          <p:nvPr/>
        </p:nvGrpSpPr>
        <p:grpSpPr>
          <a:xfrm>
            <a:off x="5500417" y="1011750"/>
            <a:ext cx="3228909" cy="5400337"/>
            <a:chOff x="5500417" y="1011750"/>
            <a:chExt cx="3228909" cy="5400337"/>
          </a:xfrm>
        </p:grpSpPr>
        <p:sp>
          <p:nvSpPr>
            <p:cNvPr id="9" name="Textfeld 5"/>
            <p:cNvSpPr txBox="1"/>
            <p:nvPr/>
          </p:nvSpPr>
          <p:spPr>
            <a:xfrm>
              <a:off x="5500417" y="1011750"/>
              <a:ext cx="3228909" cy="4624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rPr>
                <a:t>Zentralisiertes System (Option B)</a:t>
              </a:r>
            </a:p>
          </p:txBody>
        </p:sp>
        <p:sp>
          <p:nvSpPr>
            <p:cNvPr id="11" name="Textfeld 5"/>
            <p:cNvSpPr txBox="1"/>
            <p:nvPr/>
          </p:nvSpPr>
          <p:spPr>
            <a:xfrm>
              <a:off x="5500417" y="1587830"/>
              <a:ext cx="3228909" cy="46155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rPr>
                <a:t>Zentral</a:t>
              </a:r>
            </a:p>
          </p:txBody>
        </p:sp>
        <p:sp>
          <p:nvSpPr>
            <p:cNvPr id="13" name="Textfeld 5"/>
            <p:cNvSpPr txBox="1"/>
            <p:nvPr/>
          </p:nvSpPr>
          <p:spPr>
            <a:xfrm>
              <a:off x="5500417" y="2341461"/>
              <a:ext cx="3228909" cy="6737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rPr>
                <a:t>Beauftragter Dienstleister</a:t>
              </a:r>
              <a:b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rPr>
              </a:b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rPr>
                <a:t>(mit zentralem Zugriff/Steuerung)</a:t>
              </a:r>
            </a:p>
          </p:txBody>
        </p:sp>
        <p:sp>
          <p:nvSpPr>
            <p:cNvPr id="15" name="Textfeld 5"/>
            <p:cNvSpPr txBox="1"/>
            <p:nvPr/>
          </p:nvSpPr>
          <p:spPr>
            <a:xfrm>
              <a:off x="5500417" y="3299420"/>
              <a:ext cx="3203042" cy="10568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rPr>
                <a:t>Designierte Impfstellen </a:t>
              </a:r>
              <a:b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rPr>
              </a:b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rPr>
                <a:t>(besetzt durch KV oder ÖGD)</a:t>
              </a:r>
            </a:p>
          </p:txBody>
        </p:sp>
        <p:sp>
          <p:nvSpPr>
            <p:cNvPr id="17" name="Textfeld 5"/>
            <p:cNvSpPr txBox="1"/>
            <p:nvPr/>
          </p:nvSpPr>
          <p:spPr>
            <a:xfrm>
              <a:off x="5500417" y="4566895"/>
              <a:ext cx="3228909" cy="91477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36000" tIns="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rPr>
                <a:t>Elektronisches System zur lokalen Dokumentation und zentralen Übermittlung (z.B. DEMIS)</a:t>
              </a:r>
            </a:p>
          </p:txBody>
        </p:sp>
        <p:sp>
          <p:nvSpPr>
            <p:cNvPr id="19" name="Textfeld 5"/>
            <p:cNvSpPr txBox="1"/>
            <p:nvPr/>
          </p:nvSpPr>
          <p:spPr>
            <a:xfrm>
              <a:off x="5500417" y="5681881"/>
              <a:ext cx="3228909" cy="7302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rPr>
                <a:t>-Elektronisches System(real-time)</a:t>
              </a:r>
              <a:b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rPr>
              </a:b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+mn-cs"/>
                </a:rPr>
                <a:t>-Surveys (wöchentlich)</a:t>
              </a:r>
            </a:p>
          </p:txBody>
        </p:sp>
        <p:cxnSp>
          <p:nvCxnSpPr>
            <p:cNvPr id="25" name="Gerade Verbindung mit Pfeil 24"/>
            <p:cNvCxnSpPr>
              <a:stCxn id="11" idx="2"/>
              <a:endCxn id="13" idx="0"/>
            </p:cNvCxnSpPr>
            <p:nvPr/>
          </p:nvCxnSpPr>
          <p:spPr>
            <a:xfrm>
              <a:off x="7114872" y="2049385"/>
              <a:ext cx="0" cy="29207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>
              <a:stCxn id="13" idx="2"/>
              <a:endCxn id="15" idx="0"/>
            </p:cNvCxnSpPr>
            <p:nvPr/>
          </p:nvCxnSpPr>
          <p:spPr>
            <a:xfrm flipH="1">
              <a:off x="7101938" y="3015229"/>
              <a:ext cx="12933" cy="2841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>
              <a:stCxn id="15" idx="2"/>
              <a:endCxn id="17" idx="0"/>
            </p:cNvCxnSpPr>
            <p:nvPr/>
          </p:nvCxnSpPr>
          <p:spPr>
            <a:xfrm>
              <a:off x="7101938" y="4356292"/>
              <a:ext cx="12933" cy="21060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>
              <a:stCxn id="17" idx="2"/>
              <a:endCxn id="19" idx="0"/>
            </p:cNvCxnSpPr>
            <p:nvPr/>
          </p:nvCxnSpPr>
          <p:spPr>
            <a:xfrm>
              <a:off x="7114872" y="5481668"/>
              <a:ext cx="0" cy="20021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feld 5"/>
          <p:cNvSpPr txBox="1"/>
          <p:nvPr/>
        </p:nvSpPr>
        <p:spPr>
          <a:xfrm>
            <a:off x="244606" y="1573199"/>
            <a:ext cx="1984847" cy="462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Beschaffung</a:t>
            </a:r>
          </a:p>
        </p:txBody>
      </p:sp>
    </p:spTree>
    <p:extLst>
      <p:ext uri="{BB962C8B-B14F-4D97-AF65-F5344CB8AC3E}">
        <p14:creationId xmlns:p14="http://schemas.microsoft.com/office/powerpoint/2010/main" val="232481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75A26855-DF97-468C-8F7C-9F101BF6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47310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FA67D0BB-445A-4754-8DCD-5FF00B03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51" y="34352"/>
            <a:ext cx="7983646" cy="874368"/>
          </a:xfrm>
        </p:spPr>
        <p:txBody>
          <a:bodyPr/>
          <a:lstStyle/>
          <a:p>
            <a:r>
              <a:rPr lang="de-DE" spc="-1" dirty="0">
                <a:latin typeface="Calibri"/>
                <a:ea typeface="+mn-ea"/>
                <a:cs typeface="+mn-cs"/>
              </a:rPr>
              <a:t>Systeme und Studien für die Evaluation </a:t>
            </a:r>
            <a:br>
              <a:rPr lang="de-DE" spc="-1" dirty="0">
                <a:latin typeface="Calibri"/>
                <a:ea typeface="+mn-ea"/>
                <a:cs typeface="+mn-cs"/>
              </a:rPr>
            </a:br>
            <a:r>
              <a:rPr lang="de-DE" spc="-1" dirty="0">
                <a:latin typeface="Calibri"/>
                <a:ea typeface="+mn-ea"/>
                <a:cs typeface="+mn-cs"/>
              </a:rPr>
              <a:t>einer COVID-19 Impfung in Deutschland 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="" xmlns:a16="http://schemas.microsoft.com/office/drawing/2014/main" id="{57F201B7-5D4E-4573-BA77-63855BA48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071597"/>
              </p:ext>
            </p:extLst>
          </p:nvPr>
        </p:nvGraphicFramePr>
        <p:xfrm>
          <a:off x="107504" y="981890"/>
          <a:ext cx="9001000" cy="60318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44068">
                  <a:extLst>
                    <a:ext uri="{9D8B030D-6E8A-4147-A177-3AD203B41FA5}">
                      <a16:colId xmlns="" xmlns:a16="http://schemas.microsoft.com/office/drawing/2014/main" val="4087541013"/>
                    </a:ext>
                  </a:extLst>
                </a:gridCol>
                <a:gridCol w="3556532">
                  <a:extLst>
                    <a:ext uri="{9D8B030D-6E8A-4147-A177-3AD203B41FA5}">
                      <a16:colId xmlns="" xmlns:a16="http://schemas.microsoft.com/office/drawing/2014/main" val="1600307445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1073069505"/>
                    </a:ext>
                  </a:extLst>
                </a:gridCol>
              </a:tblGrid>
              <a:tr h="59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1" marR="55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>
                          <a:effectLst/>
                        </a:rPr>
                        <a:t>Erhebung </a:t>
                      </a:r>
                      <a:br>
                        <a:rPr lang="de-DE" sz="1800" b="1" dirty="0">
                          <a:effectLst/>
                        </a:rPr>
                      </a:br>
                      <a:r>
                        <a:rPr lang="de-DE" sz="1800" b="1" dirty="0">
                          <a:effectLst/>
                        </a:rPr>
                        <a:t>in real-time bzw. zeitnah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1" marR="55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Erhebung</a:t>
                      </a:r>
                      <a:r>
                        <a:rPr lang="en-US" sz="1800" b="1" dirty="0">
                          <a:effectLst/>
                        </a:rPr>
                        <a:t/>
                      </a:r>
                      <a:br>
                        <a:rPr lang="en-US" sz="1800" b="1" dirty="0">
                          <a:effectLst/>
                        </a:rPr>
                      </a:br>
                      <a:r>
                        <a:rPr lang="en-US" sz="1800" b="1" dirty="0" err="1">
                          <a:effectLst/>
                        </a:rPr>
                        <a:t>mittel</a:t>
                      </a:r>
                      <a:r>
                        <a:rPr lang="en-US" sz="1800" b="1" dirty="0">
                          <a:effectLst/>
                        </a:rPr>
                        <a:t>- und </a:t>
                      </a:r>
                      <a:r>
                        <a:rPr lang="en-US" sz="1800" b="1" dirty="0" err="1">
                          <a:effectLst/>
                        </a:rPr>
                        <a:t>langfrisitg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1" marR="55891" marT="0" marB="0"/>
                </a:tc>
                <a:extLst>
                  <a:ext uri="{0D108BD9-81ED-4DB2-BD59-A6C34878D82A}">
                    <a16:rowId xmlns="" xmlns:a16="http://schemas.microsoft.com/office/drawing/2014/main" val="2674979671"/>
                  </a:ext>
                </a:extLst>
              </a:tr>
              <a:tr h="102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Inanspruchnahme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&amp;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Impfquoten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b="1" dirty="0" smtClean="0">
                          <a:effectLst/>
                        </a:rPr>
                        <a:t>RKI</a:t>
                      </a:r>
                      <a:r>
                        <a:rPr lang="en-US" sz="1800" b="1" dirty="0" smtClean="0">
                          <a:effectLst/>
                        </a:rPr>
                        <a:t>)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1" marR="55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-Zentrale</a:t>
                      </a:r>
                      <a:r>
                        <a:rPr lang="de-DE" sz="1800" baseline="0" dirty="0" smtClean="0">
                          <a:effectLst/>
                        </a:rPr>
                        <a:t> </a:t>
                      </a:r>
                      <a:r>
                        <a:rPr lang="de-DE" sz="1800" dirty="0" err="1" smtClean="0">
                          <a:effectLst/>
                        </a:rPr>
                        <a:t>ektronische</a:t>
                      </a:r>
                      <a:r>
                        <a:rPr lang="de-DE" sz="1800" dirty="0" smtClean="0">
                          <a:effectLst/>
                        </a:rPr>
                        <a:t> Erfassung </a:t>
                      </a:r>
                      <a:br>
                        <a:rPr lang="de-DE" sz="1800" dirty="0" smtClean="0">
                          <a:effectLst/>
                        </a:rPr>
                      </a:br>
                      <a:r>
                        <a:rPr lang="de-DE" sz="1800" dirty="0" smtClean="0">
                          <a:effectLst/>
                        </a:rPr>
                        <a:t> (z.B. DEMIS </a:t>
                      </a:r>
                      <a:r>
                        <a:rPr lang="de-DE" sz="1800" dirty="0">
                          <a:effectLst/>
                        </a:rPr>
                        <a:t>Modul</a:t>
                      </a:r>
                      <a:r>
                        <a:rPr lang="de-DE" sz="1800" dirty="0" smtClean="0">
                          <a:effectLst/>
                        </a:rPr>
                        <a:t>)</a:t>
                      </a:r>
                      <a:r>
                        <a:rPr lang="de-DE" sz="1800" dirty="0">
                          <a:effectLst/>
                        </a:rPr>
                        <a:t/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b="1" dirty="0">
                          <a:effectLst/>
                        </a:rPr>
                        <a:t>-Wöchentliche Telefonsurveys 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1" marR="55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dirty="0">
                          <a:effectLst/>
                        </a:rPr>
                        <a:t>-KV </a:t>
                      </a:r>
                      <a:r>
                        <a:rPr lang="de-DE" sz="1800" dirty="0" err="1">
                          <a:effectLst/>
                        </a:rPr>
                        <a:t>Impfsurveillance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dirty="0">
                          <a:effectLst/>
                        </a:rPr>
                        <a:t/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dirty="0">
                          <a:effectLst/>
                        </a:rPr>
                        <a:t>-</a:t>
                      </a:r>
                      <a:r>
                        <a:rPr lang="de-DE" sz="1800" dirty="0" err="1">
                          <a:effectLst/>
                        </a:rPr>
                        <a:t>OKapII</a:t>
                      </a:r>
                      <a:r>
                        <a:rPr lang="de-DE" sz="1800" dirty="0">
                          <a:effectLst/>
                        </a:rPr>
                        <a:t> (Impfung in Krankenhäusern</a:t>
                      </a:r>
                      <a:r>
                        <a:rPr lang="de-DE" sz="1800" dirty="0" smtClean="0">
                          <a:effectLst/>
                        </a:rPr>
                        <a:t>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1" marR="55891" marT="0" marB="0"/>
                </a:tc>
                <a:extLst>
                  <a:ext uri="{0D108BD9-81ED-4DB2-BD59-A6C34878D82A}">
                    <a16:rowId xmlns="" xmlns:a16="http://schemas.microsoft.com/office/drawing/2014/main" val="3130954448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Kommunikation und Akzeptanz</a:t>
                      </a:r>
                      <a:b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BZgA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RKI)</a:t>
                      </a:r>
                      <a:endParaRPr lang="de-D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91" marR="55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-Kampagne Allgemeinbevölkerung </a:t>
                      </a:r>
                      <a:b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-Kommunikation Fachöffentlichkeit</a:t>
                      </a:r>
                      <a:b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-Surveys zur Impfakzeptanz</a:t>
                      </a:r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891" marR="55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1" marR="55891" marT="0" marB="0"/>
                </a:tc>
              </a:tr>
              <a:tr h="122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Impfeffektivität</a:t>
                      </a:r>
                      <a:r>
                        <a:rPr lang="en-US" sz="1800" b="1" dirty="0">
                          <a:effectLst/>
                        </a:rPr>
                        <a:t> / Impact </a:t>
                      </a:r>
                      <a:r>
                        <a:rPr lang="en-US" sz="1800" b="1" dirty="0" smtClean="0">
                          <a:effectLst/>
                        </a:rPr>
                        <a:t/>
                      </a:r>
                      <a:br>
                        <a:rPr lang="en-US" sz="1800" b="1" dirty="0" smtClean="0">
                          <a:effectLst/>
                        </a:rPr>
                      </a:br>
                      <a:r>
                        <a:rPr lang="en-US" sz="1800" b="1" dirty="0" smtClean="0">
                          <a:effectLst/>
                        </a:rPr>
                        <a:t>(</a:t>
                      </a:r>
                      <a:r>
                        <a:rPr lang="en-US" sz="1800" b="1" dirty="0">
                          <a:effectLst/>
                        </a:rPr>
                        <a:t>RKI)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1" marR="55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dirty="0">
                          <a:effectLst/>
                        </a:rPr>
                        <a:t>-IfSG </a:t>
                      </a:r>
                      <a:r>
                        <a:rPr lang="de-DE" sz="1800" dirty="0" smtClean="0">
                          <a:effectLst/>
                        </a:rPr>
                        <a:t>Fall-Meldungen</a:t>
                      </a:r>
                      <a:r>
                        <a:rPr lang="de-DE" sz="1800" baseline="0" dirty="0" smtClean="0">
                          <a:effectLst/>
                        </a:rPr>
                        <a:t> </a:t>
                      </a:r>
                      <a:r>
                        <a:rPr lang="de-DE" sz="1800" dirty="0" smtClean="0">
                          <a:effectLst/>
                        </a:rPr>
                        <a:t>(Impfversagen)</a:t>
                      </a:r>
                      <a:endParaRPr lang="de-DE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Screening-</a:t>
                      </a:r>
                      <a:r>
                        <a:rPr lang="en-US" sz="1800" dirty="0" err="1" smtClean="0">
                          <a:effectLst/>
                        </a:rPr>
                        <a:t>Methode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/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benötigt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Impfquoten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1" marR="55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b="1" dirty="0">
                          <a:effectLst/>
                        </a:rPr>
                        <a:t>-Krankenhaus-basierte Fall-</a:t>
                      </a:r>
                      <a:br>
                        <a:rPr lang="de-DE" sz="1800" b="1" dirty="0">
                          <a:effectLst/>
                        </a:rPr>
                      </a:br>
                      <a:r>
                        <a:rPr lang="de-DE" sz="1800" b="1" dirty="0">
                          <a:effectLst/>
                        </a:rPr>
                        <a:t>  Kontrollstudie (Effektivität, Dauer</a:t>
                      </a:r>
                      <a:r>
                        <a:rPr lang="de-DE" sz="1800" b="1" dirty="0" smtClean="0">
                          <a:effectLst/>
                        </a:rPr>
                        <a:t>)</a:t>
                      </a:r>
                      <a:r>
                        <a:rPr lang="de-DE" sz="1600" b="1" dirty="0">
                          <a:effectLst/>
                        </a:rPr>
                        <a:t/>
                      </a:r>
                      <a:br>
                        <a:rPr lang="de-DE" sz="1600" b="1" dirty="0">
                          <a:effectLst/>
                        </a:rPr>
                      </a:br>
                      <a:r>
                        <a:rPr lang="de-DE" sz="1800" dirty="0" smtClean="0">
                          <a:effectLst/>
                        </a:rPr>
                        <a:t>-</a:t>
                      </a:r>
                      <a:r>
                        <a:rPr lang="de-DE" sz="1800" dirty="0">
                          <a:effectLst/>
                        </a:rPr>
                        <a:t>Ausbruchsuntersuchungen 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dirty="0">
                          <a:effectLst/>
                        </a:rPr>
                        <a:t>  als </a:t>
                      </a:r>
                      <a:r>
                        <a:rPr lang="de-DE" sz="1800" dirty="0" smtClean="0">
                          <a:effectLst/>
                        </a:rPr>
                        <a:t>Kohorten-Studien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1" marR="55891" marT="0" marB="0"/>
                </a:tc>
                <a:extLst>
                  <a:ext uri="{0D108BD9-81ED-4DB2-BD59-A6C34878D82A}">
                    <a16:rowId xmlns="" xmlns:a16="http://schemas.microsoft.com/office/drawing/2014/main" val="1874319513"/>
                  </a:ext>
                </a:extLst>
              </a:tr>
              <a:tr h="2053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Impfstoff-Sicherheit</a:t>
                      </a:r>
                      <a:r>
                        <a:rPr lang="en-US" sz="1800" b="1" dirty="0">
                          <a:effectLst/>
                        </a:rPr>
                        <a:t/>
                      </a:r>
                      <a:br>
                        <a:rPr lang="en-US" sz="1800" b="1" dirty="0">
                          <a:effectLst/>
                        </a:rPr>
                      </a:br>
                      <a:r>
                        <a:rPr lang="en-US" sz="1800" b="1" dirty="0">
                          <a:effectLst/>
                        </a:rPr>
                        <a:t>(PEI)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1" marR="55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err="1">
                          <a:effectLst/>
                        </a:rPr>
                        <a:t>Routinepharmakovigilanz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mit</a:t>
                      </a:r>
                      <a:r>
                        <a:rPr lang="en-US" sz="1800" dirty="0">
                          <a:effectLst/>
                        </a:rPr>
                        <a:t>      observed vs. expected </a:t>
                      </a:r>
                      <a:r>
                        <a:rPr lang="en-US" sz="1800" dirty="0" err="1" smtClean="0">
                          <a:effectLst/>
                        </a:rPr>
                        <a:t>Analysen</a:t>
                      </a:r>
                      <a:r>
                        <a:rPr lang="en-US" sz="1800" dirty="0" smtClean="0">
                          <a:effectLst/>
                        </a:rPr>
                        <a:t/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benötigt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Impfquoten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dirty="0">
                          <a:effectLst/>
                        </a:rPr>
                        <a:t>-Kohortenstudie mit 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dirty="0">
                          <a:effectLst/>
                        </a:rPr>
                        <a:t>  Smartphone App</a:t>
                      </a:r>
                      <a:endParaRPr lang="de-DE" sz="1600" dirty="0">
                        <a:effectLst/>
                      </a:endParaRPr>
                    </a:p>
                  </a:txBody>
                  <a:tcPr marL="55891" marR="558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dirty="0">
                          <a:effectLst/>
                        </a:rPr>
                        <a:t>-Krankenhaus-basierte 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dirty="0">
                          <a:effectLst/>
                        </a:rPr>
                        <a:t>  Fall-Kontrollstudie (ADE)</a:t>
                      </a:r>
                      <a:endParaRPr lang="de-DE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dirty="0">
                          <a:effectLst/>
                        </a:rPr>
                        <a:t>-Auswertung von digitalen 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dirty="0">
                          <a:effectLst/>
                        </a:rPr>
                        <a:t> Gesundheitsdaten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dirty="0">
                          <a:effectLst/>
                        </a:rPr>
                        <a:t>-Schwangeren-Register</a:t>
                      </a:r>
                      <a:endParaRPr lang="de-DE" sz="1600" dirty="0">
                        <a:effectLst/>
                      </a:endParaRPr>
                    </a:p>
                  </a:txBody>
                  <a:tcPr marL="55891" marR="55891" marT="0" marB="0"/>
                </a:tc>
                <a:extLst>
                  <a:ext uri="{0D108BD9-81ED-4DB2-BD59-A6C34878D82A}">
                    <a16:rowId xmlns="" xmlns:a16="http://schemas.microsoft.com/office/drawing/2014/main" val="3170367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93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2"/>
          <p:cNvSpPr txBox="1"/>
          <p:nvPr/>
        </p:nvSpPr>
        <p:spPr>
          <a:xfrm>
            <a:off x="7924178" y="6486061"/>
            <a:ext cx="49644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>
            <a:noAutofit/>
          </a:bodyPr>
          <a:lstStyle/>
          <a:p>
            <a:pPr algn="ctr"/>
            <a:fld id="{3E149C81-7045-4E3D-BA06-8D10A746B378}" type="slidenum">
              <a:rPr lang="de-DE" sz="1200" spc="-1">
                <a:solidFill>
                  <a:srgbClr val="045AA6"/>
                </a:solidFill>
                <a:latin typeface="Calibri"/>
              </a:rPr>
              <a:pPr algn="ctr"/>
              <a:t>2</a:t>
            </a:fld>
            <a:endParaRPr lang="de-DE" sz="1200" spc="-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323530" y="332656"/>
            <a:ext cx="4392488" cy="5760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de-DE" sz="2600" b="1" spc="-1" dirty="0">
                <a:solidFill>
                  <a:srgbClr val="045AA6"/>
                </a:solidFill>
                <a:latin typeface="Calibri"/>
              </a:rPr>
              <a:t>Übersicht</a:t>
            </a:r>
            <a:endParaRPr lang="de-DE" sz="26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4"/>
          <p:cNvSpPr txBox="1"/>
          <p:nvPr/>
        </p:nvSpPr>
        <p:spPr>
          <a:xfrm>
            <a:off x="349408" y="1379092"/>
            <a:ext cx="8208912" cy="51597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285750" indent="-342900">
              <a:spcBef>
                <a:spcPts val="431"/>
              </a:spcBef>
              <a:buClr>
                <a:srgbClr val="045AA6"/>
              </a:buClr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Stand Entwicklung COVID19 Impfstoffe</a:t>
            </a:r>
          </a:p>
          <a:p>
            <a:pPr marL="742950" lvl="1" indent="-342900">
              <a:spcBef>
                <a:spcPts val="431"/>
              </a:spcBef>
              <a:buClr>
                <a:srgbClr val="045AA6"/>
              </a:buClr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Übersicht</a:t>
            </a:r>
          </a:p>
          <a:p>
            <a:pPr marL="742950" lvl="1" indent="-342900">
              <a:spcBef>
                <a:spcPts val="431"/>
              </a:spcBef>
              <a:buClr>
                <a:srgbClr val="045AA6"/>
              </a:buClr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Timelines</a:t>
            </a:r>
          </a:p>
          <a:p>
            <a:pPr marL="742950" lvl="1" indent="-342900">
              <a:spcBef>
                <a:spcPts val="431"/>
              </a:spcBef>
              <a:buClr>
                <a:srgbClr val="045AA6"/>
              </a:buClr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Kommunikation</a:t>
            </a:r>
          </a:p>
          <a:p>
            <a:pPr marL="285750" indent="-342900">
              <a:spcBef>
                <a:spcPts val="431"/>
              </a:spcBef>
              <a:buClr>
                <a:srgbClr val="045AA6"/>
              </a:buClr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Konzept für die Einführung und Evaluation </a:t>
            </a:r>
            <a:br>
              <a:rPr lang="de-DE" sz="2400" spc="-1" dirty="0">
                <a:solidFill>
                  <a:srgbClr val="000000"/>
                </a:solidFill>
                <a:latin typeface="Calibri"/>
              </a:rPr>
            </a:br>
            <a:r>
              <a:rPr lang="de-DE" sz="2400" spc="-1" dirty="0">
                <a:solidFill>
                  <a:srgbClr val="000000"/>
                </a:solidFill>
                <a:latin typeface="Calibri"/>
              </a:rPr>
              <a:t> einer COVID-19    Impfung in Deutschland</a:t>
            </a:r>
          </a:p>
          <a:p>
            <a:pPr marL="285750" indent="-342900">
              <a:spcBef>
                <a:spcPts val="431"/>
              </a:spcBef>
              <a:buClr>
                <a:srgbClr val="045AA6"/>
              </a:buClr>
              <a:buFont typeface="Arial" panose="020B0604020202020204" pitchFamily="34" charset="0"/>
              <a:buChar char="•"/>
            </a:pPr>
            <a:endParaRPr lang="de-DE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71602" y="65388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561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2"/>
          <p:cNvSpPr txBox="1"/>
          <p:nvPr/>
        </p:nvSpPr>
        <p:spPr>
          <a:xfrm>
            <a:off x="7943040" y="6356520"/>
            <a:ext cx="49644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>
            <a:noAutofit/>
          </a:bodyPr>
          <a:lstStyle/>
          <a:p>
            <a:pPr algn="ctr"/>
            <a:fld id="{3E149C81-7045-4E3D-BA06-8D10A746B378}" type="slidenum">
              <a:rPr lang="de-DE" sz="1200" spc="-1">
                <a:solidFill>
                  <a:srgbClr val="045AA6"/>
                </a:solidFill>
                <a:latin typeface="Calibri"/>
              </a:rPr>
              <a:pPr algn="ctr"/>
              <a:t>20</a:t>
            </a:fld>
            <a:endParaRPr lang="de-DE" sz="1200" spc="-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323530" y="332656"/>
            <a:ext cx="6552726" cy="5760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de-DE" sz="2600" b="1" spc="-1" dirty="0">
                <a:solidFill>
                  <a:srgbClr val="045AA6"/>
                </a:solidFill>
                <a:latin typeface="Calibri"/>
              </a:rPr>
              <a:t>Nächste Schritte</a:t>
            </a:r>
            <a:endParaRPr lang="de-DE" sz="26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4"/>
          <p:cNvSpPr txBox="1"/>
          <p:nvPr/>
        </p:nvSpPr>
        <p:spPr>
          <a:xfrm>
            <a:off x="341550" y="1052736"/>
            <a:ext cx="8640958" cy="73448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0" lvl="1">
              <a:spcBef>
                <a:spcPts val="431"/>
              </a:spcBef>
              <a:buClr>
                <a:srgbClr val="045AA6"/>
              </a:buClr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Konzept zur Umsetzung der Impfung (Routinesystem vs. Impfstellen)</a:t>
            </a:r>
          </a:p>
          <a:p>
            <a:pPr marL="285750" lvl="1" indent="-342900">
              <a:spcBef>
                <a:spcPts val="431"/>
              </a:spcBef>
              <a:buClr>
                <a:srgbClr val="045AA6"/>
              </a:buClr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Entscheidung </a:t>
            </a:r>
            <a:r>
              <a:rPr lang="de-DE" sz="2400" spc="-1" dirty="0" smtClean="0">
                <a:solidFill>
                  <a:srgbClr val="000000"/>
                </a:solidFill>
                <a:latin typeface="Calibri"/>
              </a:rPr>
              <a:t>BMG/Bundesländer steht </a:t>
            </a:r>
            <a:r>
              <a:rPr lang="de-DE" sz="2400" spc="-1" dirty="0">
                <a:solidFill>
                  <a:srgbClr val="000000"/>
                </a:solidFill>
                <a:latin typeface="Calibri"/>
              </a:rPr>
              <a:t>aus</a:t>
            </a:r>
          </a:p>
          <a:p>
            <a:pPr marL="285750" lvl="1" indent="-342900">
              <a:spcBef>
                <a:spcPts val="431"/>
              </a:spcBef>
              <a:buClr>
                <a:srgbClr val="045AA6"/>
              </a:buClr>
              <a:buFont typeface="Arial" panose="020B0604020202020204" pitchFamily="34" charset="0"/>
              <a:buChar char="•"/>
            </a:pPr>
            <a:endParaRPr lang="de-DE" sz="2400" spc="-1" dirty="0">
              <a:solidFill>
                <a:srgbClr val="000000"/>
              </a:solidFill>
              <a:latin typeface="Calibri"/>
            </a:endParaRPr>
          </a:p>
          <a:p>
            <a:pPr marL="0" lvl="1">
              <a:spcBef>
                <a:spcPts val="431"/>
              </a:spcBef>
              <a:buClr>
                <a:srgbClr val="045AA6"/>
              </a:buClr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Konzept zur Impfquoten-Erfassung</a:t>
            </a:r>
          </a:p>
          <a:p>
            <a:pPr marL="285750" lvl="1" indent="-342900">
              <a:spcBef>
                <a:spcPts val="431"/>
              </a:spcBef>
              <a:buClr>
                <a:srgbClr val="045AA6"/>
              </a:buClr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Entscheidung BMG steht aus (Konzept KV/GKV)</a:t>
            </a:r>
          </a:p>
          <a:p>
            <a:pPr marL="0" lvl="1">
              <a:spcBef>
                <a:spcPts val="431"/>
              </a:spcBef>
              <a:buClr>
                <a:srgbClr val="045AA6"/>
              </a:buClr>
            </a:pPr>
            <a:endParaRPr lang="de-DE" sz="2400" spc="-1" dirty="0">
              <a:solidFill>
                <a:srgbClr val="000000"/>
              </a:solidFill>
              <a:latin typeface="Calibri"/>
            </a:endParaRPr>
          </a:p>
          <a:p>
            <a:pPr marL="0" lvl="1">
              <a:spcBef>
                <a:spcPts val="431"/>
              </a:spcBef>
              <a:buClr>
                <a:srgbClr val="045AA6"/>
              </a:buClr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Verhandlungen mit Herstellern / Teilnahme EU Joint </a:t>
            </a:r>
            <a:r>
              <a:rPr lang="de-DE" sz="2400" spc="-1" dirty="0" err="1">
                <a:solidFill>
                  <a:srgbClr val="000000"/>
                </a:solidFill>
                <a:latin typeface="Calibri"/>
              </a:rPr>
              <a:t>Procurement</a:t>
            </a:r>
            <a:endParaRPr lang="de-DE" sz="2400" spc="-1" dirty="0">
              <a:solidFill>
                <a:srgbClr val="000000"/>
              </a:solidFill>
              <a:latin typeface="Calibri"/>
            </a:endParaRPr>
          </a:p>
          <a:p>
            <a:pPr marL="342900" lvl="1" indent="-342900">
              <a:spcBef>
                <a:spcPts val="431"/>
              </a:spcBef>
              <a:buClr>
                <a:srgbClr val="045AA6"/>
              </a:buClr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zu Impfstoffen laufen (BMG)</a:t>
            </a:r>
          </a:p>
          <a:p>
            <a:pPr marL="342900" lvl="1" indent="-342900">
              <a:spcBef>
                <a:spcPts val="431"/>
              </a:spcBef>
              <a:buClr>
                <a:srgbClr val="045AA6"/>
              </a:buClr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zu Nadeln / Spritzen = Abfrage Bundesländer</a:t>
            </a:r>
          </a:p>
          <a:p>
            <a:pPr marL="0" lvl="1">
              <a:spcBef>
                <a:spcPts val="431"/>
              </a:spcBef>
              <a:buClr>
                <a:srgbClr val="045AA6"/>
              </a:buClr>
            </a:pPr>
            <a:endParaRPr lang="de-DE" sz="2400" spc="-1" dirty="0">
              <a:solidFill>
                <a:srgbClr val="000000"/>
              </a:solidFill>
              <a:latin typeface="Calibri"/>
            </a:endParaRPr>
          </a:p>
          <a:p>
            <a:pPr marL="0" lvl="1">
              <a:spcBef>
                <a:spcPts val="431"/>
              </a:spcBef>
              <a:buClr>
                <a:srgbClr val="045AA6"/>
              </a:buClr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Austausch mit Bundesländern</a:t>
            </a:r>
          </a:p>
          <a:p>
            <a:pPr marL="285750" lvl="1" indent="-342900">
              <a:spcBef>
                <a:spcPts val="431"/>
              </a:spcBef>
              <a:buClr>
                <a:srgbClr val="045AA6"/>
              </a:buClr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erster Termin Donnerstag diese Woche (AGI)</a:t>
            </a:r>
          </a:p>
          <a:p>
            <a:pPr marL="285750" lvl="1" indent="-342900">
              <a:spcBef>
                <a:spcPts val="431"/>
              </a:spcBef>
              <a:buClr>
                <a:srgbClr val="045AA6"/>
              </a:buClr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Calibri"/>
              </a:rPr>
              <a:t>Entwurf eines Impf-Konzepts durch Bremen (Vorsitzland)</a:t>
            </a:r>
          </a:p>
          <a:p>
            <a:pPr marL="285750" lvl="1" indent="-342900">
              <a:spcBef>
                <a:spcPts val="431"/>
              </a:spcBef>
              <a:buClr>
                <a:srgbClr val="045AA6"/>
              </a:buClr>
              <a:buFont typeface="Arial" panose="020B0604020202020204" pitchFamily="34" charset="0"/>
              <a:buChar char="•"/>
            </a:pPr>
            <a:endParaRPr lang="de-DE" sz="2400" spc="-1" dirty="0">
              <a:solidFill>
                <a:srgbClr val="000000"/>
              </a:solidFill>
              <a:latin typeface="Calibri"/>
            </a:endParaRPr>
          </a:p>
          <a:p>
            <a:pPr marL="285750" lvl="1" indent="-342900">
              <a:spcBef>
                <a:spcPts val="431"/>
              </a:spcBef>
              <a:buClr>
                <a:srgbClr val="045AA6"/>
              </a:buClr>
              <a:buFont typeface="Arial" panose="020B0604020202020204" pitchFamily="34" charset="0"/>
              <a:buChar char="•"/>
            </a:pPr>
            <a:endParaRPr lang="de-DE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71602" y="65388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035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>
            <a:extLst>
              <a:ext uri="{FF2B5EF4-FFF2-40B4-BE49-F238E27FC236}">
                <a16:creationId xmlns="" xmlns:a16="http://schemas.microsoft.com/office/drawing/2014/main" id="{DF501B8F-0013-46FC-B0C5-2FFF88D26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7" y="980728"/>
            <a:ext cx="9036495" cy="1224136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altLang="de-DE" dirty="0"/>
              <a:t>Weltweit gibt es über 170 Projekte für die Entwicklung von COVID-19 Impfstoffen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altLang="de-DE" dirty="0"/>
              <a:t>Aktuell 26 Impfstoffe in der klinischen Entwicklung in Europa, USA, Asien / China, Aus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altLang="de-DE" dirty="0"/>
              <a:t>Individuelle Entwicklungsprogramme werden kontinuierlich adaptiert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altLang="de-DE" dirty="0"/>
              <a:t>Die meisten Impfstoffe werden global entwickelt</a:t>
            </a:r>
          </a:p>
        </p:txBody>
      </p:sp>
      <p:sp>
        <p:nvSpPr>
          <p:cNvPr id="6147" name="Titel 2">
            <a:extLst>
              <a:ext uri="{FF2B5EF4-FFF2-40B4-BE49-F238E27FC236}">
                <a16:creationId xmlns="" xmlns:a16="http://schemas.microsoft.com/office/drawing/2014/main" id="{9D6E6328-2B8A-4861-89A5-B2BEBEBB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14" y="325000"/>
            <a:ext cx="8229600" cy="839787"/>
          </a:xfrm>
        </p:spPr>
        <p:txBody>
          <a:bodyPr/>
          <a:lstStyle/>
          <a:p>
            <a:r>
              <a:rPr lang="de-DE" alt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Überblick Impfstoffentwicklung COVID-19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7B2176B-2E93-4D05-8BE2-857960F94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4" y="2116625"/>
            <a:ext cx="8696772" cy="4395054"/>
          </a:xfrm>
          <a:prstGeom prst="rect">
            <a:avLst/>
          </a:prstGeom>
        </p:spPr>
      </p:pic>
      <p:sp>
        <p:nvSpPr>
          <p:cNvPr id="6149" name="Rechteck 3">
            <a:extLst>
              <a:ext uri="{FF2B5EF4-FFF2-40B4-BE49-F238E27FC236}">
                <a16:creationId xmlns="" xmlns:a16="http://schemas.microsoft.com/office/drawing/2014/main" id="{266783F9-739C-4B08-947C-304A22E8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5991466"/>
            <a:ext cx="35290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D7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7001F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2A56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7001F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600" i="1" dirty="0"/>
              <a:t>The Guardian 16.08.2020</a:t>
            </a:r>
            <a:endParaRPr lang="de-DE" altLang="de-DE" sz="1600" i="1" dirty="0"/>
          </a:p>
        </p:txBody>
      </p:sp>
      <p:sp>
        <p:nvSpPr>
          <p:cNvPr id="2" name="TextShape 2">
            <a:extLst>
              <a:ext uri="{FF2B5EF4-FFF2-40B4-BE49-F238E27FC236}">
                <a16:creationId xmlns="" xmlns:a16="http://schemas.microsoft.com/office/drawing/2014/main" id="{40DE2A01-84E6-4C7C-BAF6-E27DAAC29683}"/>
              </a:ext>
            </a:extLst>
          </p:cNvPr>
          <p:cNvSpPr txBox="1"/>
          <p:nvPr/>
        </p:nvSpPr>
        <p:spPr>
          <a:xfrm>
            <a:off x="7924178" y="6486061"/>
            <a:ext cx="49644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>
            <a:noAutofit/>
          </a:bodyPr>
          <a:lstStyle/>
          <a:p>
            <a:pPr algn="ctr"/>
            <a:fld id="{3E149C81-7045-4E3D-BA06-8D10A746B378}" type="slidenum">
              <a:rPr lang="de-DE" sz="1200" spc="-1">
                <a:solidFill>
                  <a:srgbClr val="045AA6"/>
                </a:solidFill>
                <a:latin typeface="Calibri"/>
              </a:rPr>
              <a:pPr algn="ctr"/>
              <a:t>3</a:t>
            </a:fld>
            <a:endParaRPr lang="de-DE" sz="1200" spc="-1" dirty="0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1">
            <a:extLst>
              <a:ext uri="{FF2B5EF4-FFF2-40B4-BE49-F238E27FC236}">
                <a16:creationId xmlns="" xmlns:a16="http://schemas.microsoft.com/office/drawing/2014/main" id="{F0B1BDE7-9373-44AE-BB87-2129D80DB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4676"/>
            <a:ext cx="8424863" cy="94006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Impfstoffe, die für eine zeitnahe Impfung in </a:t>
            </a:r>
            <a:br>
              <a:rPr lang="de-DE" alt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</a:br>
            <a:r>
              <a:rPr lang="de-DE" alt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Deutschland </a:t>
            </a:r>
            <a:r>
              <a:rPr lang="de-DE" altLang="de-DE" sz="2600" b="1" kern="1200" spc="-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derzeit</a:t>
            </a:r>
            <a:r>
              <a:rPr lang="de-DE" alt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 in Betracht kommen (Liste nach PEI)</a:t>
            </a:r>
          </a:p>
        </p:txBody>
      </p:sp>
      <p:graphicFrame>
        <p:nvGraphicFramePr>
          <p:cNvPr id="2" name="Tabelle 4">
            <a:extLst>
              <a:ext uri="{FF2B5EF4-FFF2-40B4-BE49-F238E27FC236}">
                <a16:creationId xmlns="" xmlns:a16="http://schemas.microsoft.com/office/drawing/2014/main" id="{5F1ADDF4-3E22-433E-88D2-9B6A10978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91582"/>
              </p:ext>
            </p:extLst>
          </p:nvPr>
        </p:nvGraphicFramePr>
        <p:xfrm>
          <a:off x="358775" y="1277938"/>
          <a:ext cx="8605837" cy="548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2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1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62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09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02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02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0159">
                <a:tc>
                  <a:txBody>
                    <a:bodyPr/>
                    <a:lstStyle/>
                    <a:p>
                      <a:r>
                        <a:rPr lang="de-DE" sz="1800" b="1" dirty="0">
                          <a:latin typeface="Arial Narrow" panose="020B0606020202030204" pitchFamily="34" charset="0"/>
                        </a:rPr>
                        <a:t>Company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latin typeface="Arial Narrow" panose="020B0606020202030204" pitchFamily="34" charset="0"/>
                        </a:rPr>
                        <a:t>Vaccine type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latin typeface="Arial Narrow" panose="020B0606020202030204" pitchFamily="34" charset="0"/>
                        </a:rPr>
                        <a:t>No</a:t>
                      </a:r>
                      <a:r>
                        <a:rPr lang="de-DE" sz="18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800" b="1" dirty="0" err="1"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de-DE" sz="18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800" b="1" dirty="0" err="1">
                          <a:latin typeface="Arial Narrow" panose="020B0606020202030204" pitchFamily="34" charset="0"/>
                        </a:rPr>
                        <a:t>doses</a:t>
                      </a:r>
                      <a:endParaRPr lang="de-DE" sz="1800" b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latin typeface="Arial Narrow" panose="020B0606020202030204" pitchFamily="34" charset="0"/>
                        </a:rPr>
                        <a:t>Timing / route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latin typeface="Arial Narrow" panose="020B0606020202030204" pitchFamily="34" charset="0"/>
                        </a:rPr>
                        <a:t>Phase </a:t>
                      </a:r>
                      <a:r>
                        <a:rPr lang="de-DE" sz="1800" b="1" dirty="0" err="1">
                          <a:latin typeface="Arial Narrow" panose="020B0606020202030204" pitchFamily="34" charset="0"/>
                        </a:rPr>
                        <a:t>of</a:t>
                      </a:r>
                      <a:r>
                        <a:rPr lang="de-DE" sz="18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800" b="1" dirty="0" err="1">
                          <a:latin typeface="Arial Narrow" panose="020B0606020202030204" pitchFamily="34" charset="0"/>
                        </a:rPr>
                        <a:t>development</a:t>
                      </a:r>
                      <a:endParaRPr lang="de-DE" sz="1800" b="1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latin typeface="Arial Narrow" panose="020B0606020202030204" pitchFamily="34" charset="0"/>
                        </a:rPr>
                        <a:t>Submission MAA EU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latin typeface="Arial Narrow" panose="020B0606020202030204" pitchFamily="34" charset="0"/>
                        </a:rPr>
                        <a:t>Contract</a:t>
                      </a:r>
                      <a:r>
                        <a:rPr lang="de-DE" sz="18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800" b="1" dirty="0" err="1">
                          <a:latin typeface="Arial Narrow" panose="020B0606020202030204" pitchFamily="34" charset="0"/>
                        </a:rPr>
                        <a:t>with</a:t>
                      </a:r>
                      <a:r>
                        <a:rPr lang="de-DE" sz="1800" b="1" dirty="0">
                          <a:latin typeface="Arial Narrow" panose="020B0606020202030204" pitchFamily="34" charset="0"/>
                        </a:rPr>
                        <a:t> EU</a:t>
                      </a:r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Oxford/</a:t>
                      </a:r>
                    </a:p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AstraZeneca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Vector-</a:t>
                      </a:r>
                      <a:r>
                        <a:rPr lang="de-DE" sz="1800" dirty="0" err="1">
                          <a:latin typeface="Arial Narrow" panose="020B0606020202030204" pitchFamily="34" charset="0"/>
                        </a:rPr>
                        <a:t>based</a:t>
                      </a:r>
                      <a:endParaRPr lang="de-DE" sz="18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ChAdOx1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1-2 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0, 28d, im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latin typeface="Arial Narrow" panose="020B0606020202030204" pitchFamily="34" charset="0"/>
                        </a:rPr>
                        <a:t>Phase 3</a:t>
                      </a:r>
                    </a:p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(UK, BR, SA, IN)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Q4 2020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Yes</a:t>
                      </a:r>
                    </a:p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(400 </a:t>
                      </a:r>
                      <a:r>
                        <a:rPr lang="de-DE" sz="1800" dirty="0" err="1">
                          <a:latin typeface="Arial Narrow" panose="020B0606020202030204" pitchFamily="34" charset="0"/>
                        </a:rPr>
                        <a:t>Mio</a:t>
                      </a:r>
                      <a:r>
                        <a:rPr lang="de-DE" sz="1800" dirty="0"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dirty="0" err="1">
                          <a:latin typeface="Arial Narrow" panose="020B0606020202030204" pitchFamily="34" charset="0"/>
                        </a:rPr>
                        <a:t>Moderna</a:t>
                      </a:r>
                      <a:r>
                        <a:rPr lang="de-DE" sz="1800" i="0" dirty="0">
                          <a:latin typeface="Arial Narrow" panose="020B0606020202030204" pitchFamily="34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dirty="0">
                          <a:latin typeface="Arial Narrow" panose="020B0606020202030204" pitchFamily="34" charset="0"/>
                        </a:rPr>
                        <a:t>Lonza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mRNA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0, 28d, im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latin typeface="Arial Narrow" panose="020B0606020202030204" pitchFamily="34" charset="0"/>
                        </a:rPr>
                        <a:t>Phase 3</a:t>
                      </a:r>
                    </a:p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USA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="" xmlns:a16="http://schemas.microsoft.com/office/drawing/2014/main" val="3809829429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r>
                        <a:rPr lang="de-DE" sz="1800" dirty="0" err="1">
                          <a:latin typeface="Arial Narrow" panose="020B0606020202030204" pitchFamily="34" charset="0"/>
                        </a:rPr>
                        <a:t>BioNTech</a:t>
                      </a:r>
                      <a:r>
                        <a:rPr lang="de-DE" sz="1800" dirty="0">
                          <a:latin typeface="Arial Narrow" panose="020B0606020202030204" pitchFamily="34" charset="0"/>
                        </a:rPr>
                        <a:t>/</a:t>
                      </a:r>
                    </a:p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Pfizer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mRNA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0, 21d, im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latin typeface="Arial Narrow" panose="020B0606020202030204" pitchFamily="34" charset="0"/>
                        </a:rPr>
                        <a:t>Phase 3</a:t>
                      </a:r>
                    </a:p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USA, global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Q4 2020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849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r>
                        <a:rPr lang="de-DE" sz="1800" i="0" dirty="0" err="1">
                          <a:latin typeface="Arial Narrow" panose="020B0606020202030204" pitchFamily="34" charset="0"/>
                        </a:rPr>
                        <a:t>Novavax</a:t>
                      </a:r>
                      <a:endParaRPr lang="de-DE" sz="1800" i="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err="1">
                          <a:latin typeface="Arial Narrow" panose="020B0606020202030204" pitchFamily="34" charset="0"/>
                        </a:rPr>
                        <a:t>Recombinant</a:t>
                      </a:r>
                      <a:r>
                        <a:rPr lang="de-DE" sz="1800" dirty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de-DE" sz="1800" dirty="0" err="1">
                          <a:latin typeface="Arial Narrow" panose="020B0606020202030204" pitchFamily="34" charset="0"/>
                        </a:rPr>
                        <a:t>MatrixM</a:t>
                      </a:r>
                      <a:endParaRPr lang="de-DE" sz="18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0, 28d, im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Phase 1/2 </a:t>
                      </a:r>
                    </a:p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Australia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J&amp;J/Janssen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Vector-</a:t>
                      </a:r>
                      <a:r>
                        <a:rPr lang="de-DE" sz="1800" dirty="0" err="1">
                          <a:latin typeface="Arial Narrow" panose="020B0606020202030204" pitchFamily="34" charset="0"/>
                        </a:rPr>
                        <a:t>based</a:t>
                      </a:r>
                      <a:endParaRPr lang="de-DE" sz="18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Ad26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0, 56d, im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Phase 1/2</a:t>
                      </a:r>
                    </a:p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BE, USA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Q1/Q2 2021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SP/GSK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 err="1">
                          <a:latin typeface="Arial Narrow" panose="020B0606020202030204" pitchFamily="34" charset="0"/>
                        </a:rPr>
                        <a:t>Recombinant</a:t>
                      </a:r>
                      <a:r>
                        <a:rPr lang="de-DE" sz="1800" dirty="0">
                          <a:latin typeface="Arial Narrow" panose="020B0606020202030204" pitchFamily="34" charset="0"/>
                        </a:rPr>
                        <a:t>, AF03/AS03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0, 28d, im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Phase 1/2 </a:t>
                      </a:r>
                      <a:r>
                        <a:rPr lang="de-DE" sz="1800" dirty="0" err="1">
                          <a:latin typeface="Arial Narrow" panose="020B0606020202030204" pitchFamily="34" charset="0"/>
                        </a:rPr>
                        <a:t>planned</a:t>
                      </a:r>
                      <a:r>
                        <a:rPr lang="de-DE" sz="1800" dirty="0">
                          <a:latin typeface="Arial Narrow" panose="020B0606020202030204" pitchFamily="34" charset="0"/>
                        </a:rPr>
                        <a:t> Q3 2020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Q1/Q2 2021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Yes</a:t>
                      </a:r>
                    </a:p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(300 </a:t>
                      </a:r>
                      <a:r>
                        <a:rPr lang="de-DE" sz="1800" dirty="0" err="1">
                          <a:latin typeface="Arial Narrow" panose="020B0606020202030204" pitchFamily="34" charset="0"/>
                        </a:rPr>
                        <a:t>Mio</a:t>
                      </a:r>
                      <a:r>
                        <a:rPr lang="de-DE" sz="1800" dirty="0"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r>
                        <a:rPr lang="de-DE" sz="1800" i="0" dirty="0" err="1">
                          <a:latin typeface="Arial Narrow" panose="020B0606020202030204" pitchFamily="34" charset="0"/>
                        </a:rPr>
                        <a:t>Curevac</a:t>
                      </a:r>
                      <a:endParaRPr lang="de-DE" sz="1800" i="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mRNA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0, 28d, im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Phase 1</a:t>
                      </a:r>
                    </a:p>
                    <a:p>
                      <a:r>
                        <a:rPr lang="de-DE" sz="1800" dirty="0">
                          <a:latin typeface="Arial Narrow" panose="020B0606020202030204" pitchFamily="34" charset="0"/>
                        </a:rPr>
                        <a:t>BE, DE</a:t>
                      </a: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 Narrow" panose="020B0606020202030204" pitchFamily="34" charset="0"/>
                      </a:endParaRPr>
                    </a:p>
                  </a:txBody>
                  <a:tcPr marL="91450" marR="91450" marT="45726" marB="45726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>
            <a:extLst>
              <a:ext uri="{FF2B5EF4-FFF2-40B4-BE49-F238E27FC236}">
                <a16:creationId xmlns="" xmlns:a16="http://schemas.microsoft.com/office/drawing/2014/main" id="{46DCDEC0-0964-41D7-A3F4-53FEFCBEF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616575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400" dirty="0"/>
              <a:t>Zwischenergebnisse der Phase 1/2 Studie in Erwachsenen publiziert (</a:t>
            </a:r>
            <a:r>
              <a:rPr lang="de-DE" altLang="de-DE" sz="2400" dirty="0" err="1"/>
              <a:t>Folegatti</a:t>
            </a:r>
            <a:r>
              <a:rPr lang="de-DE" altLang="de-DE" sz="2400" dirty="0"/>
              <a:t> et al. The Lancet, 2020)</a:t>
            </a:r>
          </a:p>
          <a:p>
            <a:pPr marL="625475" lvl="8" indent="-265113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Kontrollierte Studie in 1.077 gesunden Erwachsenen (18-55 Jahre) in UK</a:t>
            </a:r>
          </a:p>
          <a:p>
            <a:pPr marL="625475" indent="-265113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000" dirty="0"/>
              <a:t>Probanden 1:1 randomisiert, einmalig entweder ChAdOx1-SARS-CoV-2 (5x10</a:t>
            </a:r>
            <a:r>
              <a:rPr lang="de-DE" altLang="de-DE" sz="2000" baseline="30000" dirty="0"/>
              <a:t>10</a:t>
            </a:r>
            <a:r>
              <a:rPr lang="de-DE" altLang="de-DE" sz="2000" dirty="0"/>
              <a:t> viraler Partikel) oder </a:t>
            </a:r>
            <a:r>
              <a:rPr lang="de-DE" altLang="de-DE" sz="2000" dirty="0" err="1"/>
              <a:t>MenACWY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endParaRPr lang="de-DE" altLang="de-DE" sz="20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400" dirty="0"/>
              <a:t>Ergebnisse in Älteren noch nicht publiziert</a:t>
            </a:r>
          </a:p>
          <a:p>
            <a:pPr marL="625475" lvl="1" indent="-265113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altLang="de-DE" sz="2000" dirty="0"/>
              <a:t>Möglicherweise geringere Immunogenität in </a:t>
            </a:r>
            <a:r>
              <a:rPr lang="de-DE" altLang="de-DE" sz="2000" dirty="0" smtClean="0"/>
              <a:t>Hochrisikogruppen 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>(mit vgl.-baren Impfstoffen niedrigere Antikörpertiter berichtet, siehe </a:t>
            </a:r>
            <a:br>
              <a:rPr lang="de-DE" altLang="de-DE" sz="2000" dirty="0"/>
            </a:br>
            <a:r>
              <a:rPr lang="de-DE" altLang="de-DE" sz="2000" dirty="0"/>
              <a:t> Ad5-Covid-19 Impfstoff </a:t>
            </a:r>
            <a:r>
              <a:rPr lang="de-DE" altLang="de-DE" sz="2000" dirty="0" err="1"/>
              <a:t>CanSino</a:t>
            </a:r>
            <a:r>
              <a:rPr lang="de-DE" altLang="de-DE" sz="2000" dirty="0"/>
              <a:t>)</a:t>
            </a:r>
            <a:br>
              <a:rPr lang="de-DE" altLang="de-DE" sz="2000" dirty="0"/>
            </a:br>
            <a:endParaRPr lang="de-DE" altLang="de-DE" sz="2000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altLang="de-DE" sz="2400" dirty="0"/>
              <a:t>Zweimalige Impfung möglicherweise nötig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altLang="de-DE" sz="2400" dirty="0"/>
              <a:t>Noch keine Wirksamkeitsdaten aus laufenden Phase-2/3 Studie in UK verfügbar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altLang="de-DE" sz="2400" dirty="0"/>
              <a:t>Phase 3 Studien in Brasilien, Südafrika (HIV+) und Indien gestartet </a:t>
            </a:r>
          </a:p>
          <a:p>
            <a:pPr>
              <a:buClr>
                <a:schemeClr val="tx2"/>
              </a:buClr>
              <a:defRPr/>
            </a:pPr>
            <a:endParaRPr lang="de-DE" altLang="de-DE" sz="1800" dirty="0"/>
          </a:p>
          <a:p>
            <a:pPr>
              <a:defRPr/>
            </a:pPr>
            <a:endParaRPr lang="de-DE" altLang="de-DE" sz="1800" dirty="0"/>
          </a:p>
        </p:txBody>
      </p:sp>
      <p:sp>
        <p:nvSpPr>
          <p:cNvPr id="9219" name="Titel 2">
            <a:extLst>
              <a:ext uri="{FF2B5EF4-FFF2-40B4-BE49-F238E27FC236}">
                <a16:creationId xmlns="" xmlns:a16="http://schemas.microsoft.com/office/drawing/2014/main" id="{7E1E03A8-5723-487A-9DD7-5DAD4BCE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05" y="332656"/>
            <a:ext cx="8229600" cy="417934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Oxford/AstraZeneca - ChAdOx1 nCoV-19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2">
            <a:extLst>
              <a:ext uri="{FF2B5EF4-FFF2-40B4-BE49-F238E27FC236}">
                <a16:creationId xmlns="" xmlns:a16="http://schemas.microsoft.com/office/drawing/2014/main" id="{3CDAC088-C0E2-4C14-AA77-D2E8E155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48680" y="163763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D7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7001F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2A56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7001F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de-DE" altLang="de-DE" sz="2600" b="1" spc="-1" dirty="0" err="1">
                <a:solidFill>
                  <a:srgbClr val="045AA6"/>
                </a:solidFill>
                <a:latin typeface="Calibri"/>
              </a:rPr>
              <a:t>Safety</a:t>
            </a:r>
            <a:r>
              <a:rPr lang="de-DE" altLang="de-DE" sz="2600" b="1" spc="-1" dirty="0">
                <a:solidFill>
                  <a:srgbClr val="045AA6"/>
                </a:solidFill>
                <a:latin typeface="Calibri"/>
              </a:rPr>
              <a:t> &amp; WT-NT Immunogenität</a:t>
            </a:r>
          </a:p>
        </p:txBody>
      </p:sp>
      <p:pic>
        <p:nvPicPr>
          <p:cNvPr id="14339" name="Grafik 10">
            <a:extLst>
              <a:ext uri="{FF2B5EF4-FFF2-40B4-BE49-F238E27FC236}">
                <a16:creationId xmlns="" xmlns:a16="http://schemas.microsoft.com/office/drawing/2014/main" id="{22809DEB-2B60-43BC-996E-FB60086A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" y="3824435"/>
            <a:ext cx="822960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2">
            <a:extLst>
              <a:ext uri="{FF2B5EF4-FFF2-40B4-BE49-F238E27FC236}">
                <a16:creationId xmlns="" xmlns:a16="http://schemas.microsoft.com/office/drawing/2014/main" id="{58C0038A-B150-4D4D-8014-FC1BE54A1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53"/>
          <a:stretch/>
        </p:blipFill>
        <p:spPr bwMode="auto">
          <a:xfrm>
            <a:off x="367506" y="983162"/>
            <a:ext cx="8229600" cy="2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66FE952B-E864-4626-BB91-48ED2B01A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2" b="92875"/>
          <a:stretch/>
        </p:blipFill>
        <p:spPr bwMode="auto">
          <a:xfrm>
            <a:off x="6270954" y="660253"/>
            <a:ext cx="2520529" cy="41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B0969751-77FF-4F74-854C-A1AFA132EAED}"/>
              </a:ext>
            </a:extLst>
          </p:cNvPr>
          <p:cNvSpPr txBox="1"/>
          <p:nvPr/>
        </p:nvSpPr>
        <p:spPr>
          <a:xfrm>
            <a:off x="3707904" y="63813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1800" dirty="0"/>
              <a:t>(</a:t>
            </a:r>
            <a:r>
              <a:rPr lang="de-DE" altLang="de-DE" sz="1800" dirty="0" err="1"/>
              <a:t>Folegatti</a:t>
            </a:r>
            <a:r>
              <a:rPr lang="de-DE" altLang="de-DE" sz="1800" dirty="0"/>
              <a:t> et al. The Lancet, 2020)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>
            <a:extLst>
              <a:ext uri="{FF2B5EF4-FFF2-40B4-BE49-F238E27FC236}">
                <a16:creationId xmlns="" xmlns:a16="http://schemas.microsoft.com/office/drawing/2014/main" id="{B238E500-A778-42AA-8658-EEDB2187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61" y="758901"/>
            <a:ext cx="8724900" cy="542476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de-DE" altLang="de-DE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400" dirty="0"/>
              <a:t>modifizierte mRNA, kodiert für ein modifiziertes Spikeprotein</a:t>
            </a:r>
            <a:br>
              <a:rPr lang="de-DE" altLang="de-DE" sz="2400" dirty="0"/>
            </a:br>
            <a:endParaRPr lang="de-DE" altLang="de-DE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2400" dirty="0"/>
              <a:t>Phase-1/2 Studien in gesunden Erwachsenen in USA seit Mitte März, Erweiterung auf Ältere inzwischen erfolgt</a:t>
            </a:r>
          </a:p>
          <a:p>
            <a:pPr marL="541338" lvl="1" indent="-276225">
              <a:buFont typeface="Arial" panose="020B0604020202020204" pitchFamily="34" charset="0"/>
              <a:buChar char="•"/>
              <a:defRPr/>
            </a:pPr>
            <a:r>
              <a:rPr lang="de-DE" altLang="de-DE" sz="2000" dirty="0"/>
              <a:t>45 Probanden, Alter 18-55 Jahre </a:t>
            </a:r>
          </a:p>
          <a:p>
            <a:pPr marL="541338" lvl="1" indent="-276225">
              <a:buFont typeface="Arial" panose="020B0604020202020204" pitchFamily="34" charset="0"/>
              <a:buChar char="•"/>
              <a:defRPr/>
            </a:pPr>
            <a:r>
              <a:rPr lang="de-DE" altLang="de-DE" sz="2000" dirty="0"/>
              <a:t>unterschiedliche Dosierungen (25µg, 100µg, 250µg)</a:t>
            </a:r>
          </a:p>
          <a:p>
            <a:pPr marL="541338" lvl="1" indent="-276225">
              <a:buFont typeface="Arial" panose="020B0604020202020204" pitchFamily="34" charset="0"/>
              <a:buChar char="•"/>
              <a:defRPr/>
            </a:pPr>
            <a:r>
              <a:rPr lang="de-DE" altLang="de-DE" sz="2000" dirty="0"/>
              <a:t>2 Dosen im Abstand von 28 Tagen intramuskulär</a:t>
            </a:r>
          </a:p>
          <a:p>
            <a:pPr marL="265113" lvl="1">
              <a:defRPr/>
            </a:pPr>
            <a:r>
              <a:rPr lang="de-DE" altLang="de-DE" sz="2000" dirty="0"/>
              <a:t>					(Jackson et al. NEJM 2020)</a:t>
            </a:r>
            <a:br>
              <a:rPr lang="de-DE" altLang="de-DE" sz="2000" dirty="0"/>
            </a:br>
            <a:endParaRPr lang="de-DE" altLang="de-DE" sz="20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de-DE" altLang="de-DE" sz="2400" dirty="0"/>
              <a:t>Placebo-kontrollierte Phase 3-Studie in USA seit Ende Juli</a:t>
            </a:r>
          </a:p>
          <a:p>
            <a:pPr marL="541338" lvl="1" indent="-276225">
              <a:buFont typeface="Arial" panose="020B0604020202020204" pitchFamily="34" charset="0"/>
              <a:buChar char="•"/>
              <a:defRPr/>
            </a:pPr>
            <a:r>
              <a:rPr lang="de-DE" altLang="de-DE" sz="2000" dirty="0"/>
              <a:t>Ca. 30.000 Probanden ab 18 Jahren </a:t>
            </a:r>
          </a:p>
          <a:p>
            <a:pPr marL="541338" lvl="1" indent="-276225">
              <a:buFont typeface="Arial" panose="020B0604020202020204" pitchFamily="34" charset="0"/>
              <a:buChar char="•"/>
              <a:defRPr/>
            </a:pPr>
            <a:r>
              <a:rPr lang="de-DE" altLang="de-DE" sz="2000" dirty="0"/>
              <a:t>Dosierung </a:t>
            </a:r>
            <a:r>
              <a:rPr lang="de-DE" altLang="de-DE" sz="2000" b="1" dirty="0"/>
              <a:t>100µg</a:t>
            </a:r>
            <a:r>
              <a:rPr lang="de-DE" altLang="de-DE" sz="2000" dirty="0"/>
              <a:t> mRNA-1273 </a:t>
            </a:r>
          </a:p>
          <a:p>
            <a:pPr marL="541338" lvl="1" indent="-276225">
              <a:buFont typeface="Arial" panose="020B0604020202020204" pitchFamily="34" charset="0"/>
              <a:buChar char="•"/>
              <a:defRPr/>
            </a:pPr>
            <a:r>
              <a:rPr lang="de-DE" altLang="de-DE" sz="2000" dirty="0"/>
              <a:t>Primärer Endpunkt für die Wirksamkeit: Laborbestätigte </a:t>
            </a:r>
            <a:r>
              <a:rPr lang="en-US" altLang="de-DE" sz="2000" dirty="0"/>
              <a:t>COVID-19 </a:t>
            </a:r>
            <a:r>
              <a:rPr lang="en-US" altLang="de-DE" sz="2000" dirty="0" err="1"/>
              <a:t>Erkrankung</a:t>
            </a:r>
            <a:r>
              <a:rPr lang="en-US" altLang="de-DE" sz="2000" dirty="0"/>
              <a:t> </a:t>
            </a:r>
            <a:r>
              <a:rPr lang="en-US" altLang="de-DE" sz="2000" dirty="0" err="1"/>
              <a:t>ohne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Hinweis</a:t>
            </a:r>
            <a:r>
              <a:rPr lang="en-US" altLang="de-DE" sz="2000" dirty="0"/>
              <a:t> auf </a:t>
            </a:r>
            <a:r>
              <a:rPr lang="en-US" altLang="de-DE" sz="2000" dirty="0" err="1"/>
              <a:t>eine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Infektion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vor</a:t>
            </a:r>
            <a:r>
              <a:rPr lang="en-US" altLang="de-DE" sz="2000" dirty="0"/>
              <a:t> </a:t>
            </a:r>
            <a:r>
              <a:rPr lang="en-US" altLang="de-DE" sz="2000" dirty="0" err="1"/>
              <a:t>Impfung</a:t>
            </a:r>
            <a:r>
              <a:rPr lang="en-US" altLang="de-DE" sz="2000" dirty="0"/>
              <a:t> (ab 7 </a:t>
            </a:r>
            <a:r>
              <a:rPr lang="en-US" altLang="de-DE" sz="2000" dirty="0" err="1"/>
              <a:t>Tage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nach</a:t>
            </a:r>
            <a:r>
              <a:rPr lang="en-US" altLang="de-DE" sz="2000" dirty="0"/>
              <a:t> 2. </a:t>
            </a:r>
            <a:r>
              <a:rPr lang="en-US" altLang="de-DE" sz="2000" dirty="0" err="1"/>
              <a:t>Impfung</a:t>
            </a:r>
            <a:r>
              <a:rPr lang="en-US" altLang="de-DE" sz="2000" dirty="0"/>
              <a:t> bis </a:t>
            </a:r>
            <a:r>
              <a:rPr lang="en-US" altLang="de-DE" sz="2000" dirty="0" err="1"/>
              <a:t>zu</a:t>
            </a:r>
            <a:r>
              <a:rPr lang="en-US" altLang="de-DE" sz="2000" dirty="0"/>
              <a:t> </a:t>
            </a:r>
            <a:r>
              <a:rPr lang="en-US" altLang="de-DE" sz="2000" dirty="0" err="1"/>
              <a:t>einem</a:t>
            </a:r>
            <a:r>
              <a:rPr lang="en-US" altLang="de-DE" sz="2000" dirty="0"/>
              <a:t> </a:t>
            </a:r>
            <a:r>
              <a:rPr lang="en-US" altLang="de-DE" sz="2000" dirty="0" err="1"/>
              <a:t>Zeitraum</a:t>
            </a:r>
            <a:r>
              <a:rPr lang="en-US" altLang="de-DE" sz="2000" dirty="0"/>
              <a:t> von 2 Jahren)</a:t>
            </a:r>
          </a:p>
          <a:p>
            <a:pPr marL="541338" lvl="1" indent="-276225">
              <a:buFont typeface="Arial" panose="020B0604020202020204" pitchFamily="34" charset="0"/>
              <a:buChar char="•"/>
              <a:defRPr/>
            </a:pPr>
            <a:r>
              <a:rPr lang="de-DE" altLang="de-DE" sz="2000" dirty="0"/>
              <a:t>Primärer Endpunkt für die Sicherheit: vorab definierte lokale und systemische Nebenwirkungen jeweils 7 Tage nach der 1.+2. Impfung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altLang="de-DE" sz="1800" dirty="0"/>
          </a:p>
        </p:txBody>
      </p:sp>
      <p:sp>
        <p:nvSpPr>
          <p:cNvPr id="26627" name="Titel 2">
            <a:extLst>
              <a:ext uri="{FF2B5EF4-FFF2-40B4-BE49-F238E27FC236}">
                <a16:creationId xmlns="" xmlns:a16="http://schemas.microsoft.com/office/drawing/2014/main" id="{046793BA-5A5F-4190-AE3A-25CE49A1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39" y="332656"/>
            <a:ext cx="8229600" cy="839787"/>
          </a:xfrm>
        </p:spPr>
        <p:txBody>
          <a:bodyPr/>
          <a:lstStyle/>
          <a:p>
            <a:r>
              <a:rPr lang="de-DE" altLang="de-DE" sz="2600" b="1" kern="1200" spc="-1" dirty="0" err="1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Moderna</a:t>
            </a:r>
            <a:r>
              <a:rPr lang="de-DE" alt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 - mRNA mit Lipid Nanopartikel (LNP)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3">
            <a:extLst>
              <a:ext uri="{FF2B5EF4-FFF2-40B4-BE49-F238E27FC236}">
                <a16:creationId xmlns="" xmlns:a16="http://schemas.microsoft.com/office/drawing/2014/main" id="{D7F6FBAF-E82A-4A3E-8DEA-DE6AAD9D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566"/>
            <a:ext cx="8229600" cy="400110"/>
          </a:xfrm>
        </p:spPr>
        <p:txBody>
          <a:bodyPr/>
          <a:lstStyle/>
          <a:p>
            <a:r>
              <a:rPr lang="de-DE" altLang="de-DE" sz="2600" b="1" kern="1200" spc="-1" dirty="0" err="1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Moderna</a:t>
            </a:r>
            <a:r>
              <a:rPr lang="de-DE" alt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 –mRNA-1273 - Nebenwirkungsprofil</a:t>
            </a:r>
          </a:p>
        </p:txBody>
      </p:sp>
      <p:pic>
        <p:nvPicPr>
          <p:cNvPr id="27651" name="Grafik 5">
            <a:extLst>
              <a:ext uri="{FF2B5EF4-FFF2-40B4-BE49-F238E27FC236}">
                <a16:creationId xmlns="" xmlns:a16="http://schemas.microsoft.com/office/drawing/2014/main" id="{E571BCA4-4A82-425C-848B-135754C9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1984"/>
            <a:ext cx="7344816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rafik 5">
            <a:extLst>
              <a:ext uri="{FF2B5EF4-FFF2-40B4-BE49-F238E27FC236}">
                <a16:creationId xmlns="" xmlns:a16="http://schemas.microsoft.com/office/drawing/2014/main" id="{FC394C11-1B72-4677-B257-E9E1DD237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20713"/>
            <a:ext cx="852011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el 3">
            <a:extLst>
              <a:ext uri="{FF2B5EF4-FFF2-40B4-BE49-F238E27FC236}">
                <a16:creationId xmlns="" xmlns:a16="http://schemas.microsoft.com/office/drawing/2014/main" id="{D69401FC-F966-4E11-AE9D-85F1F2A2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47" y="106362"/>
            <a:ext cx="8229600" cy="400110"/>
          </a:xfrm>
        </p:spPr>
        <p:txBody>
          <a:bodyPr/>
          <a:lstStyle/>
          <a:p>
            <a:r>
              <a:rPr lang="de-DE" altLang="de-DE" sz="2600" b="1" kern="1200" spc="-1" dirty="0" err="1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Moderna</a:t>
            </a:r>
            <a:r>
              <a:rPr lang="de-DE" altLang="de-DE" sz="2600" b="1" kern="1200" spc="-1" dirty="0">
                <a:solidFill>
                  <a:srgbClr val="045AA6"/>
                </a:solidFill>
                <a:latin typeface="Calibri"/>
                <a:ea typeface="+mn-ea"/>
                <a:cs typeface="+mn-cs"/>
              </a:rPr>
              <a:t> –mRNA-1273 - Immunogenität</a:t>
            </a:r>
          </a:p>
        </p:txBody>
      </p:sp>
      <p:sp>
        <p:nvSpPr>
          <p:cNvPr id="28676" name="Rechteck 8">
            <a:extLst>
              <a:ext uri="{FF2B5EF4-FFF2-40B4-BE49-F238E27FC236}">
                <a16:creationId xmlns="" xmlns:a16="http://schemas.microsoft.com/office/drawing/2014/main" id="{6E3CBFC9-C619-4568-B2AB-F407A8890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5829300"/>
            <a:ext cx="8769350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D7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7001F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2A56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7001F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Die Immunantwort ist dosisabhängig und steigt 7 Tage nach der 2. Impfung an.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GMTs nach zweimaliger Impfung sind höher als der GMT eines Panels aus 41 Rekonvaleszentenseren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Bildschirmpräsentation (4:3)</PresentationFormat>
  <Paragraphs>232</Paragraphs>
  <Slides>20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1_Office Theme</vt:lpstr>
      <vt:lpstr>Office Theme</vt:lpstr>
      <vt:lpstr>1_Office-Design</vt:lpstr>
      <vt:lpstr>PowerPoint-Präsentation</vt:lpstr>
      <vt:lpstr>PowerPoint-Präsentation</vt:lpstr>
      <vt:lpstr>Überblick Impfstoffentwicklung COVID-19</vt:lpstr>
      <vt:lpstr>PowerPoint-Präsentation</vt:lpstr>
      <vt:lpstr>Oxford/AstraZeneca - ChAdOx1 nCoV-19</vt:lpstr>
      <vt:lpstr>PowerPoint-Präsentation</vt:lpstr>
      <vt:lpstr>Moderna - mRNA mit Lipid Nanopartikel (LNP)</vt:lpstr>
      <vt:lpstr>Moderna –mRNA-1273 - Nebenwirkungsprofil</vt:lpstr>
      <vt:lpstr>Moderna –mRNA-1273 - Immunogenität</vt:lpstr>
      <vt:lpstr>PowerPoint-Präsentation</vt:lpstr>
      <vt:lpstr>Novavax - NVX‑CoV2373, adjuvantiert</vt:lpstr>
      <vt:lpstr>Neutralizing Antibody Responses</vt:lpstr>
      <vt:lpstr>Timelines &amp; Offene Fragen</vt:lpstr>
      <vt:lpstr>PowerPoint-Präsentation</vt:lpstr>
      <vt:lpstr>FAQs zu COVID &amp; Impfen (Stand: 03.07.2020)</vt:lpstr>
      <vt:lpstr>Konzept für die  Einführung und Evaluation einer Impfung gegen COVID-19 in Deutschland   Entwurf 4.0 vom 21.07.2020 gemeinsam entwickelt von RKI, PEI, BZgA  </vt:lpstr>
      <vt:lpstr>Aufbau des Konzept-Papiers</vt:lpstr>
      <vt:lpstr>Optionen zur Verteilung/Durchführung</vt:lpstr>
      <vt:lpstr>Systeme und Studien für die Evaluation  einer COVID-19 Impfung in Deutschland 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Koch, Judith</dc:creator>
  <cp:lastModifiedBy>Wichmann, Ole</cp:lastModifiedBy>
  <cp:revision>352</cp:revision>
  <dcterms:created xsi:type="dcterms:W3CDTF">2019-06-05T06:39:15Z</dcterms:created>
  <dcterms:modified xsi:type="dcterms:W3CDTF">2020-08-17T07:48:52Z</dcterms:modified>
</cp:coreProperties>
</file>