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27" r:id="rId2"/>
    <p:sldId id="642" r:id="rId3"/>
    <p:sldId id="671" r:id="rId4"/>
    <p:sldId id="643" r:id="rId5"/>
    <p:sldId id="713" r:id="rId6"/>
    <p:sldId id="570" r:id="rId7"/>
    <p:sldId id="697" r:id="rId8"/>
    <p:sldId id="703" r:id="rId9"/>
    <p:sldId id="710" r:id="rId10"/>
    <p:sldId id="735" r:id="rId11"/>
    <p:sldId id="734" r:id="rId12"/>
    <p:sldId id="730" r:id="rId13"/>
    <p:sldId id="731" r:id="rId14"/>
    <p:sldId id="732" r:id="rId15"/>
    <p:sldId id="714" r:id="rId16"/>
    <p:sldId id="709" r:id="rId17"/>
    <p:sldId id="698" r:id="rId18"/>
    <p:sldId id="699" r:id="rId19"/>
    <p:sldId id="700" r:id="rId20"/>
    <p:sldId id="695" r:id="rId21"/>
    <p:sldId id="696" r:id="rId22"/>
    <p:sldId id="736" r:id="rId23"/>
    <p:sldId id="737" r:id="rId24"/>
    <p:sldId id="701" r:id="rId25"/>
    <p:sldId id="702" r:id="rId26"/>
    <p:sldId id="658" r:id="rId27"/>
    <p:sldId id="659" r:id="rId28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D0D8E8"/>
    <a:srgbClr val="367BB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8" autoAdjust="0"/>
    <p:restoredTop sz="96498" autoAdjust="0"/>
  </p:normalViewPr>
  <p:slideViewPr>
    <p:cSldViewPr snapToGrid="0" snapToObjects="1">
      <p:cViewPr>
        <p:scale>
          <a:sx n="100" d="100"/>
          <a:sy n="100" d="100"/>
        </p:scale>
        <p:origin x="-72" y="16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17.08.2020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17.08.2020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 sind tatsächlich nur die Fälle </a:t>
            </a:r>
            <a:r>
              <a:rPr lang="de-DE" smtClean="0"/>
              <a:t>mit mind. </a:t>
            </a:r>
            <a:r>
              <a:rPr lang="de-DE" dirty="0" smtClean="0"/>
              <a:t>einem</a:t>
            </a:r>
            <a:r>
              <a:rPr lang="de-DE" baseline="0" dirty="0" smtClean="0"/>
              <a:t> ausländischem Expositionsland in die Berechnung eingeflossen. In den Folgefolien sind es immer die Nennungen bezogen auf die Fallzahlen. Der Fehler ist minimal. 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Quelle: Ordner des aktuellen Lageberichts S:\Projekte\RKI_nCoV-Lage\3.Kommunikation\3.7.Lageberichte</a:t>
            </a:r>
          </a:p>
          <a:p>
            <a:pPr defTabSz="457843">
              <a:defRPr/>
            </a:pPr>
            <a:r>
              <a:rPr lang="de-DE" dirty="0" smtClean="0"/>
              <a:t>Reiter AG10-Meldewoche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Anzahl Gesamtfälle mit Angaben</a:t>
            </a:r>
            <a:r>
              <a:rPr lang="de-DE" baseline="0" dirty="0" smtClean="0"/>
              <a:t> = S</a:t>
            </a:r>
            <a:r>
              <a:rPr lang="de-DE" dirty="0" smtClean="0"/>
              <a:t>umme aus den Fallzahlen der dargestellten Meldewochen summieren</a:t>
            </a:r>
            <a:r>
              <a:rPr lang="de-DE" baseline="0" dirty="0" smtClean="0"/>
              <a:t> (ohne unbekannt)</a:t>
            </a:r>
            <a:endParaRPr lang="de-DE" dirty="0" smtClean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Mittwochs</a:t>
            </a:r>
          </a:p>
          <a:p>
            <a:endParaRPr lang="de-DE" dirty="0" smtClean="0"/>
          </a:p>
          <a:p>
            <a:r>
              <a:rPr lang="de-DE" dirty="0" smtClean="0"/>
              <a:t>Tabellenblatt Einrichtungen</a:t>
            </a:r>
            <a:r>
              <a:rPr lang="de-DE" baseline="0" dirty="0" smtClean="0"/>
              <a:t> Graphik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838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Tabellenblatt:</a:t>
            </a:r>
            <a:r>
              <a:rPr lang="de-DE" baseline="0" dirty="0" smtClean="0"/>
              <a:t> Expo Meldewoche</a:t>
            </a:r>
            <a:endParaRPr lang="de-DE" dirty="0" smtClean="0"/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----------</a:t>
            </a:r>
          </a:p>
          <a:p>
            <a:pPr defTabSz="457843">
              <a:defRPr/>
            </a:pPr>
            <a:r>
              <a:rPr lang="de-DE" dirty="0" smtClean="0"/>
              <a:t>Datenquelle: Covid19_Liste, Datenblätter: 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43"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defTabSz="457843"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nach Land filtern</a:t>
            </a:r>
            <a:endParaRPr lang="de-DE" dirty="0"/>
          </a:p>
          <a:p>
            <a:pPr defTabSz="457843">
              <a:defRPr/>
            </a:pPr>
            <a:endParaRPr lang="de-DE" dirty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Mittwochs mit Daten aus Cube vom Dienstag oder Lagebericht vom Dienstag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97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Folie wird von Michaela </a:t>
            </a:r>
            <a:r>
              <a:rPr lang="de-DE" dirty="0" err="1" smtClean="0"/>
              <a:t>Diercke</a:t>
            </a:r>
            <a:r>
              <a:rPr lang="de-DE" dirty="0" smtClean="0"/>
              <a:t> aktualisiert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656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Folie wird von Michaela </a:t>
            </a:r>
            <a:r>
              <a:rPr lang="de-DE" dirty="0" err="1" smtClean="0"/>
              <a:t>Diercke</a:t>
            </a:r>
            <a:r>
              <a:rPr lang="de-DE" dirty="0" smtClean="0"/>
              <a:t> aktualisiert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656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Folie wird von Michaela </a:t>
            </a:r>
            <a:r>
              <a:rPr lang="de-DE" dirty="0" err="1" smtClean="0"/>
              <a:t>Diercke</a:t>
            </a:r>
            <a:r>
              <a:rPr lang="de-DE" dirty="0" smtClean="0"/>
              <a:t> aktualisiert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656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Mittwochs im Lagebericht, alternativ Freitags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911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Freitags https://www.destatis.de/DE/Themen/Querschnitt/Corona/Gesellschaft/bevoelkerung-sterbefaelle.html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05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897" indent="-228897" defTabSz="457792">
              <a:buFontTx/>
              <a:buAutoNum type="arabicPeriod"/>
              <a:defRPr/>
            </a:pPr>
            <a:r>
              <a:rPr lang="de-DE" dirty="0" err="1" smtClean="0"/>
              <a:t>test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Mittwochs (LB vom Dienstag)</a:t>
            </a:r>
          </a:p>
          <a:p>
            <a:r>
              <a:rPr lang="de-DE" dirty="0" smtClean="0"/>
              <a:t>Datei </a:t>
            </a:r>
            <a:r>
              <a:rPr lang="de-DE" dirty="0" err="1" smtClean="0"/>
              <a:t>Wochenvergleich_Datum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190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„NC_AGsges_Range7_ma4.emf“ </a:t>
            </a:r>
          </a:p>
          <a:p>
            <a:r>
              <a:rPr lang="de-DE" sz="1200" u="sng" strike="sng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S:\Projekte\RKI_nCoV-Lage\2.Themen\2.1.Epidemiologie\Nowcasting\Do-Files\pics\Surveillance\</a:t>
            </a:r>
          </a:p>
          <a:p>
            <a:r>
              <a:rPr lang="de-DE" dirty="0" smtClean="0"/>
              <a:t>S:\Projekte\RKI_nCoV-Lage\3.Kommunikation\3.7.Lageberichte\2020-05-13\Nowcast</a:t>
            </a:r>
          </a:p>
          <a:p>
            <a:r>
              <a:rPr lang="de-DE" dirty="0" smtClean="0"/>
              <a:t>Aus </a:t>
            </a:r>
            <a:r>
              <a:rPr lang="de-DE" dirty="0" err="1" smtClean="0"/>
              <a:t>Nowcasting</a:t>
            </a:r>
            <a:r>
              <a:rPr lang="de-DE" baseline="0" dirty="0" smtClean="0"/>
              <a:t> Bericht für Bundesländer kopieren (Nowcasting_BL.docx)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Mittwochs!</a:t>
            </a:r>
          </a:p>
          <a:p>
            <a:r>
              <a:rPr lang="de-DE" dirty="0" smtClean="0"/>
              <a:t>Ordner Karten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384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Fallzahlen Tabelle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752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17.08.2020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17.08.2020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mango-tours.de/sommerreisen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de-DE" smtClean="0"/>
              <a:t>17.08.2020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17.08.2020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354024"/>
              </p:ext>
            </p:extLst>
          </p:nvPr>
        </p:nvGraphicFramePr>
        <p:xfrm>
          <a:off x="217439" y="2004786"/>
          <a:ext cx="8659861" cy="2403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17.08.2020;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224.014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+561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+0,25%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269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9.232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    +1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+0,01 %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11,1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4,1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202.100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266034"/>
              </p:ext>
            </p:extLst>
          </p:nvPr>
        </p:nvGraphicFramePr>
        <p:xfrm>
          <a:off x="265066" y="482418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13.08.2020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smtClean="0">
                          <a:solidFill>
                            <a:schemeClr val="bg1"/>
                          </a:solidFill>
                        </a:rPr>
                        <a:t>zum </a:t>
                      </a:r>
                      <a:r>
                        <a:rPr lang="de-DE" sz="1200" smtClean="0">
                          <a:solidFill>
                            <a:schemeClr val="bg1"/>
                          </a:solidFill>
                        </a:rPr>
                        <a:t>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228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+4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       Beatmet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134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3985261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 smtClean="0">
                <a:solidFill>
                  <a:srgbClr val="045AA6"/>
                </a:solidFill>
              </a:rPr>
              <a:t>Schätzung der Reproduktionszahl (R):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17.08.2020</a:t>
            </a:r>
            <a:r>
              <a:rPr lang="de-DE" sz="1400" b="1" dirty="0">
                <a:solidFill>
                  <a:srgbClr val="FF0000"/>
                </a:solidFill>
              </a:rPr>
              <a:t>: 	</a:t>
            </a:r>
            <a:r>
              <a:rPr lang="de-DE" sz="1400" b="1" dirty="0" smtClean="0">
                <a:solidFill>
                  <a:srgbClr val="FF0000"/>
                </a:solidFill>
              </a:rPr>
              <a:t>1,11 (95</a:t>
            </a:r>
            <a:r>
              <a:rPr lang="de-DE" sz="1400" b="1" dirty="0">
                <a:solidFill>
                  <a:srgbClr val="FF0000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FF0000"/>
                </a:solidFill>
              </a:rPr>
              <a:t>0,90 - 1,35)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16.08.2020</a:t>
            </a:r>
            <a:r>
              <a:rPr lang="de-DE" sz="1400" b="1" dirty="0">
                <a:solidFill>
                  <a:srgbClr val="045AA6"/>
                </a:solidFill>
              </a:rPr>
              <a:t>: 	</a:t>
            </a:r>
            <a:r>
              <a:rPr lang="de-DE" sz="1400" b="1" dirty="0" smtClean="0">
                <a:solidFill>
                  <a:srgbClr val="045AA6"/>
                </a:solidFill>
              </a:rPr>
              <a:t>1,21 </a:t>
            </a:r>
            <a:r>
              <a:rPr lang="de-DE" sz="1400" b="1" dirty="0">
                <a:solidFill>
                  <a:srgbClr val="045AA6"/>
                </a:solidFill>
              </a:rPr>
              <a:t>(95%-Prädiktionsintervall: </a:t>
            </a:r>
            <a:r>
              <a:rPr lang="de-DE" sz="1400" b="1" dirty="0" smtClean="0">
                <a:solidFill>
                  <a:srgbClr val="045AA6"/>
                </a:solidFill>
              </a:rPr>
              <a:t>0,97 - 1,44) </a:t>
            </a:r>
            <a:endParaRPr lang="de-DE" sz="14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4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17.08.2020</a:t>
            </a:r>
            <a:r>
              <a:rPr lang="de-DE" sz="1400" b="1" dirty="0">
                <a:solidFill>
                  <a:srgbClr val="FF0000"/>
                </a:solidFill>
              </a:rPr>
              <a:t>: </a:t>
            </a:r>
            <a:r>
              <a:rPr lang="de-DE" sz="1400" b="1" dirty="0" smtClean="0">
                <a:solidFill>
                  <a:srgbClr val="FF0000"/>
                </a:solidFill>
              </a:rPr>
              <a:t> 1,04 (95</a:t>
            </a:r>
            <a:r>
              <a:rPr lang="de-DE" sz="1400" b="1" dirty="0">
                <a:solidFill>
                  <a:srgbClr val="FF0000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FF0000"/>
                </a:solidFill>
              </a:rPr>
              <a:t>0,93 - 1,16)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16.08.2020</a:t>
            </a:r>
            <a:r>
              <a:rPr lang="de-DE" sz="1400" b="1" dirty="0">
                <a:solidFill>
                  <a:srgbClr val="045AA6"/>
                </a:solidFill>
              </a:rPr>
              <a:t>: 	</a:t>
            </a:r>
            <a:r>
              <a:rPr lang="de-DE" sz="1400" b="1" dirty="0" smtClean="0">
                <a:solidFill>
                  <a:srgbClr val="045AA6"/>
                </a:solidFill>
              </a:rPr>
              <a:t>1,13 (95</a:t>
            </a:r>
            <a:r>
              <a:rPr lang="de-DE" sz="1400" b="1" dirty="0">
                <a:solidFill>
                  <a:srgbClr val="045AA6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045AA6"/>
                </a:solidFill>
              </a:rPr>
              <a:t>1,00 </a:t>
            </a:r>
            <a:r>
              <a:rPr lang="de-DE" sz="1400" b="1" dirty="0">
                <a:solidFill>
                  <a:srgbClr val="045AA6"/>
                </a:solidFill>
              </a:rPr>
              <a:t>- </a:t>
            </a:r>
            <a:r>
              <a:rPr lang="de-DE" sz="1400" b="1" dirty="0" smtClean="0">
                <a:solidFill>
                  <a:srgbClr val="045AA6"/>
                </a:solidFill>
              </a:rPr>
              <a:t>1,26)</a:t>
            </a:r>
            <a:endParaRPr lang="de-DE" sz="1400" dirty="0"/>
          </a:p>
          <a:p>
            <a:pPr marL="0" indent="0">
              <a:buNone/>
            </a:pPr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98726" y="697261"/>
            <a:ext cx="87819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u="sng" dirty="0" smtClean="0"/>
              <a:t>Hamburg</a:t>
            </a:r>
            <a:r>
              <a:rPr lang="de-DE" sz="1200" b="1" u="sng" dirty="0"/>
              <a:t>: Werft </a:t>
            </a:r>
            <a:r>
              <a:rPr lang="de-DE" sz="1200" b="1" u="sng" dirty="0" err="1"/>
              <a:t>Blohm+Voss</a:t>
            </a:r>
            <a:r>
              <a:rPr lang="de-DE" sz="1200" b="1" u="sng" dirty="0"/>
              <a:t>: </a:t>
            </a:r>
            <a:r>
              <a:rPr lang="de-DE" sz="1200" b="1" u="sng" dirty="0">
                <a:solidFill>
                  <a:srgbClr val="FF0000"/>
                </a:solidFill>
              </a:rPr>
              <a:t>Status 13.08.2020 (Presse)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Insgesamt wurden 80  Fälle identifiziert und in Quarantäne geschickt (13.08.2020). Nach erneuten Testungen wurde die Produktion in der Werft unter strengen Zugangskontrollen teilweise wieder aufgenommen. </a:t>
            </a:r>
          </a:p>
          <a:p>
            <a:endParaRPr lang="de-DE" sz="1200" b="1" u="sng" dirty="0" smtClean="0"/>
          </a:p>
          <a:p>
            <a:r>
              <a:rPr lang="de-DE" sz="1200" b="1" u="sng" smtClean="0"/>
              <a:t>LK </a:t>
            </a:r>
            <a:r>
              <a:rPr lang="de-DE" sz="1200" b="1" u="sng" dirty="0"/>
              <a:t>Hochsauerlandkreis (NW), </a:t>
            </a:r>
            <a:r>
              <a:rPr lang="de-DE" sz="1200" b="1" u="sng" dirty="0">
                <a:solidFill>
                  <a:srgbClr val="FF0000"/>
                </a:solidFill>
              </a:rPr>
              <a:t>Status 17.08.2020 (BMG-BMI-LB)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Wegen Corona-Fällen sind zwei Schulen vorübergehend geschlossen (in Arnsberg)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zehn weitere Schulen wurden partiell geschlossen  Teilschließungen.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358 Menschen mit Bezug zu Schulen </a:t>
            </a:r>
            <a:r>
              <a:rPr lang="de-DE" sz="1200" dirty="0" smtClean="0"/>
              <a:t>befinden </a:t>
            </a:r>
            <a:r>
              <a:rPr lang="de-DE" sz="1200" dirty="0"/>
              <a:t>sich in Quarantäne. Die </a:t>
            </a:r>
            <a:r>
              <a:rPr lang="de-DE" sz="1200" b="1" dirty="0"/>
              <a:t>7-Tagesinzidenz </a:t>
            </a:r>
            <a:r>
              <a:rPr lang="de-DE" sz="1200" dirty="0"/>
              <a:t>beträgt im Hochsauerlandkreis 16,1 Fälle/100.000 Einwohner. </a:t>
            </a:r>
          </a:p>
          <a:p>
            <a:endParaRPr lang="de-DE" sz="1200" dirty="0" smtClean="0"/>
          </a:p>
          <a:p>
            <a:r>
              <a:rPr lang="de-DE" sz="1200" b="1" u="sng" dirty="0"/>
              <a:t>Düsseldorf, </a:t>
            </a:r>
            <a:r>
              <a:rPr lang="de-DE" sz="1200" b="1" u="sng" dirty="0">
                <a:solidFill>
                  <a:srgbClr val="FF0000"/>
                </a:solidFill>
              </a:rPr>
              <a:t>Status </a:t>
            </a:r>
            <a:r>
              <a:rPr lang="de-DE" sz="1200" b="1" u="sng" dirty="0" smtClean="0">
                <a:solidFill>
                  <a:srgbClr val="FF0000"/>
                </a:solidFill>
              </a:rPr>
              <a:t>17.08.2020 (BMG-BMI-LB)</a:t>
            </a:r>
            <a:endParaRPr lang="de-DE" sz="1200" b="1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Zwei positiv getestete Spieler in der Mannschaft des Vereins Fortuna Düsseldorf (Bundesliga). Zunächst wurden der kompletten Mannschaft und dem Trainerteam Quarantäne verordnet.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Aktuell befinden sich nur noch einige Spieler in Quarantäne, die mit den positiv getesteten im engen Kontakt gewesen sind. </a:t>
            </a:r>
          </a:p>
          <a:p>
            <a:endParaRPr lang="de-DE" sz="1200" dirty="0"/>
          </a:p>
          <a:p>
            <a:r>
              <a:rPr lang="de-DE" sz="1200" b="1" u="sng" dirty="0" smtClean="0"/>
              <a:t>LK </a:t>
            </a:r>
            <a:r>
              <a:rPr lang="de-DE" sz="1200" b="1" u="sng" dirty="0"/>
              <a:t>Cham (BY</a:t>
            </a:r>
            <a:r>
              <a:rPr lang="de-DE" sz="1200" b="1" u="sng" dirty="0" smtClean="0"/>
              <a:t>),</a:t>
            </a:r>
            <a:r>
              <a:rPr lang="de-DE" sz="1200" b="1" u="sng" dirty="0">
                <a:solidFill>
                  <a:srgbClr val="FF0000"/>
                </a:solidFill>
              </a:rPr>
              <a:t> Status 17.08.2020 </a:t>
            </a:r>
            <a:endParaRPr lang="de-DE" sz="1200" b="1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Mitglieder einer 5-köpigen Familie, die in einer Gemeinschaftsunterkunft für Asylbewerber und Geflüchtete positiv getestet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Die gesamte Unterkunft wurde unter Quarantäne gestellt.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Es sollen rund 200 Personen getestet werden; Ergebnisse dazu stehen noch aus.</a:t>
            </a:r>
          </a:p>
          <a:p>
            <a:endParaRPr lang="de-DE" sz="1200" dirty="0" smtClean="0"/>
          </a:p>
          <a:p>
            <a:endParaRPr lang="de-DE" sz="1200" dirty="0" smtClean="0"/>
          </a:p>
          <a:p>
            <a:r>
              <a:rPr lang="de-DE" sz="1200" b="1" u="sng" dirty="0" smtClean="0"/>
              <a:t>Weitere Ergänzungen, </a:t>
            </a:r>
            <a:r>
              <a:rPr lang="de-DE" sz="1200" b="1" u="sng" dirty="0" smtClean="0">
                <a:solidFill>
                  <a:srgbClr val="FF0000"/>
                </a:solidFill>
              </a:rPr>
              <a:t>Status </a:t>
            </a:r>
            <a:r>
              <a:rPr lang="de-DE" sz="1200" b="1" u="sng" dirty="0">
                <a:solidFill>
                  <a:srgbClr val="FF0000"/>
                </a:solidFill>
              </a:rPr>
              <a:t>17.08. </a:t>
            </a:r>
            <a:r>
              <a:rPr lang="de-DE" sz="1200" b="1" u="sng" dirty="0" smtClean="0">
                <a:solidFill>
                  <a:srgbClr val="FF0000"/>
                </a:solidFill>
              </a:rPr>
              <a:t>(</a:t>
            </a:r>
            <a:r>
              <a:rPr lang="de-DE" sz="1200" b="1" u="sng" dirty="0" err="1" smtClean="0">
                <a:solidFill>
                  <a:srgbClr val="FF0000"/>
                </a:solidFill>
              </a:rPr>
              <a:t>Signalebericht</a:t>
            </a:r>
            <a:r>
              <a:rPr lang="de-DE" sz="1200" b="1" u="sng" dirty="0">
                <a:solidFill>
                  <a:srgbClr val="FF0000"/>
                </a:solidFill>
              </a:rPr>
              <a:t>, </a:t>
            </a:r>
            <a:r>
              <a:rPr lang="de-DE" sz="1200" b="1" u="sng" dirty="0" smtClean="0">
                <a:solidFill>
                  <a:srgbClr val="FF0000"/>
                </a:solidFill>
              </a:rPr>
              <a:t>BMG-BMI-Lagebild)</a:t>
            </a:r>
            <a:endParaRPr lang="de-DE" sz="1200" b="1" u="sng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In </a:t>
            </a:r>
            <a:r>
              <a:rPr lang="de-DE" sz="1200" dirty="0" smtClean="0"/>
              <a:t> der Stadt Schwerin, Stadt Remscheid und den Kreisen Nordwestmecklenburg, Leipzig, Unna, Recklinghausen spielen weiterhin die Schulöffnungen eine tragende Rolle für ein erhöhtes Auftreten von Fallzahlen. </a:t>
            </a:r>
            <a:endParaRPr lang="de-DE" sz="1200" dirty="0"/>
          </a:p>
          <a:p>
            <a:endParaRPr lang="de-DE" sz="1200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726" y="349420"/>
            <a:ext cx="740523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Seit Beginn der Erfassung am 30.04.2020 sind am Robert Koch-Institut (RKI) insgesamt 14 Mitteilungen zu Kapazitätsengpässen in Landkreisen/ kreisfreien Städten eingegangen.</a:t>
            </a:r>
          </a:p>
          <a:p>
            <a:r>
              <a:rPr lang="de-DE" dirty="0"/>
              <a:t>Derzeit liegen keine Mitteilungen zu Kapazitätsengpässen der Kategorie 2 und Kategorie 3 vor.</a:t>
            </a:r>
          </a:p>
          <a:p>
            <a:r>
              <a:rPr lang="de-DE" dirty="0"/>
              <a:t>Bei Kapazitätsengpässen der Kategorie 2 ist die Durchführung von Infektionsschutzmaßnahmen absehbar (mehr als 2 Werktage in der Zukunft) nicht mehr sichergestellt, bei der Kategorie 3 erfolgt die Durchführung von Infektionsschutzmaßnahmen aufgrund von Kapazitätsengpässen nicht mehr vollständig.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Kapazitätenmonitoring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047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781963"/>
            <a:ext cx="9105780" cy="589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185051" y="2049850"/>
            <a:ext cx="60290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6EC7"/>
                </a:solidFill>
              </a:rPr>
              <a:t>In der 31. und 32. Meldewoche wurden 10.613 COVID-19-Fälle </a:t>
            </a:r>
            <a:r>
              <a:rPr lang="de-DE" sz="1600" dirty="0">
                <a:solidFill>
                  <a:srgbClr val="006EC7"/>
                </a:solidFill>
              </a:rPr>
              <a:t>an das RKI übermittelt. Bei </a:t>
            </a:r>
            <a:r>
              <a:rPr lang="de-DE" sz="1600" dirty="0" smtClean="0">
                <a:solidFill>
                  <a:srgbClr val="006EC7"/>
                </a:solidFill>
              </a:rPr>
              <a:t>2,740 Fällen (25,8%) wurde ein </a:t>
            </a:r>
            <a:r>
              <a:rPr lang="de-DE" sz="1600" dirty="0">
                <a:solidFill>
                  <a:srgbClr val="006EC7"/>
                </a:solidFill>
              </a:rPr>
              <a:t>anderes Land als Deutschland als Expositionsland </a:t>
            </a:r>
            <a:r>
              <a:rPr lang="de-DE" sz="1600" dirty="0" smtClean="0">
                <a:solidFill>
                  <a:srgbClr val="006EC7"/>
                </a:solidFill>
              </a:rPr>
              <a:t>berichtet. </a:t>
            </a:r>
          </a:p>
          <a:p>
            <a:r>
              <a:rPr lang="de-DE" sz="1600" dirty="0" smtClean="0">
                <a:solidFill>
                  <a:srgbClr val="006EC7"/>
                </a:solidFill>
              </a:rPr>
              <a:t> Von </a:t>
            </a:r>
            <a:r>
              <a:rPr lang="de-DE" sz="1600" dirty="0">
                <a:solidFill>
                  <a:srgbClr val="006EC7"/>
                </a:solidFill>
              </a:rPr>
              <a:t>der 15. bis zur 25. MW schwankte der Anteil mit einer möglichen Ansteckung außerhalb Deutschlands zwischen </a:t>
            </a:r>
            <a:r>
              <a:rPr lang="de-DE" sz="1600" dirty="0" smtClean="0">
                <a:solidFill>
                  <a:srgbClr val="006EC7"/>
                </a:solidFill>
              </a:rPr>
              <a:t>0,4% </a:t>
            </a:r>
            <a:r>
              <a:rPr lang="de-DE" sz="1600" dirty="0">
                <a:solidFill>
                  <a:srgbClr val="006EC7"/>
                </a:solidFill>
              </a:rPr>
              <a:t>und 1,8</a:t>
            </a:r>
            <a:r>
              <a:rPr lang="de-DE" sz="1600" dirty="0" smtClean="0">
                <a:solidFill>
                  <a:srgbClr val="006EC7"/>
                </a:solidFill>
              </a:rPr>
              <a:t>%.  </a:t>
            </a:r>
            <a:r>
              <a:rPr lang="de-DE" sz="1600" dirty="0">
                <a:solidFill>
                  <a:srgbClr val="006EC7"/>
                </a:solidFill>
              </a:rPr>
              <a:t>In den Wochen 26 bis 30 stieg dieser Anteil von </a:t>
            </a:r>
            <a:r>
              <a:rPr lang="de-DE" sz="1600" dirty="0" smtClean="0">
                <a:solidFill>
                  <a:srgbClr val="006EC7"/>
                </a:solidFill>
              </a:rPr>
              <a:t>3,0% </a:t>
            </a:r>
            <a:r>
              <a:rPr lang="de-DE" sz="1600" dirty="0">
                <a:solidFill>
                  <a:srgbClr val="006EC7"/>
                </a:solidFill>
              </a:rPr>
              <a:t>auf </a:t>
            </a:r>
            <a:r>
              <a:rPr lang="de-DE" sz="1600" dirty="0" smtClean="0">
                <a:solidFill>
                  <a:srgbClr val="006EC7"/>
                </a:solidFill>
              </a:rPr>
              <a:t>30,5% an.</a:t>
            </a:r>
            <a:endParaRPr lang="de-DE" sz="1600" dirty="0">
              <a:solidFill>
                <a:srgbClr val="006EC7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158621"/>
            <a:ext cx="6636310" cy="67710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200" b="1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Anteil COVID-19-Fälle mit Expositionsort im Ausland, nach Meldewoche, Stand </a:t>
            </a:r>
            <a:r>
              <a:rPr lang="de-DE" dirty="0" smtClean="0"/>
              <a:t>11.08.2020, 0:00 Uhr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594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1446" y="149232"/>
            <a:ext cx="6742214" cy="677108"/>
          </a:xfrm>
        </p:spPr>
        <p:txBody>
          <a:bodyPr/>
          <a:lstStyle/>
          <a:p>
            <a:r>
              <a:rPr lang="de-DE" dirty="0" smtClean="0"/>
              <a:t>Anteil der COVID-19-Fälle mit Exposition im Ausland, nach Altersgruppen, Meldewoche 31 &amp; 32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21" y="1447172"/>
            <a:ext cx="8437908" cy="459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45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6264" y="120770"/>
            <a:ext cx="6633713" cy="1107996"/>
          </a:xfrm>
        </p:spPr>
        <p:txBody>
          <a:bodyPr/>
          <a:lstStyle/>
          <a:p>
            <a:r>
              <a:rPr lang="de-DE" sz="1800" dirty="0"/>
              <a:t>Am häufigsten genannte Expositionsländer der in den Meldewochen 31-32 übermittelten COVID-19-Fälle, Stand </a:t>
            </a:r>
            <a:r>
              <a:rPr lang="de-DE" sz="1800" dirty="0" smtClean="0"/>
              <a:t>11.08.2020</a:t>
            </a:r>
            <a:r>
              <a:rPr lang="de-DE" sz="1800" dirty="0"/>
              <a:t>, 0:00 Uhr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600" b="0" dirty="0" smtClean="0">
                <a:solidFill>
                  <a:schemeClr val="tx1"/>
                </a:solidFill>
              </a:rPr>
              <a:t>(N=7.349  Nennungen)</a:t>
            </a: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933376"/>
              </p:ext>
            </p:extLst>
          </p:nvPr>
        </p:nvGraphicFramePr>
        <p:xfrm>
          <a:off x="564825" y="1194256"/>
          <a:ext cx="4416809" cy="5185844"/>
        </p:xfrm>
        <a:graphic>
          <a:graphicData uri="http://schemas.openxmlformats.org/drawingml/2006/table">
            <a:tbl>
              <a:tblPr/>
              <a:tblGrid>
                <a:gridCol w="3154978"/>
                <a:gridCol w="1261831"/>
              </a:tblGrid>
              <a:tr h="18215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Expositionsland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Nennungen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Deutschland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Kosovo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Türkei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Kroatien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52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Bulgarien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Bosnien und Herzegowina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Serbien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Spanien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Rumänien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Mazedonien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Albanien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Frankreich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Ukraine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Österreich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9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09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15310" y="4296103"/>
            <a:ext cx="84897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u="sng" dirty="0"/>
              <a:t>Trauerkundgebung in einer muslimischen </a:t>
            </a:r>
            <a:r>
              <a:rPr lang="de-DE" sz="1600" u="sng" dirty="0" smtClean="0"/>
              <a:t>Gemeinde (</a:t>
            </a:r>
            <a:r>
              <a:rPr lang="de-DE" sz="1600" u="sng" dirty="0" smtClean="0">
                <a:solidFill>
                  <a:srgbClr val="FF0000"/>
                </a:solidFill>
              </a:rPr>
              <a:t>Stand 07.08.)</a:t>
            </a:r>
            <a:endParaRPr lang="de-DE" sz="1600" u="sng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IP kehrte aus der T</a:t>
            </a:r>
            <a:r>
              <a:rPr lang="de-DE" sz="1600" dirty="0" smtClean="0"/>
              <a:t>ürkei </a:t>
            </a:r>
            <a:r>
              <a:rPr lang="de-DE" sz="1600" dirty="0"/>
              <a:t>zurück, pos. Test 31.07. in DE, Besuch der Trauerkundgebung (150-200 Teilnehmer) am 01.08</a:t>
            </a:r>
            <a:r>
              <a:rPr lang="de-DE" sz="16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/>
              <a:t>10 Infektionen nachgewiesen, auch </a:t>
            </a:r>
            <a:r>
              <a:rPr lang="de-DE" sz="1600" dirty="0"/>
              <a:t>3 </a:t>
            </a:r>
            <a:r>
              <a:rPr lang="de-DE" sz="1600" dirty="0" smtClean="0"/>
              <a:t>Lehrkräfte einer Schule, </a:t>
            </a:r>
            <a:r>
              <a:rPr lang="de-DE" sz="1600" dirty="0"/>
              <a:t>Schule bis zum 12.08. geschlossen, 55 Lehrer das 2. Mal getestet, 205 Schüler in Quarantäne</a:t>
            </a:r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/>
              <a:t>Teilnehmer </a:t>
            </a:r>
            <a:r>
              <a:rPr lang="de-DE" sz="1600" dirty="0"/>
              <a:t>kamen und kommen weiterhin aus anderen LK nach </a:t>
            </a:r>
            <a:r>
              <a:rPr lang="de-DE" sz="1600" dirty="0" smtClean="0"/>
              <a:t>Ludwigslust-Parchim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/>
              <a:t>Angehörige wollen auch </a:t>
            </a:r>
            <a:r>
              <a:rPr lang="de-DE" sz="1600" dirty="0"/>
              <a:t>für die Beisetzung in die Türkei reisen </a:t>
            </a:r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/>
              <a:t>Kommunikation sehr </a:t>
            </a:r>
            <a:r>
              <a:rPr lang="de-DE" sz="1600" dirty="0"/>
              <a:t>schwierig, und durch </a:t>
            </a:r>
            <a:r>
              <a:rPr lang="de-DE" sz="1600" dirty="0" smtClean="0"/>
              <a:t>das betroffen Sein mehrerer </a:t>
            </a:r>
            <a:r>
              <a:rPr lang="de-DE" sz="1600" dirty="0"/>
              <a:t>Landkreise unübersichtlich. </a:t>
            </a:r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</p:spPr>
        <p:txBody>
          <a:bodyPr/>
          <a:lstStyle/>
          <a:p>
            <a:r>
              <a:rPr lang="de-DE" dirty="0" smtClean="0"/>
              <a:t>Exemplarisch, zwei weitere Ausbruchs- und Fallhäufungsgeschehen in unterschiedlichen Settings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457201" y="1393234"/>
            <a:ext cx="5376040" cy="2721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u="sng" dirty="0" smtClean="0"/>
              <a:t>Party-Busreisen (</a:t>
            </a:r>
            <a:r>
              <a:rPr lang="de-DE" sz="1600" u="sng" dirty="0" smtClean="0">
                <a:solidFill>
                  <a:srgbClr val="FF0000"/>
                </a:solidFill>
              </a:rPr>
              <a:t>Stand 06.08.)</a:t>
            </a:r>
          </a:p>
          <a:p>
            <a:r>
              <a:rPr lang="de-DE" sz="1600" dirty="0" smtClean="0"/>
              <a:t>Bislang 13 Fälle aus einer Party-Busreise mit 31 Passagieren, berichtet durch LK Hameln</a:t>
            </a:r>
          </a:p>
          <a:p>
            <a:r>
              <a:rPr lang="de-DE" sz="1600" dirty="0"/>
              <a:t>Das Busunternehmen MANGO Tours (Sitz in Köln) wirbt im Internet mit Partyreisen &amp; Jugendreisen (</a:t>
            </a:r>
            <a:r>
              <a:rPr lang="de-DE" sz="1600" u="sng" dirty="0">
                <a:hlinkClick r:id="rId2"/>
              </a:rPr>
              <a:t>https://www.mango-tours.de/sommerreisen</a:t>
            </a:r>
            <a:r>
              <a:rPr lang="de-DE" sz="1600" dirty="0"/>
              <a:t>). Die Fahrten finden mehrmals in der Woche statt.</a:t>
            </a:r>
          </a:p>
          <a:p>
            <a:r>
              <a:rPr lang="de-DE" sz="1600" dirty="0"/>
              <a:t>Der Bus fuhr am 1.8.2020 in </a:t>
            </a:r>
            <a:r>
              <a:rPr lang="de-DE" sz="1600" dirty="0" err="1"/>
              <a:t>Novalja</a:t>
            </a:r>
            <a:r>
              <a:rPr lang="de-DE" sz="1600" dirty="0"/>
              <a:t> (Kroatien) ab, mit Zwischenhalten nach </a:t>
            </a:r>
            <a:r>
              <a:rPr lang="de-DE" sz="1600" dirty="0" smtClean="0"/>
              <a:t>Frankfurt/Main. </a:t>
            </a:r>
            <a:r>
              <a:rPr lang="de-DE" sz="1600" dirty="0"/>
              <a:t> </a:t>
            </a:r>
          </a:p>
          <a:p>
            <a:r>
              <a:rPr lang="de-DE" sz="1600" dirty="0" smtClean="0"/>
              <a:t>Keine Maskenpflicht</a:t>
            </a:r>
          </a:p>
          <a:p>
            <a:endParaRPr lang="de-DE" sz="1600" dirty="0" smtClean="0"/>
          </a:p>
          <a:p>
            <a:endParaRPr lang="de-DE" dirty="0"/>
          </a:p>
        </p:txBody>
      </p:sp>
      <p:pic>
        <p:nvPicPr>
          <p:cNvPr id="8195" name="Picture 3" descr="C:\Users\hilbiga\Desktop\mangoto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422" y="1314625"/>
            <a:ext cx="3128195" cy="271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13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07777"/>
          </a:xfr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Ausbrüche </a:t>
            </a:r>
            <a:r>
              <a:rPr lang="de-DE" sz="1200" dirty="0" smtClean="0">
                <a:solidFill>
                  <a:schemeClr val="bg1"/>
                </a:solidFill>
              </a:rPr>
              <a:t>(Stand: 05.08.2020, 0:00Uhr)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z="1400" smtClean="0"/>
              <a:t>17.08.2020</a:t>
            </a:r>
            <a:endParaRPr lang="de-DE" sz="14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sz="1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z="1400" smtClean="0"/>
              <a:pPr/>
              <a:t>16</a:t>
            </a:fld>
            <a:endParaRPr lang="de-DE" sz="1400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51693"/>
              </p:ext>
            </p:extLst>
          </p:nvPr>
        </p:nvGraphicFramePr>
        <p:xfrm>
          <a:off x="564825" y="1232452"/>
          <a:ext cx="7984966" cy="5225492"/>
        </p:xfrm>
        <a:graphic>
          <a:graphicData uri="http://schemas.openxmlformats.org/drawingml/2006/table">
            <a:tbl>
              <a:tblPr/>
              <a:tblGrid>
                <a:gridCol w="4634952"/>
                <a:gridCol w="2019186"/>
                <a:gridCol w="1330828"/>
              </a:tblGrid>
              <a:tr h="14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smtClean="0">
                          <a:effectLst/>
                          <a:latin typeface="Arial"/>
                        </a:rPr>
                        <a:t>Setting</a:t>
                      </a:r>
                      <a:endParaRPr lang="de-D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effectLst/>
                          <a:latin typeface="Arial"/>
                        </a:rPr>
                        <a:t>AnzahlAusbrüche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effectLst/>
                          <a:latin typeface="Arial"/>
                        </a:rPr>
                        <a:t>AnzahlFälle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Privater Haushalt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13839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-nicht erhoben-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718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4317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Alten-/Pflegeheim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696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13828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Arbeitsplatz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6998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Krankenhaus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4770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-andere/sonstige-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1371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Freizeit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2193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Flüchtlings-, Asylbewerberheim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4235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Wohnstätten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967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Hotel, Pension, Herberge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662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Ambulante Behandlungseinrichtung, Praxis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754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Betreuungseinrichtung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1388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verstreut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894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Reha-Einrichtung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1063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Med. Behandlungseinrichtung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Verein, oder ähnliches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534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Kindergarten, Hort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Seniorentagesstätte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662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Restaurant, Gaststätte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Schule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-nicht ermittelbar-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Wohnheim (Kinder-, Jugend-, Studierenden-)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Übernachtung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Kreuzfahrtschiff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Ausbildungsstätte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Flugzeug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Speisestätte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Justizvollzugsanstalt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Picknick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Verkehrsmittel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Universität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Zeltplatz, Wald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Imbiss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Fähre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Kaserne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6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0" y="3202682"/>
            <a:ext cx="4295389" cy="342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6" y="195532"/>
            <a:ext cx="6966292" cy="492443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Altersverteilung nach Meldewoche: Gesamtfälle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(</a:t>
            </a:r>
            <a:r>
              <a:rPr lang="de-DE" sz="1200" dirty="0">
                <a:solidFill>
                  <a:schemeClr val="bg1"/>
                </a:solidFill>
              </a:rPr>
              <a:t>Datenstand: </a:t>
            </a:r>
            <a:r>
              <a:rPr lang="de-DE" sz="1200" dirty="0" smtClean="0">
                <a:solidFill>
                  <a:schemeClr val="bg1"/>
                </a:solidFill>
              </a:rPr>
              <a:t>05.08.2020. </a:t>
            </a:r>
            <a:r>
              <a:rPr lang="de-DE" sz="1200" dirty="0">
                <a:solidFill>
                  <a:schemeClr val="bg1"/>
                </a:solidFill>
              </a:rPr>
              <a:t>00:00)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448044"/>
              </p:ext>
            </p:extLst>
          </p:nvPr>
        </p:nvGraphicFramePr>
        <p:xfrm>
          <a:off x="236766" y="884275"/>
          <a:ext cx="4827217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77914"/>
                <a:gridCol w="1649303"/>
              </a:tblGrid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 m. Angaben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205.891</a:t>
                      </a:r>
                      <a:endParaRPr lang="de-DE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41" y="1208487"/>
            <a:ext cx="5791840" cy="465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81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30" y="3979188"/>
            <a:ext cx="4444780" cy="26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712" y="232370"/>
            <a:ext cx="7075038" cy="615553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Übermittelte Fälle nach Tätigkeit oder Betreuung in Einrichtungen nach Meldewoche;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05.08.2020. 00:00) 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3" y="951509"/>
            <a:ext cx="4797486" cy="379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10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750" y="2763319"/>
            <a:ext cx="4993418" cy="397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762" y="445046"/>
            <a:ext cx="6667500" cy="5232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Übermittelte COVID-19-Fälle nach Expositionsort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400" dirty="0" smtClean="0">
                <a:solidFill>
                  <a:schemeClr val="bg1"/>
                </a:solidFill>
              </a:rPr>
              <a:t>(Datenstand: 05.08.2020, 0:00 Uhr)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4" y="1000070"/>
            <a:ext cx="4833791" cy="386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06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22249" y="451217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 </a:t>
            </a:r>
            <a:r>
              <a:rPr lang="de-DE" sz="1400" dirty="0" smtClean="0">
                <a:solidFill>
                  <a:schemeClr val="bg1"/>
                </a:solidFill>
              </a:rPr>
              <a:t>(Datenstand: 17.08.2020.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17.08.2020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22249" y="6049879"/>
            <a:ext cx="8743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*Saarland hat gestern keine Fälle übermittelt</a:t>
            </a:r>
            <a:endParaRPr lang="de-DE" sz="1600" dirty="0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669396"/>
              </p:ext>
            </p:extLst>
          </p:nvPr>
        </p:nvGraphicFramePr>
        <p:xfrm>
          <a:off x="249999" y="919142"/>
          <a:ext cx="8640000" cy="4783256"/>
        </p:xfrm>
        <a:graphic>
          <a:graphicData uri="http://schemas.openxmlformats.org/drawingml/2006/table">
            <a:tbl>
              <a:tblPr/>
              <a:tblGrid>
                <a:gridCol w="1725450"/>
                <a:gridCol w="796780"/>
                <a:gridCol w="783771"/>
                <a:gridCol w="1335314"/>
                <a:gridCol w="1219200"/>
                <a:gridCol w="827315"/>
                <a:gridCol w="861138"/>
                <a:gridCol w="1091032"/>
              </a:tblGrid>
              <a:tr h="72266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kumulativ/ 100.000 Einw.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in den letzten 7 Tagen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7-Tage-Inzidenz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Todesfälle/ 100.000 Einw.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Baden-Württemberg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38,512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348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606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5.5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1,859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16.8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Bayern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52,984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405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1,048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8.0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2,631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20.1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Berlin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10,253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274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531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14.2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224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6.0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Brandenburg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3,703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147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169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6.7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Bremen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1,845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270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6.0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8.2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Hamburg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5,887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320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8.7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264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14.3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Hessen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13,486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215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734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11.7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526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8.4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1619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Mecklenburg-Vorpommern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973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Niedersachsen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15,428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193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412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5.2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656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8.2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Nordrhein-Westfalen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54,653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263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305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2,694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15.0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1,778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9.9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Rheinland-Pfalz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8,148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306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7.5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242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5.9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Saarland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3,000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0*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303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6.9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174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17.6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Sachsen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5,731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141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225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5.5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Sachsen-Anhalt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2,123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Schleswig-Holstein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3,790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192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6.6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5.5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Thüringen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3,498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163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186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8.7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0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224,014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561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269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7,081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9,232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11.1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3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4879" y="180887"/>
            <a:ext cx="7076574" cy="677108"/>
          </a:xfrm>
          <a:noFill/>
        </p:spPr>
        <p:txBody>
          <a:bodyPr/>
          <a:lstStyle/>
          <a:p>
            <a:r>
              <a:rPr lang="de-DE" dirty="0" smtClean="0"/>
              <a:t>Häufigste </a:t>
            </a:r>
            <a:r>
              <a:rPr lang="de-DE" dirty="0"/>
              <a:t>Expositionsländer </a:t>
            </a:r>
            <a:r>
              <a:rPr lang="de-DE" dirty="0" smtClean="0"/>
              <a:t>im Ausland </a:t>
            </a:r>
            <a:r>
              <a:rPr lang="de-DE" dirty="0"/>
              <a:t>aus den Meldewochen </a:t>
            </a:r>
            <a:r>
              <a:rPr lang="de-DE" dirty="0" smtClean="0"/>
              <a:t>28 bis 31, 2020 </a:t>
            </a:r>
            <a:r>
              <a:rPr lang="de-DE" dirty="0"/>
              <a:t>(</a:t>
            </a:r>
            <a:r>
              <a:rPr lang="de-DE" dirty="0" smtClean="0"/>
              <a:t>Datenstand 04.08.2020)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156947"/>
              </p:ext>
            </p:extLst>
          </p:nvPr>
        </p:nvGraphicFramePr>
        <p:xfrm>
          <a:off x="811213" y="1017588"/>
          <a:ext cx="7362825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" name="Dokument" r:id="rId5" imgW="5944763" imgH="3808577" progId="Word.Document.12">
                  <p:embed/>
                </p:oleObj>
              </mc:Choice>
              <mc:Fallback>
                <p:oleObj name="Dokument" r:id="rId5" imgW="5944763" imgH="38085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1213" y="1017588"/>
                        <a:ext cx="7362825" cy="471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59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Fälle mit Angaben Epidemiologie (nach Meldewoche)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8" y="1041063"/>
            <a:ext cx="8905875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77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Fälle mit Angaben Epidemiologie (nach Bundesland)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710948"/>
            <a:ext cx="896302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93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Fälle mit Angaben Epidemiologie (nach Meldesoftware)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089150"/>
            <a:ext cx="888682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28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41071" y="195531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 nach Bundesland </a:t>
            </a:r>
            <a:r>
              <a:rPr lang="de-DE" sz="1400" dirty="0">
                <a:solidFill>
                  <a:schemeClr val="bg1"/>
                </a:solidFill>
              </a:rPr>
              <a:t>(Stand </a:t>
            </a:r>
            <a:r>
              <a:rPr lang="de-DE" sz="1400" dirty="0" smtClean="0">
                <a:solidFill>
                  <a:schemeClr val="bg1"/>
                </a:solidFill>
              </a:rPr>
              <a:t>28.07.2020</a:t>
            </a:r>
            <a:r>
              <a:rPr lang="de-DE" sz="1400" dirty="0">
                <a:solidFill>
                  <a:schemeClr val="bg1"/>
                </a:solidFill>
              </a:rPr>
              <a:t>)</a:t>
            </a:r>
            <a:endParaRPr lang="de-DE" sz="105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04" y="793306"/>
            <a:ext cx="7264316" cy="565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1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41071" y="207893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Tests, bundesweit </a:t>
            </a:r>
            <a:r>
              <a:rPr lang="de-DE" sz="1400" dirty="0" smtClean="0">
                <a:solidFill>
                  <a:schemeClr val="bg1"/>
                </a:solidFill>
              </a:rPr>
              <a:t>(Stand 28.07.2020)</a:t>
            </a:r>
            <a:endParaRPr lang="de-DE" sz="1050" dirty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80" y="799213"/>
            <a:ext cx="7270393" cy="565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96839"/>
            <a:ext cx="8092592" cy="338554"/>
          </a:xfrm>
        </p:spPr>
        <p:txBody>
          <a:bodyPr/>
          <a:lstStyle/>
          <a:p>
            <a:r>
              <a:rPr lang="de-DE" dirty="0" smtClean="0"/>
              <a:t>Anzahl Labortestungen </a:t>
            </a:r>
            <a:r>
              <a:rPr lang="de-DE" sz="1400" dirty="0" smtClean="0">
                <a:solidFill>
                  <a:srgbClr val="0070C0"/>
                </a:solidFill>
              </a:rPr>
              <a:t>(Datenstand 12.08.2020)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06888" y="6099493"/>
            <a:ext cx="834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In KW 32 gaben 56 Labore einen Rückstau von insgesamt 13.158 abzuarbeitenden Proben an. 39 Labore nannten Lieferschwierigkeiten für Reagenzien.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185916"/>
              </p:ext>
            </p:extLst>
          </p:nvPr>
        </p:nvGraphicFramePr>
        <p:xfrm>
          <a:off x="115495" y="629472"/>
          <a:ext cx="4619501" cy="54856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0649"/>
                <a:gridCol w="878774"/>
                <a:gridCol w="902525"/>
                <a:gridCol w="882569"/>
                <a:gridCol w="1064984"/>
              </a:tblGrid>
              <a:tr h="360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 2020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Anzahl Testungen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Positiv getestet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Positivenrate (%)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Anzahl übermittelnde Labore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Bis einschließlich KW10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124.716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3.892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3,1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127.457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7.582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5,9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348.619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23.820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6,8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152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361.515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31.414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8,7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151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408.348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36.885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9,0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154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380.197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30.791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8,1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164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331.902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22.082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168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363.890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18.083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5,0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178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326.788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12.608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3,9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175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403.875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10.755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182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432.666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7.233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183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353.467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5.218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1,5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179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405.269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4.310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1,1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178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340.986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3.208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176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326.645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2.816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172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387.484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5.309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1,4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175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467.004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3.674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180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505.518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3.080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150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510.103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2.990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178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538.144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3.483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175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570.681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4.464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179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577.916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5.634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1,0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165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672.171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6.909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1,0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139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Summe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9.265.361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252.348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226314"/>
              </p:ext>
            </p:extLst>
          </p:nvPr>
        </p:nvGraphicFramePr>
        <p:xfrm>
          <a:off x="4877102" y="689661"/>
          <a:ext cx="4183771" cy="5315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0554"/>
                <a:gridCol w="812469"/>
                <a:gridCol w="928580"/>
                <a:gridCol w="1572168"/>
              </a:tblGrid>
              <a:tr h="725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KW*, für die die Angabe prognostisch erfolgt ist: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Anzahl übermittelnde Labore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Testkapazität pro Tag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Neu ab KW15: wöchentliche Kapazität anhand von Wochenarbeitstagen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7.115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31.010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64.725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103.515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116.655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123.304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730.156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126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136.064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818.426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141.815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860.494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153.698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964.962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157.150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1.038.223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159.418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1.050.676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KW22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143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156.824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1.017.179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KW23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161.911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1.083.345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KW24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168.748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1.092.448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KW25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166.445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1.099.355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KW26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169.473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1.112.075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KW27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169.501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1.118.354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KW28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176.898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1.174.960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KW29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146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176.046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1.178.008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KW30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177.687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1.182.599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KW31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180.539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1.203.852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KW32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149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177.442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1.167.188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KW33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151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183.977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1.220.992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54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36375" y="5104449"/>
            <a:ext cx="840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Daten bis einschl. KW 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Phase der zeitweisen Übersterblichkeit scheint beendet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KW27: 16.148 Todesfälle (- 898 zur Vorwoche), ca. 1,8% unter dem Durchschnitt der </a:t>
            </a:r>
            <a:r>
              <a:rPr lang="de-DE" b="1" dirty="0"/>
              <a:t>V</a:t>
            </a:r>
            <a:r>
              <a:rPr lang="de-DE" b="1" dirty="0" smtClean="0"/>
              <a:t>orjahre 2016-19 (Nachmeldungen aber noch möglich)</a:t>
            </a:r>
            <a:endParaRPr lang="de-DE" dirty="0"/>
          </a:p>
        </p:txBody>
      </p:sp>
      <p:pic>
        <p:nvPicPr>
          <p:cNvPr id="2" name="Picture 2" descr="S:\Wissdaten\RKI_nCoV-Lage\3.Kommunikation\3.7.Lageberichte\2020-08-14\sterbefallzahl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5" y="454157"/>
            <a:ext cx="8341669" cy="469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3590" y="454157"/>
            <a:ext cx="8092592" cy="338554"/>
          </a:xfrm>
        </p:spPr>
        <p:txBody>
          <a:bodyPr/>
          <a:lstStyle/>
          <a:p>
            <a:r>
              <a:rPr lang="de-DE" dirty="0"/>
              <a:t>Wöchentliche Sterbefallzahlen in </a:t>
            </a:r>
            <a:r>
              <a:rPr lang="de-DE" dirty="0" smtClean="0"/>
              <a:t>Deutschland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68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8018" y="354142"/>
            <a:ext cx="8092592" cy="338554"/>
          </a:xfrm>
          <a:noFill/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Vergleich KW29/KW30 pro Bundesland (</a:t>
            </a:r>
            <a:r>
              <a:rPr lang="de-DE" i="1" dirty="0" smtClean="0">
                <a:solidFill>
                  <a:schemeClr val="tx1"/>
                </a:solidFill>
              </a:rPr>
              <a:t>Stand 04.08.2020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19511" y="6622713"/>
            <a:ext cx="1860421" cy="195750"/>
          </a:xfrm>
        </p:spPr>
        <p:txBody>
          <a:bodyPr/>
          <a:lstStyle/>
          <a:p>
            <a:r>
              <a:rPr lang="de-DE" smtClean="0"/>
              <a:t>17.08.2020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143280"/>
              </p:ext>
            </p:extLst>
          </p:nvPr>
        </p:nvGraphicFramePr>
        <p:xfrm>
          <a:off x="438149" y="1019169"/>
          <a:ext cx="8111642" cy="5069049"/>
        </p:xfrm>
        <a:graphic>
          <a:graphicData uri="http://schemas.openxmlformats.org/drawingml/2006/table">
            <a:tbl>
              <a:tblPr bandRow="1"/>
              <a:tblGrid>
                <a:gridCol w="2390776"/>
                <a:gridCol w="856184"/>
                <a:gridCol w="942506"/>
                <a:gridCol w="941684"/>
                <a:gridCol w="937572"/>
                <a:gridCol w="1021460"/>
                <a:gridCol w="1021460"/>
              </a:tblGrid>
              <a:tr h="26404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Bundesland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</a:t>
                      </a:r>
                      <a:r>
                        <a:rPr lang="de-DE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30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</a:t>
                      </a:r>
                      <a:r>
                        <a:rPr lang="de-DE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31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Änderung im Vergleich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3608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Anteil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Baden-Württemberg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479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4,3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442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4,0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-37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-8%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Bayern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/>
                          <a:ea typeface="Cambria"/>
                          <a:cs typeface="Arial"/>
                        </a:rPr>
                        <a:t>710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5,4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670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5,1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-40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-6%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Berlin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221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5,9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332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8,9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111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+50%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Brandenburg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61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-30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-49%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Bremen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4,0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5,1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+30%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Hamburg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91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4,9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6,0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+21%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Hessen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289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4,6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437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7,0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148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+51%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Mecklenburg-Vorpommern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-6%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Niedersachsen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234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320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4,0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86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+37%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Nordrhein-Westfalen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1465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8,2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1892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10,6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427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+29%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Rheinland-Pfalz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105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117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+11%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Saarland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3,3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+43%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0,7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0,7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-3%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Sachsen-Anhalt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1,6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1,8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+11%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Schleswig-Holstein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65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151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5,2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86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+132%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Thüringen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1,4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+16%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Gesamt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/>
                          <a:ea typeface="Cambria"/>
                          <a:cs typeface="Arial"/>
                        </a:rPr>
                        <a:t>3.895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/>
                          <a:ea typeface="Cambria"/>
                          <a:cs typeface="Arial"/>
                        </a:rPr>
                        <a:t>4,7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/>
                          <a:ea typeface="Cambria"/>
                          <a:cs typeface="Arial"/>
                        </a:rPr>
                        <a:t>4.700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/>
                          <a:ea typeface="Cambria"/>
                          <a:cs typeface="Arial"/>
                        </a:rPr>
                        <a:t>5,7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/>
                          <a:ea typeface="Cambria"/>
                          <a:cs typeface="Arial"/>
                        </a:rPr>
                        <a:t>805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/>
                          <a:ea typeface="Cambria"/>
                          <a:cs typeface="Arial"/>
                        </a:rPr>
                        <a:t>+21%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4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481254"/>
            <a:ext cx="7816157" cy="630942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Nowcasting</a:t>
            </a:r>
            <a:r>
              <a:rPr lang="de-DE" sz="2000" dirty="0" smtClean="0">
                <a:solidFill>
                  <a:schemeClr val="bg1"/>
                </a:solidFill>
              </a:rPr>
              <a:t>  - Schätzung der Reproduktionszahl (R)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</a:rPr>
              <a:t>(aus dem Bericht an die Bundesländer vom </a:t>
            </a:r>
            <a:r>
              <a:rPr lang="de-DE" sz="1600" i="1" dirty="0" smtClean="0">
                <a:solidFill>
                  <a:schemeClr val="accent6">
                    <a:lumMod val="75000"/>
                  </a:schemeClr>
                </a:solidFill>
              </a:rPr>
              <a:t>17.08.2020</a:t>
            </a:r>
            <a:r>
              <a:rPr lang="de-DE" sz="1600" dirty="0" smtClean="0">
                <a:solidFill>
                  <a:schemeClr val="bg1"/>
                </a:solidFill>
              </a:rPr>
              <a:t>)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8" name="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6763" y="1283614"/>
            <a:ext cx="8640000" cy="471188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70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11" y="906814"/>
            <a:ext cx="8294400" cy="565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7-Tages-Inzidenz nach Meldedatum Bundesländer </a:t>
            </a:r>
            <a:r>
              <a:rPr lang="de-DE" sz="1600" dirty="0" smtClean="0">
                <a:solidFill>
                  <a:schemeClr val="bg1"/>
                </a:solidFill>
              </a:rPr>
              <a:t>(Datenstand 17.08.2020 0:00 Uhr)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412397" y="3956961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1.</a:t>
            </a:r>
            <a:endParaRPr lang="de-DE" sz="1400" dirty="0"/>
          </a:p>
        </p:txBody>
      </p:sp>
      <p:sp>
        <p:nvSpPr>
          <p:cNvPr id="16" name="Textfeld 15"/>
          <p:cNvSpPr txBox="1"/>
          <p:nvPr/>
        </p:nvSpPr>
        <p:spPr>
          <a:xfrm>
            <a:off x="6412397" y="1786372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2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19" name="Textfeld 18"/>
          <p:cNvSpPr txBox="1"/>
          <p:nvPr/>
        </p:nvSpPr>
        <p:spPr>
          <a:xfrm>
            <a:off x="6412397" y="3031236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3.</a:t>
            </a:r>
            <a:endParaRPr lang="de-DE" sz="1400" dirty="0"/>
          </a:p>
        </p:txBody>
      </p:sp>
      <p:sp>
        <p:nvSpPr>
          <p:cNvPr id="20" name="Textfeld 19"/>
          <p:cNvSpPr txBox="1"/>
          <p:nvPr/>
        </p:nvSpPr>
        <p:spPr>
          <a:xfrm>
            <a:off x="6412397" y="2723459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4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21" name="Textfeld 20"/>
          <p:cNvSpPr txBox="1"/>
          <p:nvPr/>
        </p:nvSpPr>
        <p:spPr>
          <a:xfrm>
            <a:off x="6412397" y="1469261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5.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8397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17.08.2020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296605"/>
              </p:ext>
            </p:extLst>
          </p:nvPr>
        </p:nvGraphicFramePr>
        <p:xfrm>
          <a:off x="236765" y="484709"/>
          <a:ext cx="6784521" cy="11505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7.081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765" y="1667164"/>
            <a:ext cx="7007183" cy="495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57200" y="354142"/>
            <a:ext cx="8092592" cy="33855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Wochenvergleich Aktuelle/Vorwoche </a:t>
            </a:r>
            <a:r>
              <a:rPr lang="de-DE" b="0" i="1" dirty="0">
                <a:solidFill>
                  <a:schemeClr val="tx1"/>
                </a:solidFill>
              </a:rPr>
              <a:t>(</a:t>
            </a:r>
            <a:r>
              <a:rPr lang="de-DE" b="0" i="1" dirty="0" smtClean="0">
                <a:solidFill>
                  <a:schemeClr val="tx1"/>
                </a:solidFill>
              </a:rPr>
              <a:t>Stand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b="0" i="1" dirty="0" smtClean="0">
                <a:solidFill>
                  <a:schemeClr val="tx1"/>
                </a:solidFill>
              </a:rPr>
              <a:t>12.08.2020)</a:t>
            </a:r>
            <a:endParaRPr lang="de-DE" b="0" i="1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92695"/>
            <a:ext cx="8212295" cy="571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4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1" y="423189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Landkreise mit den höchsten Fallzahlen in den letzten 7 Tagen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5380691" y="984227"/>
            <a:ext cx="2501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7-Tage-Inzidenz (TOP 15)</a:t>
            </a:r>
          </a:p>
        </p:txBody>
      </p:sp>
      <p:sp>
        <p:nvSpPr>
          <p:cNvPr id="10" name="Rechteck 9"/>
          <p:cNvSpPr/>
          <p:nvPr/>
        </p:nvSpPr>
        <p:spPr>
          <a:xfrm>
            <a:off x="235434" y="984227"/>
            <a:ext cx="358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Fälle in den letzten 7 Tagen (TOP 15)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035101"/>
              </p:ext>
            </p:extLst>
          </p:nvPr>
        </p:nvGraphicFramePr>
        <p:xfrm>
          <a:off x="457201" y="1400833"/>
          <a:ext cx="3646502" cy="4139993"/>
        </p:xfrm>
        <a:graphic>
          <a:graphicData uri="http://schemas.openxmlformats.org/drawingml/2006/table">
            <a:tbl>
              <a:tblPr/>
              <a:tblGrid>
                <a:gridCol w="2254375"/>
                <a:gridCol w="539509"/>
                <a:gridCol w="852618"/>
              </a:tblGrid>
              <a:tr h="29354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LK</a:t>
                      </a:r>
                    </a:p>
                  </a:txBody>
                  <a:tcPr marL="9440" marR="9440" marT="944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</a:t>
                      </a:r>
                    </a:p>
                  </a:txBody>
                  <a:tcPr marL="9440" marR="9440" marT="94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Inzidenz</a:t>
                      </a:r>
                    </a:p>
                  </a:txBody>
                  <a:tcPr marL="9440" marR="9440" marT="944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SK München</a:t>
                      </a:r>
                    </a:p>
                  </a:txBody>
                  <a:tcPr marL="9440" marR="9440" marT="944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237</a:t>
                      </a:r>
                    </a:p>
                  </a:txBody>
                  <a:tcPr marL="9440" marR="9440" marT="94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16.1</a:t>
                      </a:r>
                    </a:p>
                  </a:txBody>
                  <a:tcPr marL="9440" marR="9440" marT="944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SK Köln</a:t>
                      </a:r>
                    </a:p>
                  </a:txBody>
                  <a:tcPr marL="9440" marR="9440" marT="944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172</a:t>
                      </a:r>
                    </a:p>
                  </a:txBody>
                  <a:tcPr marL="9440" marR="9440" marT="94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15.8</a:t>
                      </a:r>
                    </a:p>
                  </a:txBody>
                  <a:tcPr marL="9440" marR="9440" marT="944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SK Hamburg</a:t>
                      </a:r>
                    </a:p>
                  </a:txBody>
                  <a:tcPr marL="9440" marR="9440" marT="944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160</a:t>
                      </a:r>
                    </a:p>
                  </a:txBody>
                  <a:tcPr marL="9440" marR="9440" marT="94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8.7</a:t>
                      </a:r>
                    </a:p>
                  </a:txBody>
                  <a:tcPr marL="9440" marR="9440" marT="944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SK Duisburg</a:t>
                      </a:r>
                    </a:p>
                  </a:txBody>
                  <a:tcPr marL="9440" marR="9440" marT="944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150</a:t>
                      </a:r>
                    </a:p>
                  </a:txBody>
                  <a:tcPr marL="9440" marR="9440" marT="94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30.1</a:t>
                      </a:r>
                    </a:p>
                  </a:txBody>
                  <a:tcPr marL="9440" marR="9440" marT="944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SK Frankfurt am Main</a:t>
                      </a:r>
                    </a:p>
                  </a:txBody>
                  <a:tcPr marL="9440" marR="9440" marT="944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128</a:t>
                      </a:r>
                    </a:p>
                  </a:txBody>
                  <a:tcPr marL="9440" marR="9440" marT="94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17.0</a:t>
                      </a:r>
                    </a:p>
                  </a:txBody>
                  <a:tcPr marL="9440" marR="9440" marT="944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SK Essen</a:t>
                      </a:r>
                    </a:p>
                  </a:txBody>
                  <a:tcPr marL="9440" marR="9440" marT="944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122</a:t>
                      </a:r>
                    </a:p>
                  </a:txBody>
                  <a:tcPr marL="9440" marR="9440" marT="94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20.9</a:t>
                      </a:r>
                    </a:p>
                  </a:txBody>
                  <a:tcPr marL="9440" marR="9440" marT="944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SK Dortmund</a:t>
                      </a:r>
                    </a:p>
                  </a:txBody>
                  <a:tcPr marL="9440" marR="9440" marT="944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115</a:t>
                      </a:r>
                    </a:p>
                  </a:txBody>
                  <a:tcPr marL="9440" marR="9440" marT="94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19.6</a:t>
                      </a:r>
                    </a:p>
                  </a:txBody>
                  <a:tcPr marL="9440" marR="9440" marT="944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SK Berlin Mitte</a:t>
                      </a:r>
                    </a:p>
                  </a:txBody>
                  <a:tcPr marL="9440" marR="9440" marT="944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111</a:t>
                      </a:r>
                    </a:p>
                  </a:txBody>
                  <a:tcPr marL="9440" marR="9440" marT="94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28.9</a:t>
                      </a:r>
                    </a:p>
                  </a:txBody>
                  <a:tcPr marL="9440" marR="9440" marT="944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SK Düsseldorf</a:t>
                      </a:r>
                    </a:p>
                  </a:txBody>
                  <a:tcPr marL="9440" marR="9440" marT="944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107</a:t>
                      </a:r>
                    </a:p>
                  </a:txBody>
                  <a:tcPr marL="9440" marR="9440" marT="94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17.3</a:t>
                      </a:r>
                    </a:p>
                  </a:txBody>
                  <a:tcPr marL="9440" marR="9440" marT="944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LK Dingolfing-Landau</a:t>
                      </a:r>
                    </a:p>
                  </a:txBody>
                  <a:tcPr marL="9440" marR="9440" marT="944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103</a:t>
                      </a:r>
                    </a:p>
                  </a:txBody>
                  <a:tcPr marL="9440" marR="9440" marT="94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107.0</a:t>
                      </a:r>
                    </a:p>
                  </a:txBody>
                  <a:tcPr marL="9440" marR="9440" marT="944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LK Mettmann</a:t>
                      </a:r>
                    </a:p>
                  </a:txBody>
                  <a:tcPr marL="9440" marR="9440" marT="944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9440" marR="9440" marT="94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20.6</a:t>
                      </a:r>
                    </a:p>
                  </a:txBody>
                  <a:tcPr marL="9440" marR="9440" marT="944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Region Hannover</a:t>
                      </a:r>
                    </a:p>
                  </a:txBody>
                  <a:tcPr marL="9440" marR="9440" marT="944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98</a:t>
                      </a:r>
                    </a:p>
                  </a:txBody>
                  <a:tcPr marL="9440" marR="9440" marT="94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8.5</a:t>
                      </a:r>
                    </a:p>
                  </a:txBody>
                  <a:tcPr marL="9440" marR="9440" marT="944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LK Recklinghausen</a:t>
                      </a:r>
                    </a:p>
                  </a:txBody>
                  <a:tcPr marL="9440" marR="9440" marT="944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96</a:t>
                      </a:r>
                    </a:p>
                  </a:txBody>
                  <a:tcPr marL="9440" marR="9440" marT="94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15.6</a:t>
                      </a:r>
                    </a:p>
                  </a:txBody>
                  <a:tcPr marL="9440" marR="9440" marT="944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SK Wuppertal</a:t>
                      </a:r>
                    </a:p>
                  </a:txBody>
                  <a:tcPr marL="9440" marR="9440" marT="944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91</a:t>
                      </a:r>
                    </a:p>
                  </a:txBody>
                  <a:tcPr marL="9440" marR="9440" marT="94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25.7</a:t>
                      </a:r>
                    </a:p>
                  </a:txBody>
                  <a:tcPr marL="9440" marR="9440" marT="944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SK Bochum</a:t>
                      </a:r>
                    </a:p>
                  </a:txBody>
                  <a:tcPr marL="9440" marR="9440" marT="944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9440" marR="9440" marT="94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24.7</a:t>
                      </a:r>
                    </a:p>
                  </a:txBody>
                  <a:tcPr marL="9440" marR="9440" marT="944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816811"/>
              </p:ext>
            </p:extLst>
          </p:nvPr>
        </p:nvGraphicFramePr>
        <p:xfrm>
          <a:off x="5234214" y="1397511"/>
          <a:ext cx="3478301" cy="4140742"/>
        </p:xfrm>
        <a:graphic>
          <a:graphicData uri="http://schemas.openxmlformats.org/drawingml/2006/table">
            <a:tbl>
              <a:tblPr/>
              <a:tblGrid>
                <a:gridCol w="2150408"/>
                <a:gridCol w="514615"/>
                <a:gridCol w="813278"/>
              </a:tblGrid>
              <a:tr h="27605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LK</a:t>
                      </a:r>
                    </a:p>
                  </a:txBody>
                  <a:tcPr marL="13806" marR="13806" marT="13806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</a:t>
                      </a:r>
                    </a:p>
                  </a:txBody>
                  <a:tcPr marL="13806" marR="13806" marT="138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Inzidenz</a:t>
                      </a:r>
                    </a:p>
                  </a:txBody>
                  <a:tcPr marL="13806" marR="13806" marT="13806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LK Dingolfing-Landau</a:t>
                      </a:r>
                    </a:p>
                  </a:txBody>
                  <a:tcPr marL="13806" marR="13806" marT="13806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103</a:t>
                      </a:r>
                    </a:p>
                  </a:txBody>
                  <a:tcPr marL="13806" marR="13806" marT="138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107.0</a:t>
                      </a:r>
                    </a:p>
                  </a:txBody>
                  <a:tcPr marL="13806" marR="13806" marT="13806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SK Herne</a:t>
                      </a:r>
                    </a:p>
                  </a:txBody>
                  <a:tcPr marL="13806" marR="13806" marT="13806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13806" marR="13806" marT="138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32.0</a:t>
                      </a:r>
                    </a:p>
                  </a:txBody>
                  <a:tcPr marL="13806" marR="13806" marT="13806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SK Offenbach</a:t>
                      </a:r>
                    </a:p>
                  </a:txBody>
                  <a:tcPr marL="13806" marR="13806" marT="13806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13806" marR="13806" marT="138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31.1</a:t>
                      </a:r>
                    </a:p>
                  </a:txBody>
                  <a:tcPr marL="13806" marR="13806" marT="13806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SK Duisburg</a:t>
                      </a:r>
                    </a:p>
                  </a:txBody>
                  <a:tcPr marL="13806" marR="13806" marT="13806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150</a:t>
                      </a:r>
                    </a:p>
                  </a:txBody>
                  <a:tcPr marL="13806" marR="13806" marT="138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30.1</a:t>
                      </a:r>
                    </a:p>
                  </a:txBody>
                  <a:tcPr marL="13806" marR="13806" marT="13806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SK Berlin Mitte</a:t>
                      </a:r>
                    </a:p>
                  </a:txBody>
                  <a:tcPr marL="13806" marR="13806" marT="13806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111</a:t>
                      </a:r>
                    </a:p>
                  </a:txBody>
                  <a:tcPr marL="13806" marR="13806" marT="138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28.9</a:t>
                      </a:r>
                    </a:p>
                  </a:txBody>
                  <a:tcPr marL="13806" marR="13806" marT="13806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SK Wuppertal</a:t>
                      </a:r>
                    </a:p>
                  </a:txBody>
                  <a:tcPr marL="13806" marR="13806" marT="13806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91</a:t>
                      </a:r>
                    </a:p>
                  </a:txBody>
                  <a:tcPr marL="13806" marR="13806" marT="138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25.7</a:t>
                      </a:r>
                    </a:p>
                  </a:txBody>
                  <a:tcPr marL="13806" marR="13806" marT="13806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SK Hagen</a:t>
                      </a:r>
                    </a:p>
                  </a:txBody>
                  <a:tcPr marL="13806" marR="13806" marT="13806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13806" marR="13806" marT="138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24.9</a:t>
                      </a:r>
                    </a:p>
                  </a:txBody>
                  <a:tcPr marL="13806" marR="13806" marT="13806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SK Bochum</a:t>
                      </a:r>
                    </a:p>
                  </a:txBody>
                  <a:tcPr marL="13806" marR="13806" marT="13806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13806" marR="13806" marT="138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24.7</a:t>
                      </a:r>
                    </a:p>
                  </a:txBody>
                  <a:tcPr marL="13806" marR="13806" marT="13806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SK Berlin Neukölln</a:t>
                      </a:r>
                    </a:p>
                  </a:txBody>
                  <a:tcPr marL="13806" marR="13806" marT="13806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13806" marR="13806" marT="138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24.2</a:t>
                      </a:r>
                    </a:p>
                  </a:txBody>
                  <a:tcPr marL="13806" marR="13806" marT="13806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LK Gütersloh</a:t>
                      </a:r>
                    </a:p>
                  </a:txBody>
                  <a:tcPr marL="13806" marR="13806" marT="13806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84</a:t>
                      </a:r>
                    </a:p>
                  </a:txBody>
                  <a:tcPr marL="13806" marR="13806" marT="138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23.1</a:t>
                      </a:r>
                    </a:p>
                  </a:txBody>
                  <a:tcPr marL="13806" marR="13806" marT="13806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LK Groß-Gerau</a:t>
                      </a:r>
                    </a:p>
                  </a:txBody>
                  <a:tcPr marL="13806" marR="13806" marT="13806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61</a:t>
                      </a:r>
                    </a:p>
                  </a:txBody>
                  <a:tcPr marL="13806" marR="13806" marT="138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22.2</a:t>
                      </a:r>
                    </a:p>
                  </a:txBody>
                  <a:tcPr marL="13806" marR="13806" marT="13806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SK Mönchengladbach</a:t>
                      </a:r>
                    </a:p>
                  </a:txBody>
                  <a:tcPr marL="13806" marR="13806" marT="13806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57</a:t>
                      </a:r>
                    </a:p>
                  </a:txBody>
                  <a:tcPr marL="13806" marR="13806" marT="138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21.8</a:t>
                      </a:r>
                    </a:p>
                  </a:txBody>
                  <a:tcPr marL="13806" marR="13806" marT="13806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LK Unna</a:t>
                      </a:r>
                    </a:p>
                  </a:txBody>
                  <a:tcPr marL="13806" marR="13806" marT="13806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86</a:t>
                      </a:r>
                    </a:p>
                  </a:txBody>
                  <a:tcPr marL="13806" marR="13806" marT="138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21.8</a:t>
                      </a:r>
                    </a:p>
                  </a:txBody>
                  <a:tcPr marL="13806" marR="13806" marT="13806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LK Herford</a:t>
                      </a:r>
                    </a:p>
                  </a:txBody>
                  <a:tcPr marL="13806" marR="13806" marT="13806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13806" marR="13806" marT="138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21.5</a:t>
                      </a:r>
                    </a:p>
                  </a:txBody>
                  <a:tcPr marL="13806" marR="13806" marT="13806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SK Essen</a:t>
                      </a:r>
                    </a:p>
                  </a:txBody>
                  <a:tcPr marL="13806" marR="13806" marT="13806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122</a:t>
                      </a:r>
                    </a:p>
                  </a:txBody>
                  <a:tcPr marL="13806" marR="13806" marT="138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20.9</a:t>
                      </a:r>
                    </a:p>
                  </a:txBody>
                  <a:tcPr marL="13806" marR="13806" marT="13806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0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98726" y="697261"/>
            <a:ext cx="87819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u="sng" dirty="0"/>
              <a:t>Landkreis Dingolfing-Landau (BY)  </a:t>
            </a:r>
            <a:r>
              <a:rPr lang="de-DE" sz="1200" b="1" u="sng" dirty="0">
                <a:solidFill>
                  <a:srgbClr val="FF0000"/>
                </a:solidFill>
              </a:rPr>
              <a:t>Status </a:t>
            </a:r>
            <a:r>
              <a:rPr lang="de-DE" sz="1200" b="1" u="sng" dirty="0" smtClean="0">
                <a:solidFill>
                  <a:srgbClr val="FF0000"/>
                </a:solidFill>
              </a:rPr>
              <a:t>17.08.2020  </a:t>
            </a:r>
            <a:r>
              <a:rPr lang="de-DE" sz="1200" b="1" u="sng" dirty="0">
                <a:solidFill>
                  <a:srgbClr val="FF0000"/>
                </a:solidFill>
              </a:rPr>
              <a:t>(</a:t>
            </a:r>
            <a:r>
              <a:rPr lang="de-DE" sz="1200" b="1" u="sng" dirty="0" smtClean="0">
                <a:solidFill>
                  <a:srgbClr val="FF0000"/>
                </a:solidFill>
              </a:rPr>
              <a:t>Landratsamt)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Der Grenzwert </a:t>
            </a:r>
            <a:r>
              <a:rPr lang="de-DE" sz="1200" dirty="0"/>
              <a:t>im LK Dingolfing-Landau ist </a:t>
            </a:r>
            <a:r>
              <a:rPr lang="de-DE" sz="1200" dirty="0" smtClean="0"/>
              <a:t>weiterhin hoch durch die bekannten </a:t>
            </a:r>
            <a:r>
              <a:rPr lang="de-DE" sz="1200" dirty="0"/>
              <a:t>Ausbrüche in </a:t>
            </a:r>
            <a:r>
              <a:rPr lang="de-DE" sz="1200" dirty="0" err="1" smtClean="0"/>
              <a:t>eineml</a:t>
            </a:r>
            <a:r>
              <a:rPr lang="de-DE" sz="1200" dirty="0" smtClean="0"/>
              <a:t> </a:t>
            </a:r>
            <a:r>
              <a:rPr lang="de-DE" sz="1200" dirty="0" err="1" smtClean="0"/>
              <a:t>andwirtschaftlichen</a:t>
            </a:r>
            <a:r>
              <a:rPr lang="de-DE" sz="1200" dirty="0" smtClean="0"/>
              <a:t> </a:t>
            </a:r>
            <a:r>
              <a:rPr lang="de-DE" sz="1200" dirty="0"/>
              <a:t>Betrieb und einer Konservenfabrik in der Gemeinde </a:t>
            </a:r>
            <a:r>
              <a:rPr lang="de-DE" sz="1200" dirty="0" err="1"/>
              <a:t>Mamming</a:t>
            </a:r>
            <a:r>
              <a:rPr lang="de-DE" sz="1200" dirty="0"/>
              <a:t> </a:t>
            </a:r>
            <a:r>
              <a:rPr lang="de-DE" sz="1200" dirty="0" smtClean="0"/>
              <a:t>mit </a:t>
            </a:r>
            <a:r>
              <a:rPr lang="de-DE" sz="1200" dirty="0"/>
              <a:t>insg. rund 500 </a:t>
            </a:r>
            <a:r>
              <a:rPr lang="de-DE" sz="1200" dirty="0" smtClean="0"/>
              <a:t>Fällen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Darunter noch </a:t>
            </a:r>
            <a:r>
              <a:rPr lang="de-DE" sz="1200" dirty="0"/>
              <a:t>92 Fälle aus den letzten 7 Tagen</a:t>
            </a:r>
            <a:r>
              <a:rPr lang="de-DE" sz="12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 Zusätzlich wurden </a:t>
            </a:r>
            <a:r>
              <a:rPr lang="de-DE" sz="1200" dirty="0" smtClean="0"/>
              <a:t>15 </a:t>
            </a:r>
            <a:r>
              <a:rPr lang="de-DE" sz="1200" dirty="0"/>
              <a:t>weitere Fälle aus der Allgemeinbevölkerung </a:t>
            </a:r>
            <a:r>
              <a:rPr lang="de-DE" sz="1200" dirty="0" smtClean="0"/>
              <a:t>bekannt, 3 </a:t>
            </a:r>
            <a:r>
              <a:rPr lang="de-DE" sz="1200" dirty="0"/>
              <a:t>Fälle in einer Familie, </a:t>
            </a:r>
            <a:r>
              <a:rPr lang="de-DE" sz="1200" dirty="0" smtClean="0"/>
              <a:t>davon </a:t>
            </a:r>
            <a:r>
              <a:rPr lang="de-DE" sz="1200" dirty="0"/>
              <a:t>7 bei Reiserückkehrern. </a:t>
            </a:r>
            <a:endParaRPr lang="de-D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Bisher besteht kein </a:t>
            </a:r>
            <a:r>
              <a:rPr lang="de-DE" sz="1200" dirty="0"/>
              <a:t>Bezug  </a:t>
            </a:r>
            <a:r>
              <a:rPr lang="de-DE" sz="1200" dirty="0" smtClean="0"/>
              <a:t>zwischen den Ausbrüchen und den Fällen aus der Allgemeinbevölkerung </a:t>
            </a:r>
          </a:p>
          <a:p>
            <a:endParaRPr lang="de-DE" sz="1200" dirty="0"/>
          </a:p>
          <a:p>
            <a:r>
              <a:rPr lang="de-DE" sz="1200" b="1" u="sng" dirty="0"/>
              <a:t>SK Herne, </a:t>
            </a:r>
            <a:r>
              <a:rPr lang="de-DE" sz="1200" b="1" u="sng" dirty="0">
                <a:solidFill>
                  <a:srgbClr val="FF0000"/>
                </a:solidFill>
              </a:rPr>
              <a:t>Status </a:t>
            </a:r>
            <a:r>
              <a:rPr lang="de-DE" sz="1200" b="1" u="sng" dirty="0" smtClean="0">
                <a:solidFill>
                  <a:srgbClr val="FF0000"/>
                </a:solidFill>
              </a:rPr>
              <a:t>17.08.2020 </a:t>
            </a:r>
            <a:r>
              <a:rPr lang="de-DE" sz="1200" b="1" u="sng" dirty="0">
                <a:solidFill>
                  <a:srgbClr val="FF0000"/>
                </a:solidFill>
              </a:rPr>
              <a:t>(HP der Stadtverwaltung</a:t>
            </a:r>
            <a:r>
              <a:rPr lang="de-DE" sz="1200" b="1" u="sng" dirty="0" smtClean="0">
                <a:solidFill>
                  <a:srgbClr val="FF0000"/>
                </a:solidFill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Aktuell gibt 61 aktive Fälle. Davon sind mindestens 13 Personen aus Risikogebieten zurückgekehrt. Die </a:t>
            </a:r>
            <a:r>
              <a:rPr lang="de-DE" sz="1200" dirty="0"/>
              <a:t>7-Tagesinzidenz </a:t>
            </a:r>
            <a:r>
              <a:rPr lang="de-DE" sz="1200" dirty="0" smtClean="0"/>
              <a:t>liegt bei 32,0 </a:t>
            </a:r>
            <a:r>
              <a:rPr lang="de-DE" sz="1200" dirty="0"/>
              <a:t>Fälle/100.000 </a:t>
            </a:r>
            <a:r>
              <a:rPr lang="de-DE" sz="1200" dirty="0" err="1"/>
              <a:t>Einw</a:t>
            </a:r>
            <a:r>
              <a:rPr lang="de-DE" sz="1200" dirty="0"/>
              <a:t>.). </a:t>
            </a:r>
          </a:p>
          <a:p>
            <a:endParaRPr lang="de-DE" sz="1200" b="1" u="sng" dirty="0" smtClean="0"/>
          </a:p>
          <a:p>
            <a:r>
              <a:rPr lang="de-DE" sz="1200" b="1" u="sng" dirty="0" smtClean="0"/>
              <a:t>SK Offenbach, </a:t>
            </a:r>
            <a:r>
              <a:rPr lang="de-DE" sz="1200" b="1" u="sng" dirty="0">
                <a:solidFill>
                  <a:srgbClr val="FF0000"/>
                </a:solidFill>
              </a:rPr>
              <a:t>Status </a:t>
            </a:r>
            <a:r>
              <a:rPr lang="de-DE" sz="1200" b="1" u="sng" dirty="0" smtClean="0">
                <a:solidFill>
                  <a:srgbClr val="FF0000"/>
                </a:solidFill>
              </a:rPr>
              <a:t>14.08.2020 </a:t>
            </a:r>
            <a:r>
              <a:rPr lang="de-DE" sz="1200" b="1" u="sng" dirty="0">
                <a:solidFill>
                  <a:srgbClr val="FF0000"/>
                </a:solidFill>
              </a:rPr>
              <a:t>(HP der Stadtverwaltung</a:t>
            </a:r>
            <a:r>
              <a:rPr lang="de-DE" sz="1200" b="1" u="sng" dirty="0" smtClean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Weiterhin </a:t>
            </a:r>
            <a:r>
              <a:rPr lang="de-DE" sz="1200" dirty="0" smtClean="0"/>
              <a:t>vermehrt positiv getestete Personen nach Reiserückkehr</a:t>
            </a:r>
            <a:r>
              <a:rPr lang="de-DE" sz="1200" dirty="0"/>
              <a:t> </a:t>
            </a:r>
            <a:r>
              <a:rPr lang="de-DE" sz="1200" dirty="0" smtClean="0"/>
              <a:t>(</a:t>
            </a:r>
            <a:r>
              <a:rPr lang="de-DE" sz="1200" dirty="0"/>
              <a:t>7-Tagesinzidenz </a:t>
            </a:r>
            <a:r>
              <a:rPr lang="de-DE" sz="1200" dirty="0" smtClean="0"/>
              <a:t>31,1 Fälle/100.000 </a:t>
            </a:r>
            <a:r>
              <a:rPr lang="de-DE" sz="1200" dirty="0" err="1"/>
              <a:t>Einw</a:t>
            </a:r>
            <a:r>
              <a:rPr lang="de-DE" sz="1200" dirty="0"/>
              <a:t>.)</a:t>
            </a:r>
            <a:r>
              <a:rPr lang="de-DE" sz="1200" dirty="0" smtClean="0"/>
              <a:t>. Die von der Stadt zusätzlich, eingeführten Corona-Maßnahmen wurden bis zum 26.08.20 verlängert. </a:t>
            </a:r>
            <a:endParaRPr lang="de-DE" sz="1200" dirty="0"/>
          </a:p>
          <a:p>
            <a:endParaRPr lang="de-DE" sz="1200" dirty="0" smtClean="0"/>
          </a:p>
          <a:p>
            <a:r>
              <a:rPr lang="de-DE" sz="1200" b="1" u="sng" dirty="0"/>
              <a:t>SK </a:t>
            </a:r>
            <a:r>
              <a:rPr lang="de-DE" sz="1200" b="1" u="sng" dirty="0" smtClean="0"/>
              <a:t>Duisburg, </a:t>
            </a:r>
            <a:r>
              <a:rPr lang="de-DE" sz="1200" b="1" u="sng" dirty="0" smtClean="0">
                <a:solidFill>
                  <a:srgbClr val="FF0000"/>
                </a:solidFill>
              </a:rPr>
              <a:t>17.08.2020 </a:t>
            </a:r>
            <a:r>
              <a:rPr lang="de-DE" sz="1200" b="1" u="sng" dirty="0">
                <a:solidFill>
                  <a:srgbClr val="FF0000"/>
                </a:solidFill>
              </a:rPr>
              <a:t>(HP der </a:t>
            </a:r>
            <a:r>
              <a:rPr lang="de-DE" sz="1200" b="1" u="sng" dirty="0" smtClean="0">
                <a:solidFill>
                  <a:srgbClr val="FF0000"/>
                </a:solidFill>
              </a:rPr>
              <a:t>Stadtverwaltung, BMG-BMI-LB)</a:t>
            </a:r>
            <a:endParaRPr lang="de-DE" sz="1200" b="1" u="sng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Fälle </a:t>
            </a:r>
            <a:r>
              <a:rPr lang="de-DE" sz="1200" dirty="0"/>
              <a:t>unter </a:t>
            </a:r>
            <a:r>
              <a:rPr lang="de-DE" sz="1200" dirty="0" smtClean="0"/>
              <a:t>Einreisenden,  </a:t>
            </a:r>
            <a:r>
              <a:rPr lang="de-DE" sz="1200" dirty="0"/>
              <a:t>wichtige Rolle für die erhöhte </a:t>
            </a:r>
            <a:r>
              <a:rPr lang="de-DE" sz="1200" dirty="0" smtClean="0"/>
              <a:t>Inzidenz. </a:t>
            </a:r>
            <a:r>
              <a:rPr lang="de-DE" sz="1200" dirty="0"/>
              <a:t>Somit </a:t>
            </a:r>
            <a:r>
              <a:rPr lang="de-DE" sz="1200" dirty="0" smtClean="0"/>
              <a:t>gibt es </a:t>
            </a:r>
            <a:r>
              <a:rPr lang="de-DE" sz="1200" dirty="0"/>
              <a:t>aktuell 149 Infizierte in der Stadt </a:t>
            </a:r>
            <a:r>
              <a:rPr lang="de-DE" sz="1200" dirty="0" smtClean="0"/>
              <a:t>und die </a:t>
            </a:r>
            <a:r>
              <a:rPr lang="de-DE" sz="1200" dirty="0"/>
              <a:t>7-Tagesinzidenz </a:t>
            </a:r>
            <a:r>
              <a:rPr lang="de-DE" sz="1200" dirty="0" smtClean="0"/>
              <a:t>liegt bei 30,1 </a:t>
            </a:r>
            <a:r>
              <a:rPr lang="de-DE" sz="1200" dirty="0"/>
              <a:t>Fälle/100.000 </a:t>
            </a:r>
            <a:r>
              <a:rPr lang="de-DE" sz="1200" dirty="0" err="1"/>
              <a:t>Einw</a:t>
            </a:r>
            <a:r>
              <a:rPr lang="de-DE" sz="1200" dirty="0"/>
              <a:t>.). </a:t>
            </a:r>
            <a:endParaRPr lang="de-DE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r>
              <a:rPr lang="de-DE" sz="1200" b="1" u="sng" dirty="0" smtClean="0"/>
              <a:t>SK Berlin Mitte, </a:t>
            </a:r>
            <a:r>
              <a:rPr lang="de-DE" sz="1200" b="1" u="sng" dirty="0">
                <a:solidFill>
                  <a:srgbClr val="FF0000"/>
                </a:solidFill>
              </a:rPr>
              <a:t>17.08.2020 </a:t>
            </a:r>
            <a:r>
              <a:rPr lang="de-DE" sz="1200" b="1" u="sng" dirty="0" smtClean="0">
                <a:solidFill>
                  <a:srgbClr val="FF0000"/>
                </a:solidFill>
              </a:rPr>
              <a:t>(BMG-BMI-LB, Presse)</a:t>
            </a:r>
            <a:endParaRPr lang="de-DE" sz="1200" b="1" u="sng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Erhöhte 7-Tagesinzidenz (28,9 Fälle/100.000 </a:t>
            </a:r>
            <a:r>
              <a:rPr lang="de-DE" sz="1200" dirty="0" err="1" smtClean="0"/>
              <a:t>Einw</a:t>
            </a:r>
            <a:r>
              <a:rPr lang="de-DE" sz="1200" dirty="0" smtClean="0"/>
              <a:t>.) durch Reiserückkehrer. Außerdem mussten in den vergangenen Wochenenden vermehrt Freiluft-Partys aufgelöst werden.</a:t>
            </a:r>
          </a:p>
          <a:p>
            <a:endParaRPr lang="de-DE" sz="1200" b="1" u="sng" dirty="0">
              <a:solidFill>
                <a:srgbClr val="FF0000"/>
              </a:solidFill>
            </a:endParaRPr>
          </a:p>
          <a:p>
            <a:r>
              <a:rPr lang="de-DE" sz="1200" b="1" u="sng" dirty="0"/>
              <a:t>SK Wuppertal, </a:t>
            </a:r>
            <a:r>
              <a:rPr lang="de-DE" sz="1200" b="1" u="sng" dirty="0">
                <a:solidFill>
                  <a:srgbClr val="FF0000"/>
                </a:solidFill>
              </a:rPr>
              <a:t>Status </a:t>
            </a:r>
            <a:r>
              <a:rPr lang="de-DE" sz="1200" b="1" u="sng" dirty="0" smtClean="0">
                <a:solidFill>
                  <a:srgbClr val="FF0000"/>
                </a:solidFill>
              </a:rPr>
              <a:t>17.08.2020</a:t>
            </a:r>
            <a:endParaRPr lang="de-D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Hierzu liegen derzeit keine näheren Infos vor . </a:t>
            </a:r>
            <a:endParaRPr lang="de-DE" sz="1200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726" y="349420"/>
            <a:ext cx="740523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2400</Words>
  <Application>Microsoft Office PowerPoint</Application>
  <PresentationFormat>Bildschirmpräsentation (4:3)</PresentationFormat>
  <Paragraphs>993</Paragraphs>
  <Slides>27</Slides>
  <Notes>19</Notes>
  <HiddenSlides>16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9" baseType="lpstr">
      <vt:lpstr>Office-Design</vt:lpstr>
      <vt:lpstr>Dokument</vt:lpstr>
      <vt:lpstr>COVID-19:   Lage National, 17.08.2020  Informationen für den Krisenstab</vt:lpstr>
      <vt:lpstr>PowerPoint-Präsentation</vt:lpstr>
      <vt:lpstr>Vergleich KW29/KW30 pro Bundesland (Stand 04.08.2020)</vt:lpstr>
      <vt:lpstr>PowerPoint-Präsentation</vt:lpstr>
      <vt:lpstr>PowerPoint-Präsentation</vt:lpstr>
      <vt:lpstr>PowerPoint-Präsentation</vt:lpstr>
      <vt:lpstr>Wochenvergleich Aktuelle/Vorwoche (Stand 12.08.2020)</vt:lpstr>
      <vt:lpstr>Landkreise mit den höchsten Fallzahlen in den letzten 7 Tagen</vt:lpstr>
      <vt:lpstr>Aktuelle Ausbrüche</vt:lpstr>
      <vt:lpstr>Aktuelle Ausbrüche</vt:lpstr>
      <vt:lpstr>Kapazitätenmonitoring</vt:lpstr>
      <vt:lpstr>PowerPoint-Präsentation</vt:lpstr>
      <vt:lpstr>Anteil der COVID-19-Fälle mit Exposition im Ausland, nach Altersgruppen, Meldewoche 31 &amp; 32</vt:lpstr>
      <vt:lpstr>Am häufigsten genannte Expositionsländer der in den Meldewochen 31-32 übermittelten COVID-19-Fälle, Stand 11.08.2020, 0:00 Uhr  (N=7.349  Nennungen) </vt:lpstr>
      <vt:lpstr>Exemplarisch, zwei weitere Ausbruchs- und Fallhäufungsgeschehen in unterschiedlichen Settings</vt:lpstr>
      <vt:lpstr>Ausbrüche (Stand: 05.08.2020, 0:00Uhr)</vt:lpstr>
      <vt:lpstr>Altersverteilung nach Meldewoche: Gesamtfälle  (Datenstand: 05.08.2020. 00:00)</vt:lpstr>
      <vt:lpstr>PowerPoint-Präsentation</vt:lpstr>
      <vt:lpstr>Übermittelte COVID-19-Fälle nach Expositionsort  (Datenstand: 05.08.2020, 0:00 Uhr)</vt:lpstr>
      <vt:lpstr>Häufigste Expositionsländer im Ausland aus den Meldewochen 28 bis 31, 2020 (Datenstand 04.08.2020)</vt:lpstr>
      <vt:lpstr>Fälle mit Angaben Epidemiologie (nach Meldewoche)</vt:lpstr>
      <vt:lpstr>Fälle mit Angaben Epidemiologie (nach Bundesland)</vt:lpstr>
      <vt:lpstr>Fälle mit Angaben Epidemiologie (nach Meldesoftware)</vt:lpstr>
      <vt:lpstr>PowerPoint-Präsentation</vt:lpstr>
      <vt:lpstr>PowerPoint-Präsentation</vt:lpstr>
      <vt:lpstr>Anzahl Labortestungen (Datenstand 12.08.2020)</vt:lpstr>
      <vt:lpstr>Wöchentliche Sterbefallzahlen in Deutschland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Tolksdorf, Kristin</cp:lastModifiedBy>
  <cp:revision>2539</cp:revision>
  <cp:lastPrinted>2020-08-10T06:11:13Z</cp:lastPrinted>
  <dcterms:created xsi:type="dcterms:W3CDTF">2015-11-02T12:29:13Z</dcterms:created>
  <dcterms:modified xsi:type="dcterms:W3CDTF">2020-08-17T10:25:53Z</dcterms:modified>
</cp:coreProperties>
</file>