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76" r:id="rId2"/>
    <p:sldId id="592" r:id="rId3"/>
    <p:sldId id="588" r:id="rId4"/>
    <p:sldId id="590" r:id="rId5"/>
    <p:sldId id="589" r:id="rId6"/>
    <p:sldId id="593" r:id="rId7"/>
    <p:sldId id="591" r:id="rId8"/>
    <p:sldId id="594" r:id="rId9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Prahm, Kerstin" initials="PK" lastIdx="5" clrIdx="3"/>
  <p:cmAuthor id="4" name="Tolksdorf, Kristin" initials="TK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66A8DD"/>
    <a:srgbClr val="006EC7"/>
    <a:srgbClr val="D0D8E8"/>
    <a:srgbClr val="E9EDF4"/>
    <a:srgbClr val="367BB8"/>
    <a:srgbClr val="338BD2"/>
    <a:srgbClr val="4D8AD2"/>
    <a:srgbClr val="0DE3A1"/>
    <a:srgbClr val="80A5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7" autoAdjust="0"/>
    <p:restoredTop sz="83890" autoAdjust="0"/>
  </p:normalViewPr>
  <p:slideViewPr>
    <p:cSldViewPr snapToGrid="0" snapToObjects="1">
      <p:cViewPr varScale="1">
        <p:scale>
          <a:sx n="70" d="100"/>
          <a:sy n="70" d="100"/>
        </p:scale>
        <p:origin x="-1987" y="-77"/>
      </p:cViewPr>
      <p:guideLst>
        <p:guide orient="horz" pos="2160"/>
        <p:guide pos="2880"/>
      </p:guideLst>
    </p:cSldViewPr>
  </p:slideViewPr>
  <p:notesTextViewPr>
    <p:cViewPr>
      <p:scale>
        <a:sx n="80" d="100"/>
        <a:sy n="8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19.08.2020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19.08.2020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687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687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687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687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687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687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687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Stand: 18.08.2020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smtClean="0"/>
              <a:t>Stand: 18.08.2020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18.08.2020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18.08.2020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smtClean="0"/>
              <a:t>Stand: 18.08.2020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xmlns="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Auswertung COVID-Ausbrüche</a:t>
            </a:r>
            <a:br>
              <a:rPr lang="de-DE" dirty="0" smtClean="0"/>
            </a:br>
            <a:r>
              <a:rPr lang="de-DE" dirty="0" smtClean="0"/>
              <a:t>in den Meldedaten</a:t>
            </a:r>
            <a:br>
              <a:rPr lang="de-DE" dirty="0" smtClean="0"/>
            </a:br>
            <a:r>
              <a:rPr lang="de-DE" dirty="0" smtClean="0"/>
              <a:t>geplant </a:t>
            </a:r>
            <a:r>
              <a:rPr lang="de-DE" dirty="0" err="1" smtClean="0"/>
              <a:t>EpidBull</a:t>
            </a:r>
            <a:r>
              <a:rPr lang="de-DE" dirty="0" smtClean="0"/>
              <a:t> online vorab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sz="1800" b="0" dirty="0"/>
              <a:t>Silke </a:t>
            </a:r>
            <a:r>
              <a:rPr lang="de-DE" sz="1800" b="0" dirty="0" smtClean="0"/>
              <a:t>Buda, </a:t>
            </a:r>
            <a:r>
              <a:rPr lang="de-DE" sz="1800" b="0" dirty="0"/>
              <a:t>Matthias an der </a:t>
            </a:r>
            <a:r>
              <a:rPr lang="de-DE" sz="1800" b="0" dirty="0" smtClean="0"/>
              <a:t>Heiden, </a:t>
            </a:r>
            <a:br>
              <a:rPr lang="de-DE" sz="1800" b="0" dirty="0" smtClean="0"/>
            </a:br>
            <a:r>
              <a:rPr lang="de-DE" sz="1800" b="0" dirty="0" smtClean="0"/>
              <a:t>Doris </a:t>
            </a:r>
            <a:r>
              <a:rPr lang="de-DE" sz="1800" b="0" dirty="0"/>
              <a:t>Altmann, Michaela Diercke, </a:t>
            </a:r>
            <a:r>
              <a:rPr lang="de-DE" sz="1800" b="0" dirty="0" smtClean="0"/>
              <a:t/>
            </a:r>
            <a:br>
              <a:rPr lang="de-DE" sz="1800" b="0" dirty="0" smtClean="0"/>
            </a:br>
            <a:r>
              <a:rPr lang="de-DE" sz="1800" b="0" dirty="0" err="1" smtClean="0"/>
              <a:t>Osamah</a:t>
            </a:r>
            <a:r>
              <a:rPr lang="de-DE" sz="1800" b="0" dirty="0" smtClean="0"/>
              <a:t> </a:t>
            </a:r>
            <a:r>
              <a:rPr lang="de-DE" sz="1800" b="0" dirty="0" err="1"/>
              <a:t>Hamouda</a:t>
            </a:r>
            <a:r>
              <a:rPr lang="de-DE" sz="1800" b="0" dirty="0"/>
              <a:t> und Ute Rexroth </a:t>
            </a:r>
            <a:r>
              <a:rPr lang="en-US" sz="1800" b="0" dirty="0"/>
              <a:t> </a:t>
            </a:r>
            <a:r>
              <a:rPr lang="de-DE" sz="1800" b="0" dirty="0"/>
              <a:t> </a:t>
            </a:r>
            <a:r>
              <a:rPr lang="de-DE" sz="1800" b="0" dirty="0" smtClean="0"/>
              <a:t/>
            </a:r>
            <a:br>
              <a:rPr lang="de-DE" sz="1800" b="0" dirty="0" smtClean="0"/>
            </a:br>
            <a:endParaRPr lang="de-DE" sz="1800" b="0" dirty="0"/>
          </a:p>
        </p:txBody>
      </p:sp>
    </p:spTree>
    <p:extLst>
      <p:ext uri="{BB962C8B-B14F-4D97-AF65-F5344CB8AC3E}">
        <p14:creationId xmlns:p14="http://schemas.microsoft.com/office/powerpoint/2010/main" val="220248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4"/>
          </p:nvPr>
        </p:nvSpPr>
        <p:spPr>
          <a:xfrm>
            <a:off x="539394" y="6619136"/>
            <a:ext cx="1860421" cy="195750"/>
          </a:xfrm>
        </p:spPr>
        <p:txBody>
          <a:bodyPr/>
          <a:lstStyle/>
          <a:p>
            <a:r>
              <a:rPr lang="de-DE" dirty="0" smtClean="0"/>
              <a:t>Stand: </a:t>
            </a:r>
            <a:r>
              <a:rPr lang="de-DE" dirty="0" smtClean="0"/>
              <a:t>11.08.2020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Festlegung Vorbedingungen zu dieser Auswertung</a:t>
            </a:r>
            <a:endParaRPr lang="en-US" dirty="0"/>
          </a:p>
        </p:txBody>
      </p:sp>
      <p:sp>
        <p:nvSpPr>
          <p:cNvPr id="2" name="Rechteck 1"/>
          <p:cNvSpPr/>
          <p:nvPr/>
        </p:nvSpPr>
        <p:spPr>
          <a:xfrm>
            <a:off x="994317" y="1590457"/>
            <a:ext cx="688814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dirty="0" smtClean="0"/>
              <a:t>nur </a:t>
            </a:r>
            <a:r>
              <a:rPr lang="de-DE" dirty="0"/>
              <a:t>laborbestätigte COVID-19-Fälle gemäß der Referenzdefinition des </a:t>
            </a:r>
            <a:r>
              <a:rPr lang="de-DE" dirty="0" smtClean="0"/>
              <a:t>RKI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dirty="0" smtClean="0"/>
              <a:t>nur </a:t>
            </a:r>
            <a:r>
              <a:rPr lang="de-DE" dirty="0"/>
              <a:t>Ausbrüche berücksichtigt, die mindestens zwei Fälle gemäß Referenzdefinition enthalten</a:t>
            </a:r>
            <a:r>
              <a:rPr lang="de-DE" dirty="0" smtClean="0"/>
              <a:t>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dirty="0" smtClean="0"/>
              <a:t>es wurde </a:t>
            </a:r>
            <a:r>
              <a:rPr lang="de-DE" dirty="0"/>
              <a:t>jeweils unterste Ausbruchsebene  untersucht, da auf dieser Ebene am ehesten Zusammenhänge zwischen sich infizierenden Personen im jeweiligen Setting zu erkennen sein sollten</a:t>
            </a:r>
            <a:r>
              <a:rPr lang="de-DE" dirty="0" smtClean="0"/>
              <a:t>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dirty="0" smtClean="0"/>
              <a:t>Datenstand </a:t>
            </a:r>
            <a:r>
              <a:rPr lang="de-DE" dirty="0"/>
              <a:t>für die Auswertung beinhaltet alle Informationen, die bis zum 11.08.2020 0:00 Uhr an das RKI übermittelt wurden. </a:t>
            </a:r>
            <a:endParaRPr lang="de-DE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dirty="0" smtClean="0"/>
              <a:t>betrachtet </a:t>
            </a:r>
            <a:r>
              <a:rPr lang="de-DE" dirty="0"/>
              <a:t>wird das Geschehen aber nur bis zur 29. Kalenderwoche (KW) 2020, um mögliche Nachträge zu identifizierten Ausbrüchen/Infektionsketten und/oder zur Schwere von Krankheitsverläufen bei bereits übermittelten Fällen durch die Gesundheitsämter mit einbeziehen zu </a:t>
            </a:r>
            <a:r>
              <a:rPr lang="de-DE" dirty="0" smtClean="0"/>
              <a:t>können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51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4"/>
          </p:nvPr>
        </p:nvSpPr>
        <p:spPr>
          <a:xfrm>
            <a:off x="539394" y="6619136"/>
            <a:ext cx="1860421" cy="195750"/>
          </a:xfrm>
        </p:spPr>
        <p:txBody>
          <a:bodyPr/>
          <a:lstStyle/>
          <a:p>
            <a:r>
              <a:rPr lang="de-DE" dirty="0" smtClean="0"/>
              <a:t>Stand: </a:t>
            </a:r>
            <a:r>
              <a:rPr lang="de-DE" dirty="0" smtClean="0"/>
              <a:t>11.08.2020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Nicht-Ausbruchsfälle vs. Ausbruchsfälle nach Alter / Geschlecht</a:t>
            </a:r>
            <a:endParaRPr lang="en-US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900980"/>
              </p:ext>
            </p:extLst>
          </p:nvPr>
        </p:nvGraphicFramePr>
        <p:xfrm>
          <a:off x="457198" y="1480452"/>
          <a:ext cx="8093079" cy="4453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3690"/>
                <a:gridCol w="616729"/>
                <a:gridCol w="615175"/>
                <a:gridCol w="616729"/>
                <a:gridCol w="616729"/>
                <a:gridCol w="616729"/>
                <a:gridCol w="616729"/>
                <a:gridCol w="616729"/>
                <a:gridCol w="616729"/>
                <a:gridCol w="616729"/>
                <a:gridCol w="616729"/>
                <a:gridCol w="616729"/>
                <a:gridCol w="636924"/>
              </a:tblGrid>
              <a:tr h="921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keinem Ausbruch zugeordnet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 err="1">
                          <a:effectLst/>
                        </a:rPr>
                        <a:t>Ausbruchs­fälle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gesamt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 Ausbruchsfälle/ gesamt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keinem Ausbruch zugeordnet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Ausbruchs­fälle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gesamt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 Ausbruchs­fälle/ gesamt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keinem Ausbruch zugeordnet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Ausbruchsfälle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gesamt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 Ausbruchsfälle/ gesamt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</a:tr>
              <a:tr h="2444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Altersgruppe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männlich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männlich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männlich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männlich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weiblich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weiblich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weiblich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weiblich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gesamt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gesamt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gesamt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gesamt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0-9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1.695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1.209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2.904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42%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1.600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1.080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2.680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40%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3.301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2.297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5.598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41%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10-19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3.265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1.717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4.982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34%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3.598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1.609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5.207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31%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6.875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3.334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10.209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33%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20-29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10.950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4.285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15.235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28%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11.780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3.551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15.331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23%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22.768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7.859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30.627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26%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30-39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11.353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3.775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15.128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25%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10.741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3.477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14.218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24%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22.143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7.268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29.411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25%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40-49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10.722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3.327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14.049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24%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11.614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3.933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15.547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25%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22.385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7.275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29.660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25%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50-59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15.609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3.531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19.140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18%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15.668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4.655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20.323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23%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31.309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8.194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39.503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21%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60-69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9.014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2.138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11.152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19%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7.666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2.277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9.943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23%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16.691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4.417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21.108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21%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70-79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5.788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1.825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7.613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24%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5.009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2.092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7.101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29%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10.805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3.918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14.723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27%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80-89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3.990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2.379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6.369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37%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4.794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4.725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9.519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50%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8.793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7.105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15.898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45%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90+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590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711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1.301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55%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1.366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2.738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4.104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67%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1.961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3.451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5.412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64%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unbekannt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32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8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40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20%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14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12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26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46%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53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76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30%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Summe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73.008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24.905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97.913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25%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73.850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30.149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103.999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29%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147.084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55.141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202.225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27%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55943" marR="55943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68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4"/>
          </p:nvPr>
        </p:nvSpPr>
        <p:spPr>
          <a:xfrm>
            <a:off x="539394" y="6619136"/>
            <a:ext cx="1860421" cy="195750"/>
          </a:xfrm>
        </p:spPr>
        <p:txBody>
          <a:bodyPr/>
          <a:lstStyle/>
          <a:p>
            <a:r>
              <a:rPr lang="de-DE" dirty="0" smtClean="0"/>
              <a:t>Stand: </a:t>
            </a:r>
            <a:r>
              <a:rPr lang="de-DE" dirty="0" smtClean="0"/>
              <a:t>11.08.2020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Zeitlicher Verlauf Fälle in Ausbrüchen nach Infektionsumfeld</a:t>
            </a:r>
            <a:endParaRPr lang="en-US" dirty="0"/>
          </a:p>
        </p:txBody>
      </p:sp>
      <p:pic>
        <p:nvPicPr>
          <p:cNvPr id="8" name="Grafik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42" y="1249093"/>
            <a:ext cx="8540887" cy="4748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51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4"/>
          </p:nvPr>
        </p:nvSpPr>
        <p:spPr>
          <a:xfrm>
            <a:off x="539394" y="6619136"/>
            <a:ext cx="1860421" cy="195750"/>
          </a:xfrm>
        </p:spPr>
        <p:txBody>
          <a:bodyPr/>
          <a:lstStyle/>
          <a:p>
            <a:r>
              <a:rPr lang="de-DE" dirty="0" smtClean="0"/>
              <a:t>Stand: </a:t>
            </a:r>
            <a:r>
              <a:rPr lang="de-DE" dirty="0" smtClean="0"/>
              <a:t>11.08.2020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25704" y="354142"/>
            <a:ext cx="8092592" cy="338554"/>
          </a:xfrm>
        </p:spPr>
        <p:txBody>
          <a:bodyPr/>
          <a:lstStyle/>
          <a:p>
            <a:r>
              <a:rPr lang="de-DE" dirty="0" smtClean="0"/>
              <a:t>Verteilung Ausbrüche, Fälle nach Infektionsumfeld</a:t>
            </a:r>
            <a:endParaRPr lang="en-US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742106"/>
              </p:ext>
            </p:extLst>
          </p:nvPr>
        </p:nvGraphicFramePr>
        <p:xfrm>
          <a:off x="1088571" y="827303"/>
          <a:ext cx="6853281" cy="56477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0623"/>
                <a:gridCol w="2220623"/>
                <a:gridCol w="687789"/>
                <a:gridCol w="862123"/>
                <a:gridCol w="862123"/>
              </a:tblGrid>
              <a:tr h="5043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Übergeordnete Kategorie Infektionsumfeld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Infektionsumfeld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N_Ausbrüche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N_Fälle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durchschnittliche Fallzahl pro Ausbruch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ctr"/>
                </a:tc>
              </a:tr>
              <a:tr h="104863">
                <a:tc row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Wohnstätten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Wohnstätten,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174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978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5,6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Privater Haushalt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3.902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12.315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3,2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Alten-/Pflegeheim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709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13.314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18,8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Flüchtlings-, Asylbewerberheim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199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4.146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20,8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757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Wohnheim (Kinder-, Jugend-, Studierenden-)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129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8,1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Justizvollzugsanstalt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5,8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Kaserne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75770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Med. Behandlungseinrichtung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Med. Behandlungseinrichtung,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60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458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7,6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Krankenhaus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402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4.107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10,2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757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Ambulante Behandlungseinrichtung, Praxis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123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710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5,8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Reha-Einrichtung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93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1.118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12,0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Labor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Arbeitsplatz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Arbeitsplatz,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412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5.824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14,1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Ausbildungsstätte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Ausbildungsstätte,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7,0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Schule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150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4,8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Universität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4,0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Betreuungseinrichtung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Betreuungseinrichtung,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1.435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15,1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Seniorentagesstätte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845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18,4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Kindergarten, Hort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168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5,1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Freizeit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Freizeit,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1.699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8,7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Verein, oder ähnliches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252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5,4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Picknick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3,0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Zeltplatz, Wald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Tiergarten, Zoo, Tierpark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Speisestätte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Speisestätte,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5,0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Restaurant, Gaststätte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273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7,2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Kantine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Imbiss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Übernachtung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Übernachtung,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3,1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Hotel, Pension, Herberge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169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578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3,4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Kreuzfahrtschiff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3,1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Verkehrsmittel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Verkehrsmittel,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7,0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Bus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66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5,1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Flugzeug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2,7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Fähre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2,0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Bahn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Weitere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verstreut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841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11,1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-andere/sonstige-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247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1.152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4,7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-nicht erhoben-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712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4.247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6,0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  <a:tr h="1248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-nicht ermittelbar-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139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5,6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1944" marR="21944" marT="0" marB="0" anchor="b"/>
                </a:tc>
              </a:tr>
            </a:tbl>
          </a:graphicData>
        </a:graphic>
      </p:graphicFrame>
      <p:sp>
        <p:nvSpPr>
          <p:cNvPr id="3" name="Pfeil nach rechts 2"/>
          <p:cNvSpPr/>
          <p:nvPr/>
        </p:nvSpPr>
        <p:spPr>
          <a:xfrm rot="10800000">
            <a:off x="8066306" y="1589314"/>
            <a:ext cx="326571" cy="315685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feil nach rechts 7"/>
          <p:cNvSpPr/>
          <p:nvPr/>
        </p:nvSpPr>
        <p:spPr>
          <a:xfrm rot="10800000">
            <a:off x="8052920" y="4757103"/>
            <a:ext cx="326571" cy="315685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feil nach rechts 8"/>
          <p:cNvSpPr/>
          <p:nvPr/>
        </p:nvSpPr>
        <p:spPr>
          <a:xfrm rot="10800000">
            <a:off x="8052920" y="1279072"/>
            <a:ext cx="326571" cy="315685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feil nach rechts 9"/>
          <p:cNvSpPr/>
          <p:nvPr/>
        </p:nvSpPr>
        <p:spPr>
          <a:xfrm rot="10800000">
            <a:off x="8042034" y="5769474"/>
            <a:ext cx="326571" cy="315685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feil nach rechts 10"/>
          <p:cNvSpPr/>
          <p:nvPr/>
        </p:nvSpPr>
        <p:spPr>
          <a:xfrm rot="10800000">
            <a:off x="8052920" y="2775902"/>
            <a:ext cx="326571" cy="315685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feil nach rechts 11"/>
          <p:cNvSpPr/>
          <p:nvPr/>
        </p:nvSpPr>
        <p:spPr>
          <a:xfrm rot="10800000">
            <a:off x="8042024" y="3429000"/>
            <a:ext cx="326571" cy="315685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feil nach rechts 12"/>
          <p:cNvSpPr/>
          <p:nvPr/>
        </p:nvSpPr>
        <p:spPr>
          <a:xfrm rot="10800000">
            <a:off x="8012711" y="2318658"/>
            <a:ext cx="326571" cy="315685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1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4"/>
          </p:nvPr>
        </p:nvSpPr>
        <p:spPr>
          <a:xfrm>
            <a:off x="539394" y="6619136"/>
            <a:ext cx="1860421" cy="195750"/>
          </a:xfrm>
        </p:spPr>
        <p:txBody>
          <a:bodyPr/>
          <a:lstStyle/>
          <a:p>
            <a:r>
              <a:rPr lang="de-DE" dirty="0" smtClean="0"/>
              <a:t>Stand: </a:t>
            </a:r>
            <a:r>
              <a:rPr lang="de-DE" dirty="0" smtClean="0"/>
              <a:t>11.08.2020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02826"/>
            <a:ext cx="8092592" cy="338554"/>
          </a:xfrm>
        </p:spPr>
        <p:txBody>
          <a:bodyPr/>
          <a:lstStyle/>
          <a:p>
            <a:r>
              <a:rPr lang="de-DE" dirty="0" smtClean="0"/>
              <a:t>Größe der Ausbrüche</a:t>
            </a:r>
            <a:endParaRPr lang="en-US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83614"/>
              </p:ext>
            </p:extLst>
          </p:nvPr>
        </p:nvGraphicFramePr>
        <p:xfrm>
          <a:off x="457201" y="674828"/>
          <a:ext cx="8092590" cy="59379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7622"/>
                <a:gridCol w="1977622"/>
                <a:gridCol w="381654"/>
                <a:gridCol w="470245"/>
                <a:gridCol w="498432"/>
                <a:gridCol w="498432"/>
                <a:gridCol w="470245"/>
                <a:gridCol w="429528"/>
                <a:gridCol w="556990"/>
                <a:gridCol w="831820"/>
              </a:tblGrid>
              <a:tr h="2286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Zahl der Ausbrüche nach Fallzahlkategorie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ctr"/>
                </a:tc>
              </a:tr>
              <a:tr h="531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Übergeordnete Kategorie Infektionsumfeld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Fallzahl pro Ausbruch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2 - 4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5 - 9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10 - 19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20 -  49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50 - 99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100+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gesamt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Anteil (%) Fälle in niedrigster Fallzahlkategorie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ctr"/>
                </a:tc>
              </a:tr>
              <a:tr h="108357">
                <a:tc row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Wohnstätten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Wohnstätten,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139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174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80%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Privater Haushalt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3391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428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66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3902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87%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Alten-/Pflegeheim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202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115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155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182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709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28%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Flüchtlings-, Asylbewerberheim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60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199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816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Wohnheim (Kinder-, Jugend-, Studierenden-)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2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31%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Justizvollzugsanstalt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25%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Kaserne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81626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Med. Behandlungseinrichtung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Med. Behandlungseinrichtung,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5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60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48%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Krankenhaus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188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99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402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47%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816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Ambulante Behandlungseinrichtung, Praxis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123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57%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Reha-Einrichtung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93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46%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Labor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Arbeitsplatz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Arbeitsplatz,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237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92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412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58%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Ausbildungsstätte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Ausbildungsstätte,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57%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Schule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61%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Universität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100%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Betreuungseinrichtung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Betreuungseinrichtung,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32%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Seniorentagesstätte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24%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Kindergarten, Hort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64%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Freizeit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Freizeit,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139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71%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Verein, oder ähnliches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74%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Picknick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100%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Tiergarten, Zoo, Tierpark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Zeltplatz, Wald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Speisestätte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Speisestätte,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Restaurant, Gaststätte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55%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Kantine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Imbiss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Übernachtung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Übernachtung,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75%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Hotel, Pension, Herberge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140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169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83%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Kreuzfahrtschiff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92%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Verkehrsmittel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Verkehrsmittel, unspezifisch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Bus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54%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Flugzeug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100%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Fähre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100%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Bahn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Weitere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verstreut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61%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-andere/sonstige-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178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247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72%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-nicht erhoben-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505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115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712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71%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-nicht ermittelbar-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76%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  <a:tr h="1083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gesamt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5568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1190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558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400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109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39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7864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71%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4079" marR="24079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10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4"/>
          </p:nvPr>
        </p:nvSpPr>
        <p:spPr>
          <a:xfrm>
            <a:off x="539394" y="6619136"/>
            <a:ext cx="1860421" cy="195750"/>
          </a:xfrm>
        </p:spPr>
        <p:txBody>
          <a:bodyPr/>
          <a:lstStyle/>
          <a:p>
            <a:r>
              <a:rPr lang="de-DE" dirty="0" smtClean="0"/>
              <a:t>Stand: </a:t>
            </a:r>
            <a:r>
              <a:rPr lang="de-DE" dirty="0" smtClean="0"/>
              <a:t>11.08.2020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57256"/>
            <a:ext cx="8092592" cy="338554"/>
          </a:xfrm>
        </p:spPr>
        <p:txBody>
          <a:bodyPr/>
          <a:lstStyle/>
          <a:p>
            <a:r>
              <a:rPr lang="de-DE" dirty="0" smtClean="0"/>
              <a:t>Schweregrad der Fälle je nach Infektionsumfeld</a:t>
            </a:r>
            <a:endParaRPr lang="en-US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359800"/>
              </p:ext>
            </p:extLst>
          </p:nvPr>
        </p:nvGraphicFramePr>
        <p:xfrm>
          <a:off x="245480" y="630283"/>
          <a:ext cx="8495748" cy="6059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5755"/>
                <a:gridCol w="1981565"/>
                <a:gridCol w="707572"/>
                <a:gridCol w="783771"/>
                <a:gridCol w="827314"/>
                <a:gridCol w="729343"/>
                <a:gridCol w="619747"/>
                <a:gridCol w="881809"/>
                <a:gridCol w="838872"/>
              </a:tblGrid>
              <a:tr h="582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Ausbruchssetting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Fälle (n)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Hospitalisierung "ja"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Hospitalisierung "unbekannt"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verstorben "ja"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verstorben "unbekannt"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Anteil Hospitalisierte (ja) an allen Fällen (ja, nein, unbekannt)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Anteil verstorben (ja) an allen Fällen (verstorben ja, nein, unbekannt)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row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Wohnstätten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Wohnstätten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978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114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12%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295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Privater Haushalt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12315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1459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953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265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12%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295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Alten-/Pflegeheim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13314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2430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1300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2469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18%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19%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663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Wohnheim (Kinder-, Jugend-, Studierenden-)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129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12%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295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Justizvollzugsanstalt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Kaserne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404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Flüchtlings-, Asylbewerberheim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4146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189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863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94308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Med. Behandlungseinrichtung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Med. Behandlungseinrichtung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458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122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27%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Krankenhaus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4107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1382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174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34%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295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Reha-Einrichtung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1118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363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32%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643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Ambulante Behandlungseinrichtung, Praxis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710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161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23%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Labor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29539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Betreuungseinrichtung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Betreuungseinrichtung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1435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187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218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189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13%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13%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295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Kindergarten, Hort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168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17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5%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295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Seniorentagesstätte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845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196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22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139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23%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16%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Übernachtung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Übernachtung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19%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0%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943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Hotel, Pension, Herberge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578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295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Kreuzfahrtschiff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38%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Speisestätte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Speisestätte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295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Restaurant, Gaststätte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273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Kantine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Imbiss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Freizeit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Freizeit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1699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162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295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Verein, oder ähnliches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252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Picknick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295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Tiergarten, Zoo, Tierpark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Zeltplatz, Wald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29539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Ausbildungsstätte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Ausbildungsstätte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Schule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150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Universität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25%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Arbeitsplatz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Arbeitsplatz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5824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287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309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5%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0%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Verkehrsmittel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Verkehrsmittel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Bus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12%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Flugzeug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Fähre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Bahn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Weitere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verstreut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841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145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17%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29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-andere/sonstige-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1152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124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11%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295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-nicht ermittelbar-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139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736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-nicht erhoben-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4247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654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618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351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15%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  <a:tr h="1943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ohne Zugehörigkeit zu Ausbruch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147084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22100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20260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4996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733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15%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3%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26497" marR="2649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51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4"/>
          </p:nvPr>
        </p:nvSpPr>
        <p:spPr>
          <a:xfrm>
            <a:off x="539394" y="6619136"/>
            <a:ext cx="1860421" cy="195750"/>
          </a:xfrm>
        </p:spPr>
        <p:txBody>
          <a:bodyPr/>
          <a:lstStyle/>
          <a:p>
            <a:r>
              <a:rPr lang="de-DE" dirty="0" smtClean="0"/>
              <a:t>Stand: </a:t>
            </a:r>
            <a:r>
              <a:rPr lang="de-DE" dirty="0" smtClean="0"/>
              <a:t>11.08.2020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Kernbotschaften/</a:t>
            </a:r>
            <a:r>
              <a:rPr lang="de-DE" dirty="0" err="1" smtClean="0"/>
              <a:t>Schlußfolgerungen</a:t>
            </a:r>
            <a:endParaRPr lang="en-US" dirty="0"/>
          </a:p>
        </p:txBody>
      </p:sp>
      <p:sp>
        <p:nvSpPr>
          <p:cNvPr id="2" name="Rechteck 1"/>
          <p:cNvSpPr/>
          <p:nvPr/>
        </p:nvSpPr>
        <p:spPr>
          <a:xfrm>
            <a:off x="994317" y="1296535"/>
            <a:ext cx="688814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dirty="0" smtClean="0"/>
              <a:t>Von den Gesundheitsämtern (eher leicht zu ermittelnde) Übertragungsketten -&gt; Ausbrüche insbesondere da, wo enger, langfristiger Kontakt unter Personen besteht, die sich gut kennen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dirty="0" smtClean="0"/>
              <a:t>Im privaten Aushalt viele Ausbrüche mit eher wenigen Fällen, Fallzahl in Ausbrüchen absolut aber nur noch in Alten-/Pflegeheimen größer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dirty="0" smtClean="0"/>
              <a:t>Krankheitsschwere auch in Ausbrüchen hauptsächlich durch das Alter der Fälle in Ausbrüchen getriggert: zur Vermeidung schwerer Krankheitsverläufe möglichst Infektion von älteren Menschen vermeiden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dirty="0" smtClean="0"/>
              <a:t>Übertragungen im privaten Umfeld besonders häufig. Innerhalb eines Haushaltes enger Kontakt nicht vermeidbar/sozial nicht verträglich.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dirty="0" smtClean="0"/>
              <a:t>Frühzeitige Isolation und (Selbst-)</a:t>
            </a:r>
            <a:r>
              <a:rPr lang="de-DE" dirty="0" err="1" smtClean="0"/>
              <a:t>quarantäne</a:t>
            </a:r>
            <a:r>
              <a:rPr lang="de-DE" dirty="0" smtClean="0"/>
              <a:t> von Kontaktpersonen wichtig, Übertragung durch private Feiern mit Risiko des Eintrags in viele verschiedene Haushalte möglichst vermeiden.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55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1614</Words>
  <Application>Microsoft Office PowerPoint</Application>
  <PresentationFormat>Bildschirmpräsentation (4:3)</PresentationFormat>
  <Paragraphs>1148</Paragraphs>
  <Slides>8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Office-Design</vt:lpstr>
      <vt:lpstr>Auswertung COVID-Ausbrüche in den Meldedaten geplant EpidBull online vorab   Silke Buda, Matthias an der Heiden,  Doris Altmann, Michaela Diercke,  Osamah Hamouda und Ute Rexroth    </vt:lpstr>
      <vt:lpstr>Festlegung Vorbedingungen zu dieser Auswertung</vt:lpstr>
      <vt:lpstr>Nicht-Ausbruchsfälle vs. Ausbruchsfälle nach Alter / Geschlecht</vt:lpstr>
      <vt:lpstr>Zeitlicher Verlauf Fälle in Ausbrüchen nach Infektionsumfeld</vt:lpstr>
      <vt:lpstr>Verteilung Ausbrüche, Fälle nach Infektionsumfeld</vt:lpstr>
      <vt:lpstr>Größe der Ausbrüche</vt:lpstr>
      <vt:lpstr>Schweregrad der Fälle je nach Infektionsumfeld</vt:lpstr>
      <vt:lpstr>Kernbotschaften/Schlußfolgerungen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Budas</cp:lastModifiedBy>
  <cp:revision>1712</cp:revision>
  <cp:lastPrinted>2020-05-13T06:04:10Z</cp:lastPrinted>
  <dcterms:created xsi:type="dcterms:W3CDTF">2015-11-02T12:29:13Z</dcterms:created>
  <dcterms:modified xsi:type="dcterms:W3CDTF">2020-08-19T08:07:47Z</dcterms:modified>
</cp:coreProperties>
</file>