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28" r:id="rId3"/>
    <p:sldId id="313" r:id="rId4"/>
    <p:sldId id="314" r:id="rId5"/>
    <p:sldId id="335" r:id="rId6"/>
    <p:sldId id="329" r:id="rId7"/>
    <p:sldId id="330" r:id="rId8"/>
    <p:sldId id="331" r:id="rId9"/>
    <p:sldId id="332" r:id="rId10"/>
    <p:sldId id="334" r:id="rId11"/>
    <p:sldId id="33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5369" autoAdjust="0"/>
  </p:normalViewPr>
  <p:slideViewPr>
    <p:cSldViewPr>
      <p:cViewPr>
        <p:scale>
          <a:sx n="70" d="100"/>
          <a:sy n="70" d="100"/>
        </p:scale>
        <p:origin x="-190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Farben sind nicht mit COVID19 verbunden.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Nicht</a:t>
            </a:r>
            <a:r>
              <a:rPr lang="de-DE" baseline="0" dirty="0" smtClean="0"/>
              <a:t> mehr dabei: </a:t>
            </a:r>
          </a:p>
          <a:p>
            <a:r>
              <a:rPr lang="de-DE" baseline="0" dirty="0" smtClean="0"/>
              <a:t>Afrika: Südafrika</a:t>
            </a:r>
          </a:p>
          <a:p>
            <a:r>
              <a:rPr lang="de-DE" baseline="0" dirty="0" smtClean="0"/>
              <a:t>Asien: Kasachstan</a:t>
            </a:r>
          </a:p>
          <a:p>
            <a:r>
              <a:rPr lang="de-DE" baseline="0" dirty="0" smtClean="0"/>
              <a:t>Europa: Malta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Dazugekommen: Gibraltar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Albanien, Bulgarien, Serbien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Fallzahlen:</a:t>
            </a:r>
            <a:r>
              <a:rPr lang="de-DE" baseline="0" dirty="0" smtClean="0"/>
              <a:t> ECDC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https://ourworldindata.org/coronavirus-testing (1.18 / 1000 </a:t>
            </a:r>
            <a:r>
              <a:rPr lang="de-DE" baseline="0" dirty="0" err="1" smtClean="0"/>
              <a:t>Ew</a:t>
            </a:r>
            <a:r>
              <a:rPr lang="de-DE" baseline="0" dirty="0" smtClean="0"/>
              <a:t>, Datenstand 12 Aug)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https://www.santepubliquefrance.fr/dossiers/coronavirus-covid-19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https://www.santepubliquefrance.fr/dossiers/coronavirus-covid-19/coronavirus-chiffres-cles-et-evolution-de-la-covid-19-en-france-et-dans-le-monde#block-266157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https://dashboard.covid19.data.gouv.fr/suivi-indicateurs?location=Frau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https://www.lemonde.fr/planete/article/2020/08/13/pic-de-contaminations-journalieres-en-france-le-port-du-masque-au-travail-en-question_6048904_3244.html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Fallzahlen:</a:t>
            </a:r>
            <a:r>
              <a:rPr lang="de-DE" baseline="0" dirty="0" smtClean="0"/>
              <a:t> WHO EURO/</a:t>
            </a:r>
            <a:r>
              <a:rPr lang="de-DE" baseline="0" dirty="0" err="1" smtClean="0"/>
              <a:t>Santé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Publique</a:t>
            </a:r>
            <a:r>
              <a:rPr lang="de-DE" baseline="0" dirty="0" smtClean="0"/>
              <a:t> France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https://www.santepubliquefrance.fr/dossiers/coronavirus-covid-19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https://www.santepubliquefrance.fr/dossiers/coronavirus-covid-19/coronavirus-chiffres-cles-et-evolution-de-la-covid-19-en-france-et-dans-le-monde#block-266157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https://dashboard.covid19.data.gouv.fr/suivi-indicateurs?location=Frau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https://www.lemonde.fr/planete/article/2020/08/13/pic-de-contaminations-journalieres-en-france-le-port-du-masque-au-travail-en-question_6048904_3244.html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Region: https://geodes.santepubliquefrance.fr/#bbox=-485669,6608890,1312455,1620369&amp;c=indicator&amp;f=0&amp;i=sp_pos_heb.p&amp;i2=sp_ti_tp_7j.tx_pe_gliss&amp;s=2020-S32&amp;s2=2020-08-08-2020-08-14&amp;t=a01&amp;t2=a01&amp;view=map1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Départements</a:t>
            </a:r>
            <a:r>
              <a:rPr lang="de-DE" dirty="0" smtClean="0"/>
              <a:t>: https://geodes.santepubliquefrance.fr/#bbox=445797,5710137,412669,509484&amp;c=indicator&amp;f=0&amp;i=sp_pos_heb.p&amp;i2=sp_ti_tp_7j.tx_pe_gliss&amp;s=2020-S32&amp;s2=2020-08-08-2020-08-14&amp;t=a01&amp;t2=a01&amp;view=map2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https://www.data.gouv.fr/fr/datasets/indicateurs-de-suivi-de-lepidemie-de-covid-19/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Karte: https://www.gouvernement.fr/info-coronavirus/carte-et-donnees#activite-epidemique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3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5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83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22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47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26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40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19.08.2020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5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398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21.689.832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770.273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(3,6%)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18.08.2020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87718"/>
              </p:ext>
            </p:extLst>
          </p:nvPr>
        </p:nvGraphicFramePr>
        <p:xfrm>
          <a:off x="332401" y="1990662"/>
          <a:ext cx="8496946" cy="4491046"/>
        </p:xfrm>
        <a:graphic>
          <a:graphicData uri="http://schemas.openxmlformats.org/drawingml/2006/table">
            <a:tbl>
              <a:tblPr firstRow="1" firstCol="1" bandRow="1"/>
              <a:tblGrid>
                <a:gridCol w="1215263"/>
                <a:gridCol w="1080120"/>
                <a:gridCol w="1464423"/>
                <a:gridCol w="1651756"/>
                <a:gridCol w="1564341"/>
                <a:gridCol w="720080"/>
                <a:gridCol w="800963"/>
              </a:tblGrid>
              <a:tr h="5902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</a:t>
                      </a: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2.647.663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432.589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5.403.269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358.405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3.340.197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304.775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468.332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80.851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535.946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57.922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178,16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289.087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47.289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522.162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41.884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922.853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35.317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161.253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31.340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342.813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28.451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5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err="1" smtClean="0">
                <a:latin typeface="Scala Sans OT" panose="020B0504030101020104" pitchFamily="34" charset="0"/>
              </a:rPr>
              <a:t>Île</a:t>
            </a:r>
            <a:r>
              <a:rPr lang="de-DE" sz="2800" dirty="0" smtClean="0">
                <a:latin typeface="Scala Sans OT" panose="020B0504030101020104" pitchFamily="34" charset="0"/>
              </a:rPr>
              <a:t>-de-France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806699" y="1340768"/>
            <a:ext cx="6935935" cy="4762500"/>
            <a:chOff x="1806699" y="1340768"/>
            <a:chExt cx="6935935" cy="4762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699" y="1340768"/>
              <a:ext cx="5581650" cy="476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4916760" y="1402903"/>
              <a:ext cx="2016224" cy="307777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prstClr val="black"/>
                  </a:solidFill>
                </a:rPr>
                <a:t>Paris= 75. Departement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H="1">
              <a:off x="4139952" y="1556791"/>
              <a:ext cx="776808" cy="1368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6726410" y="1933090"/>
              <a:ext cx="2016224" cy="1169551"/>
            </a:xfrm>
            <a:prstGeom prst="rect">
              <a:avLst/>
            </a:prstGeom>
            <a:solidFill>
              <a:srgbClr val="FF5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prstClr val="black"/>
                  </a:solidFill>
                </a:rPr>
                <a:t>Petite</a:t>
              </a:r>
              <a:r>
                <a:rPr lang="de-DE" sz="1400" dirty="0" smtClean="0">
                  <a:solidFill>
                    <a:prstClr val="black"/>
                  </a:solidFill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couronne</a:t>
              </a:r>
              <a:r>
                <a:rPr lang="de-DE" sz="1400" dirty="0" smtClean="0">
                  <a:solidFill>
                    <a:prstClr val="black"/>
                  </a:solidFill>
                </a:rPr>
                <a:t> = Departements 92+93+94</a:t>
              </a:r>
            </a:p>
            <a:p>
              <a:r>
                <a:rPr lang="de-DE" sz="1400" dirty="0" smtClean="0">
                  <a:solidFill>
                    <a:prstClr val="black"/>
                  </a:solidFill>
                </a:rPr>
                <a:t>Eng mit Paris vernetzt, viel Transit in beiden Richtungen.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Gerade Verbindung mit Pfeil 16"/>
            <p:cNvCxnSpPr>
              <a:stCxn id="15" idx="1"/>
            </p:cNvCxnSpPr>
            <p:nvPr/>
          </p:nvCxnSpPr>
          <p:spPr>
            <a:xfrm flipH="1">
              <a:off x="4597524" y="2517866"/>
              <a:ext cx="2128886" cy="4070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724450" y="5229200"/>
              <a:ext cx="2016224" cy="738664"/>
            </a:xfrm>
            <a:prstGeom prst="rect">
              <a:avLst/>
            </a:prstGeom>
            <a:solidFill>
              <a:srgbClr val="FFFFE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prstClr val="black"/>
                  </a:solidFill>
                </a:rPr>
                <a:t>Grande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couronne</a:t>
              </a:r>
              <a:r>
                <a:rPr lang="de-DE" sz="1400" dirty="0" smtClean="0">
                  <a:solidFill>
                    <a:prstClr val="black"/>
                  </a:solidFill>
                </a:rPr>
                <a:t> = Departements 77+78+91+95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Gerade Verbindung mit Pfeil 18"/>
            <p:cNvCxnSpPr>
              <a:stCxn id="18" idx="1"/>
            </p:cNvCxnSpPr>
            <p:nvPr/>
          </p:nvCxnSpPr>
          <p:spPr>
            <a:xfrm flipH="1" flipV="1">
              <a:off x="5364088" y="4149080"/>
              <a:ext cx="1360362" cy="14494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feil nach rechts 21"/>
            <p:cNvSpPr/>
            <p:nvPr/>
          </p:nvSpPr>
          <p:spPr>
            <a:xfrm>
              <a:off x="2843808" y="3182119"/>
              <a:ext cx="432048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Pfeil nach rechts 23"/>
            <p:cNvSpPr/>
            <p:nvPr/>
          </p:nvSpPr>
          <p:spPr>
            <a:xfrm rot="16924775">
              <a:off x="4967807" y="3182119"/>
              <a:ext cx="432048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Pfeil nach rechts 24"/>
            <p:cNvSpPr/>
            <p:nvPr/>
          </p:nvSpPr>
          <p:spPr>
            <a:xfrm rot="19306225">
              <a:off x="3652578" y="3661664"/>
              <a:ext cx="432048" cy="26101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Pfeil nach rechts 25"/>
            <p:cNvSpPr/>
            <p:nvPr/>
          </p:nvSpPr>
          <p:spPr>
            <a:xfrm rot="7269640">
              <a:off x="4904944" y="1977557"/>
              <a:ext cx="432048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7" name="Pfeil nach rechts 26"/>
            <p:cNvSpPr/>
            <p:nvPr/>
          </p:nvSpPr>
          <p:spPr>
            <a:xfrm rot="16924775">
              <a:off x="4700736" y="4999639"/>
              <a:ext cx="432048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Pfeil nach rechts 27"/>
          <p:cNvSpPr/>
          <p:nvPr/>
        </p:nvSpPr>
        <p:spPr>
          <a:xfrm>
            <a:off x="523172" y="5683353"/>
            <a:ext cx="432048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55220" y="560069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Touristisch relevante Orte außerhalb der „kleinen Krone“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7" y="692696"/>
            <a:ext cx="8669384" cy="343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18.08.2020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91780" y="39967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433633" y="371703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35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84683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Eswatini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52,52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30112"/>
              </p:ext>
            </p:extLst>
          </p:nvPr>
        </p:nvGraphicFramePr>
        <p:xfrm>
          <a:off x="1691680" y="4327385"/>
          <a:ext cx="1662100" cy="2213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507,01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301,97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214,69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132,44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98"/>
              </p:ext>
            </p:extLst>
          </p:nvPr>
        </p:nvGraphicFramePr>
        <p:xfrm>
          <a:off x="3474532" y="4509120"/>
          <a:ext cx="1524000" cy="2023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53452"/>
                <a:gridCol w="5705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108,92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68,01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91569"/>
              </p:ext>
            </p:extLst>
          </p:nvPr>
        </p:nvGraphicFramePr>
        <p:xfrm>
          <a:off x="5215271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140,12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106,77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75,32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65,92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80438"/>
              </p:ext>
            </p:extLst>
          </p:nvPr>
        </p:nvGraphicFramePr>
        <p:xfrm>
          <a:off x="6876256" y="4415880"/>
          <a:ext cx="1524000" cy="1678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17.08.2020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0" y="836712"/>
            <a:ext cx="818494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18.08.2020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836712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</a:t>
            </a:r>
            <a:r>
              <a:rPr lang="de-DE" sz="1600"/>
              <a:t>Serbien </a:t>
            </a:r>
            <a:r>
              <a:rPr lang="de-DE" sz="160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8448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Seit dem letzten Bericht (17.08.) neu auf der Liste 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74486"/>
              </p:ext>
            </p:extLst>
          </p:nvPr>
        </p:nvGraphicFramePr>
        <p:xfrm>
          <a:off x="304396" y="2204864"/>
          <a:ext cx="8535209" cy="345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535"/>
                <a:gridCol w="1908966"/>
                <a:gridCol w="1300927"/>
                <a:gridCol w="1300927"/>
                <a:gridCol w="1300927"/>
                <a:gridCol w="1300927"/>
              </a:tblGrid>
              <a:tr h="1076191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Land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Region 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Fälle pro 100.00</a:t>
                      </a:r>
                      <a:r>
                        <a:rPr lang="de-DE" sz="1800" b="1" baseline="0" dirty="0" smtClean="0"/>
                        <a:t>0 Einwohner (7-Tage)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b="1" dirty="0" err="1" smtClean="0"/>
                        <a:t>Kum</a:t>
                      </a:r>
                      <a:r>
                        <a:rPr lang="de-DE" sz="1800" b="1" dirty="0" smtClean="0"/>
                        <a:t>. Fälle (7-Tage)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Trend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Risikogebiet laut RKI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</a:tr>
              <a:tr h="366969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Albanien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Durrës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52,05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151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seit 15.06. 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</a:tr>
              <a:tr h="366969">
                <a:tc>
                  <a:txBody>
                    <a:bodyPr/>
                    <a:lstStyle/>
                    <a:p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Lezhë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51,92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65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seit 15.06. 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</a:tr>
              <a:tr h="562989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Bosnien und Herzegowina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Kanton 10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52,30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44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 smtClean="0"/>
                        <a:t>seit 15.06. 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</a:tr>
              <a:tr h="562989">
                <a:tc>
                  <a:txBody>
                    <a:bodyPr/>
                    <a:lstStyle/>
                    <a:p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Bosansko-podrinski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50,56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12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seit 15.06</a:t>
                      </a:r>
                      <a:r>
                        <a:rPr lang="de-DE" sz="1800" dirty="0" smtClean="0"/>
                        <a:t>.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</a:tr>
              <a:tr h="366969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Malta</a:t>
                      </a:r>
                      <a:endParaRPr lang="de-DE" sz="1800" b="1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53,29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263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dirty="0"/>
                    </a:p>
                  </a:txBody>
                  <a:tcPr marL="53224" marR="53224" marT="26612" marB="26612" anchor="ctr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/>
                    </a:p>
                  </a:txBody>
                  <a:tcPr marL="53224" marR="53224" marT="26612" marB="26612" anchor="ctr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74193" y="5672281"/>
            <a:ext cx="864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Seit dem letzten Bericht  (17.08.) NICHT mehr auf der Liste: Luxemburg, </a:t>
            </a:r>
            <a:r>
              <a:rPr lang="en-US" dirty="0"/>
              <a:t>Romania (</a:t>
            </a:r>
            <a:r>
              <a:rPr lang="en-US" dirty="0" err="1"/>
              <a:t>Dâmbovița</a:t>
            </a:r>
            <a:r>
              <a:rPr lang="en-US" dirty="0"/>
              <a:t>, </a:t>
            </a:r>
            <a:r>
              <a:rPr lang="en-US" dirty="0" err="1"/>
              <a:t>Gorj</a:t>
            </a:r>
            <a:r>
              <a:rPr lang="en-US" dirty="0" smtClean="0"/>
              <a:t>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1519" y="2635932"/>
            <a:ext cx="8185879" cy="41054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Aktuelle Situation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Starker </a:t>
            </a:r>
            <a:r>
              <a:rPr lang="de-DE" sz="1400" dirty="0"/>
              <a:t>Anstieg der Inzidenz </a:t>
            </a:r>
            <a:r>
              <a:rPr lang="de-DE" sz="1400" dirty="0" smtClean="0"/>
              <a:t>und des Anteils der positiven PCR-Tests</a:t>
            </a:r>
          </a:p>
          <a:p>
            <a:r>
              <a:rPr lang="de-DE" sz="1400" dirty="0" smtClean="0"/>
              <a:t>Zunehmende </a:t>
            </a:r>
            <a:r>
              <a:rPr lang="de-DE" sz="1400" dirty="0"/>
              <a:t>Inzidenz in allen Altersgruppen, besonders ausgeprägt in der Altersgruppe der </a:t>
            </a:r>
            <a:r>
              <a:rPr lang="de-DE" sz="1400" dirty="0" smtClean="0"/>
              <a:t>25-35 jährigen.</a:t>
            </a:r>
          </a:p>
          <a:p>
            <a:r>
              <a:rPr lang="de-DE" sz="1400" dirty="0" smtClean="0"/>
              <a:t>Ca. die Hälfte der positiv Getesteten sind asymptomatisch. </a:t>
            </a:r>
          </a:p>
          <a:p>
            <a:r>
              <a:rPr lang="de-DE" sz="1400" dirty="0" smtClean="0"/>
              <a:t>Die </a:t>
            </a:r>
            <a:r>
              <a:rPr lang="de-DE" sz="1400" dirty="0"/>
              <a:t>Zahl der </a:t>
            </a:r>
            <a:r>
              <a:rPr lang="de-DE" sz="1400" dirty="0" smtClean="0"/>
              <a:t>Krankenhauseingänge </a:t>
            </a:r>
            <a:r>
              <a:rPr lang="de-DE" sz="1400" dirty="0"/>
              <a:t>hat in den letzten drei Wochen zugenommen, insbesondere bei den unter </a:t>
            </a:r>
            <a:r>
              <a:rPr lang="de-DE" sz="1400" dirty="0" smtClean="0"/>
              <a:t>40-Jährigen. Schwere Fälle nehmen weiterhin ab. </a:t>
            </a:r>
          </a:p>
          <a:p>
            <a:r>
              <a:rPr lang="de-DE" sz="1400" dirty="0" smtClean="0"/>
              <a:t>Starker </a:t>
            </a:r>
            <a:r>
              <a:rPr lang="de-DE" sz="1400" dirty="0"/>
              <a:t>Anstieg der Indikatoren in Ile-de-France und </a:t>
            </a:r>
            <a:r>
              <a:rPr lang="de-DE" sz="1400" dirty="0" smtClean="0"/>
              <a:t>Provence-Alpes-Côte </a:t>
            </a:r>
            <a:r>
              <a:rPr lang="de-DE" sz="1400" dirty="0" err="1" smtClean="0"/>
              <a:t>d'Azur</a:t>
            </a:r>
            <a:r>
              <a:rPr lang="de-DE" sz="1400" dirty="0" smtClean="0"/>
              <a:t>: Paris und </a:t>
            </a:r>
            <a:r>
              <a:rPr lang="de-DE" sz="1400" dirty="0" err="1" smtClean="0"/>
              <a:t>Bouches</a:t>
            </a:r>
            <a:r>
              <a:rPr lang="de-DE" sz="1400" dirty="0" smtClean="0"/>
              <a:t>-du-Rhône seit 14.08. „aktive Übertragungsgebiete“ („</a:t>
            </a:r>
            <a:r>
              <a:rPr lang="de-DE" sz="1400" dirty="0" err="1" smtClean="0"/>
              <a:t>zone</a:t>
            </a:r>
            <a:r>
              <a:rPr lang="de-DE" sz="1400" dirty="0" smtClean="0"/>
              <a:t> aktive de </a:t>
            </a:r>
            <a:r>
              <a:rPr lang="de-DE" sz="1400" dirty="0" err="1" smtClean="0"/>
              <a:t>transmission</a:t>
            </a:r>
            <a:r>
              <a:rPr lang="de-DE" sz="1400" dirty="0" smtClean="0"/>
              <a:t> du </a:t>
            </a:r>
            <a:r>
              <a:rPr lang="de-DE" sz="1400" dirty="0" err="1" smtClean="0"/>
              <a:t>virus</a:t>
            </a:r>
            <a:r>
              <a:rPr lang="de-DE" sz="1400" dirty="0" smtClean="0"/>
              <a:t>“)</a:t>
            </a:r>
          </a:p>
          <a:p>
            <a:r>
              <a:rPr lang="de-DE" sz="1400" dirty="0" smtClean="0"/>
              <a:t>Breite </a:t>
            </a:r>
            <a:r>
              <a:rPr lang="de-DE" sz="1400" dirty="0"/>
              <a:t>Zirkulation des Virus außerhalb der identifizierten </a:t>
            </a:r>
            <a:r>
              <a:rPr lang="de-DE" sz="1400" dirty="0" smtClean="0"/>
              <a:t>Cluster.</a:t>
            </a:r>
          </a:p>
          <a:p>
            <a:pPr lvl="1"/>
            <a:r>
              <a:rPr lang="de-DE" sz="1400" dirty="0"/>
              <a:t>49% der registrierten Cluster sind im beruflichen Umfeld </a:t>
            </a:r>
            <a:r>
              <a:rPr lang="de-DE" sz="1400" dirty="0" smtClean="0"/>
              <a:t>angesiedelt (inkl. Gesundheitswesen), </a:t>
            </a:r>
            <a:r>
              <a:rPr lang="de-DE" sz="1400" dirty="0"/>
              <a:t>28% stammen aus öffentlichen oder privaten Zusammenkünften und insbesondere aus dem erweiterten familiären Umfeld.</a:t>
            </a:r>
            <a:endParaRPr lang="de-DE" sz="1400" dirty="0" smtClean="0"/>
          </a:p>
          <a:p>
            <a:r>
              <a:rPr lang="de-DE" sz="1400" dirty="0" smtClean="0"/>
              <a:t>In den in Paris gemeldeten Fälle sind auch positive Ergebnisse von Fluggäste enthalten, die kein Wohnsitz angegeben haben. </a:t>
            </a:r>
          </a:p>
          <a:p>
            <a:r>
              <a:rPr lang="de-DE" sz="1400" dirty="0" smtClean="0"/>
              <a:t>Inzidenzen in einigen Departements der Region PACA haben sich zwischen der 31. und 32. KW verdoppelt.</a:t>
            </a:r>
            <a:endParaRPr lang="de-DE" sz="14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(Kontinental-)Frankreich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34914"/>
            <a:ext cx="468052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219.029 Fälle </a:t>
            </a:r>
            <a:r>
              <a:rPr lang="de-DE" sz="1400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(ECDC, 18.08.2020)</a:t>
            </a:r>
            <a:endParaRPr lang="de-DE" sz="1400" dirty="0">
              <a:solidFill>
                <a:prstClr val="black"/>
              </a:solidFill>
              <a:latin typeface="Scala Sans OT" panose="020B05040301010201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30.429 Todesfälle </a:t>
            </a: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Fallsterblichkeit : 13.9 %)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err="1" smtClean="0">
                <a:solidFill>
                  <a:prstClr val="black"/>
                </a:solidFill>
                <a:latin typeface="Scala Sans OT" panose="020B0504030101020104" pitchFamily="34" charset="0"/>
              </a:rPr>
              <a:t>Test:s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 1.18 / 1.000 EW; Positivanteil bei PCR-Tests: 2,9%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7T-Inzidenz /100.000 </a:t>
            </a:r>
            <a:r>
              <a:rPr lang="de-DE" sz="1400" b="1" dirty="0" err="1" smtClean="0">
                <a:solidFill>
                  <a:prstClr val="black"/>
                </a:solidFill>
                <a:latin typeface="Scala Sans OT" panose="020B0504030101020104" pitchFamily="34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. 24,26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Fälle 7T: 16.254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R </a:t>
            </a:r>
            <a:r>
              <a:rPr lang="de-DE" sz="1400" b="1" dirty="0" err="1" smtClean="0">
                <a:solidFill>
                  <a:prstClr val="black"/>
                </a:solidFill>
                <a:latin typeface="Scala Sans OT" panose="020B0504030101020104" pitchFamily="34" charset="0"/>
              </a:rPr>
              <a:t>eff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 7T: 1,2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34914"/>
            <a:ext cx="2257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1412776"/>
            <a:ext cx="8496944" cy="41054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400" dirty="0" smtClean="0"/>
              <a:t>Maßnahmen:</a:t>
            </a:r>
          </a:p>
          <a:p>
            <a:pPr lvl="1"/>
            <a:r>
              <a:rPr lang="de-DE" sz="1400" dirty="0" smtClean="0"/>
              <a:t>Generell in Frankreich gilt:</a:t>
            </a:r>
          </a:p>
          <a:p>
            <a:pPr lvl="2"/>
            <a:r>
              <a:rPr lang="de-DE" sz="1400" dirty="0"/>
              <a:t>Maskenpflicht in ÖPNV, in geschlossenen </a:t>
            </a:r>
            <a:r>
              <a:rPr lang="de-DE" sz="1400" dirty="0" smtClean="0"/>
              <a:t>öffentlichen Räumen, bei der Arbeit (ab 01.09.2020)</a:t>
            </a:r>
          </a:p>
          <a:p>
            <a:pPr lvl="2"/>
            <a:r>
              <a:rPr lang="de-DE" sz="1400" dirty="0" smtClean="0"/>
              <a:t>Maskenpflicht </a:t>
            </a:r>
            <a:r>
              <a:rPr lang="de-DE" sz="1400" dirty="0"/>
              <a:t>im Freien </a:t>
            </a:r>
            <a:r>
              <a:rPr lang="de-DE" sz="1400" dirty="0" smtClean="0"/>
              <a:t>in mehr </a:t>
            </a:r>
            <a:r>
              <a:rPr lang="de-DE" sz="1400" dirty="0"/>
              <a:t>und mehr Gemeinden, </a:t>
            </a:r>
            <a:r>
              <a:rPr lang="de-DE" sz="1400" dirty="0" smtClean="0"/>
              <a:t>z.T</a:t>
            </a:r>
            <a:r>
              <a:rPr lang="de-DE" sz="1400" dirty="0"/>
              <a:t>. auf einzelne Straßen und Plätze </a:t>
            </a:r>
            <a:r>
              <a:rPr lang="de-DE" sz="1400" dirty="0" smtClean="0"/>
              <a:t>bezogen.</a:t>
            </a:r>
            <a:endParaRPr lang="de-DE" sz="1400" dirty="0"/>
          </a:p>
          <a:p>
            <a:pPr lvl="2"/>
            <a:r>
              <a:rPr lang="de-DE" sz="1400" dirty="0" smtClean="0"/>
              <a:t>Versammlung von &gt;10 Personen in der Öffentlichkeit verboten</a:t>
            </a:r>
          </a:p>
          <a:p>
            <a:pPr lvl="2"/>
            <a:r>
              <a:rPr lang="de-DE" sz="1400" dirty="0" smtClean="0"/>
              <a:t>Veranstaltungsverbot für &gt;5.000 Teilnehmenden</a:t>
            </a:r>
          </a:p>
          <a:p>
            <a:pPr lvl="2"/>
            <a:r>
              <a:rPr lang="de-DE" sz="1400" dirty="0" smtClean="0"/>
              <a:t>Schulanfang im September soll normal stattfinden</a:t>
            </a:r>
          </a:p>
          <a:p>
            <a:pPr lvl="1"/>
            <a:r>
              <a:rPr lang="de-DE" sz="1400" dirty="0" smtClean="0"/>
              <a:t>„Zonen der aktiven Virusübertragung“ („</a:t>
            </a:r>
            <a:r>
              <a:rPr lang="de-DE" sz="1400" dirty="0" err="1" smtClean="0"/>
              <a:t>zone</a:t>
            </a:r>
            <a:r>
              <a:rPr lang="de-DE" sz="1400" dirty="0" smtClean="0"/>
              <a:t> aktive de </a:t>
            </a:r>
            <a:r>
              <a:rPr lang="de-DE" sz="1400" dirty="0" err="1" smtClean="0"/>
              <a:t>transmission</a:t>
            </a:r>
            <a:r>
              <a:rPr lang="de-DE" sz="1400" dirty="0" smtClean="0"/>
              <a:t> du </a:t>
            </a:r>
            <a:r>
              <a:rPr lang="de-DE" sz="1400" dirty="0" err="1" smtClean="0"/>
              <a:t>virus</a:t>
            </a:r>
            <a:r>
              <a:rPr lang="de-DE" sz="1400" dirty="0" smtClean="0"/>
              <a:t>“):  lokale Behörden sind dadurch ermächtigt, zusätzliche Maßnahmen zu verfügen. Z.B.:</a:t>
            </a:r>
          </a:p>
          <a:p>
            <a:pPr lvl="2"/>
            <a:r>
              <a:rPr lang="de-DE" sz="1400" dirty="0" smtClean="0"/>
              <a:t>Versammlungsauflösungen und –Verbote;</a:t>
            </a:r>
          </a:p>
          <a:p>
            <a:pPr lvl="2"/>
            <a:r>
              <a:rPr lang="de-DE" sz="1400" dirty="0" smtClean="0"/>
              <a:t>Schließung von Einrichtungen mit Publikumsverkehr;</a:t>
            </a:r>
          </a:p>
          <a:p>
            <a:pPr lvl="2"/>
            <a:r>
              <a:rPr lang="de-DE" sz="1400" dirty="0" smtClean="0"/>
              <a:t>Reiseeinschränkungen in einem Radius von max. 100km vom Wohnort aus.</a:t>
            </a:r>
          </a:p>
          <a:p>
            <a:pPr lvl="2"/>
            <a:r>
              <a:rPr lang="de-DE" sz="1400" i="1" dirty="0" smtClean="0"/>
              <a:t>Wurden aber in keinen der Departement umgesetzt</a:t>
            </a:r>
          </a:p>
          <a:p>
            <a:pPr marL="914400" lvl="2" indent="0">
              <a:buNone/>
            </a:pPr>
            <a:r>
              <a:rPr lang="de-DE" sz="1400" dirty="0" smtClean="0"/>
              <a:t>	</a:t>
            </a:r>
          </a:p>
          <a:p>
            <a:pPr lvl="2"/>
            <a:endParaRPr lang="de-DE" sz="1400" dirty="0" smtClean="0"/>
          </a:p>
          <a:p>
            <a:pPr lvl="2"/>
            <a:endParaRPr lang="de-DE" sz="1200" dirty="0" smtClean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Frankreich: Maßnahmen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7"/>
          <a:stretch/>
        </p:blipFill>
        <p:spPr bwMode="auto">
          <a:xfrm>
            <a:off x="6220376" y="0"/>
            <a:ext cx="2909707" cy="250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Frankreich: Inzidenzen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86119"/>
              </p:ext>
            </p:extLst>
          </p:nvPr>
        </p:nvGraphicFramePr>
        <p:xfrm>
          <a:off x="179512" y="1916832"/>
          <a:ext cx="7344816" cy="471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416"/>
                <a:gridCol w="2096179"/>
                <a:gridCol w="608568"/>
                <a:gridCol w="972281"/>
                <a:gridCol w="718186"/>
                <a:gridCol w="718186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Region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Département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  <a:effectLst/>
                        </a:rPr>
                        <a:t>Fallzahl KW32</a:t>
                      </a:r>
                      <a:endParaRPr lang="de-DE" sz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7T-Inzidenz / 100.000 </a:t>
                      </a:r>
                      <a:r>
                        <a:rPr lang="de-DE" sz="1200" dirty="0" err="1">
                          <a:solidFill>
                            <a:schemeClr val="bg1"/>
                          </a:solidFill>
                          <a:effectLst/>
                        </a:rPr>
                        <a:t>Ew</a:t>
                      </a: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Über 50 seit dem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Trend(Vorwoche</a:t>
                      </a:r>
                      <a:r>
                        <a:rPr lang="de-DE" sz="1200" dirty="0">
                          <a:effectLst/>
                        </a:rPr>
                        <a:t>)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Île</a:t>
                      </a:r>
                      <a:r>
                        <a:rPr lang="de-DE" sz="1400" b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-de-France</a:t>
                      </a:r>
                      <a:endParaRPr lang="de-DE" sz="140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4.320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43,7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Seine 75 (Paris)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1.358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07.08.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Hauts</a:t>
                      </a: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-de Seine 92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39,8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Seine-Saint-Denis 93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578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48,9</a:t>
                      </a:r>
                      <a:endParaRPr lang="de-DE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Val-de-Marne 94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458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51,0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14.08.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Provence-Alpes-Côte 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d‘Azur</a:t>
                      </a:r>
                      <a:endParaRPr lang="de-DE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1.689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52,4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14.08.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Bouches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-du-Rhône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13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973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78,2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10.08.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Alpes-de-Haute-Provence 04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26,6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Hautes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-Alpes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05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11,3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Alpes-Maritimes 06</a:t>
                      </a:r>
                      <a:endParaRPr lang="de-DE" sz="14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  <a:endParaRPr lang="de-DE" sz="14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47,8</a:t>
                      </a:r>
                      <a:endParaRPr lang="de-DE" sz="14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Var  83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33,3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Vaucluse 84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21,9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Occitanie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853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23,9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endParaRPr lang="de-DE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Gard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27,4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Haute-Garonne 31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35,8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Hérault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34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38,6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829983" y="6056863"/>
            <a:ext cx="1337792" cy="60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 smtClean="0">
                <a:solidFill>
                  <a:prstClr val="black"/>
                </a:solidFill>
              </a:rPr>
              <a:t>*</a:t>
            </a:r>
            <a:r>
              <a:rPr lang="de-DE" sz="1100" dirty="0" err="1" smtClean="0">
                <a:solidFill>
                  <a:prstClr val="black"/>
                </a:solidFill>
              </a:rPr>
              <a:t>Santé</a:t>
            </a:r>
            <a:r>
              <a:rPr lang="de-DE" sz="1100" dirty="0" smtClean="0">
                <a:solidFill>
                  <a:prstClr val="black"/>
                </a:solidFill>
              </a:rPr>
              <a:t> </a:t>
            </a:r>
            <a:r>
              <a:rPr lang="de-DE" sz="1100" dirty="0" err="1" smtClean="0">
                <a:solidFill>
                  <a:prstClr val="black"/>
                </a:solidFill>
              </a:rPr>
              <a:t>Publique</a:t>
            </a:r>
            <a:r>
              <a:rPr lang="de-DE" sz="1100" dirty="0" smtClean="0">
                <a:solidFill>
                  <a:prstClr val="black"/>
                </a:solidFill>
              </a:rPr>
              <a:t> France 14.08.2020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 smtClean="0">
                <a:latin typeface="Scala Sans OT" panose="020B0504030101020104" pitchFamily="34" charset="0"/>
              </a:rPr>
              <a:t>COVID-19/Inzidenzentwicklung – 09.08.2020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5" y="1679243"/>
            <a:ext cx="3015348" cy="15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06579" y="318195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Seine (Paris)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6918"/>
            <a:ext cx="3070158" cy="15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1606579" y="520919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Val-de-Marne (94)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13" y="1706065"/>
            <a:ext cx="3104962" cy="15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5724127" y="3215405"/>
            <a:ext cx="202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prstClr val="black"/>
                </a:solidFill>
              </a:rPr>
              <a:t>Bouches</a:t>
            </a:r>
            <a:r>
              <a:rPr lang="de-DE" sz="1400" dirty="0" smtClean="0">
                <a:solidFill>
                  <a:prstClr val="black"/>
                </a:solidFill>
              </a:rPr>
              <a:t>-du-Rhône (13)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51" y="3645024"/>
            <a:ext cx="3119124" cy="15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5724127" y="5190845"/>
            <a:ext cx="202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Alpes-Maritimes (06)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02792" y="1196752"/>
            <a:ext cx="240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prstClr val="black"/>
                </a:solidFill>
              </a:rPr>
              <a:t>Île</a:t>
            </a:r>
            <a:r>
              <a:rPr lang="de-DE" dirty="0" smtClean="0">
                <a:solidFill>
                  <a:prstClr val="black"/>
                </a:solidFill>
              </a:rPr>
              <a:t>-de-France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530507" y="1065225"/>
            <a:ext cx="240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prstClr val="black"/>
                </a:solidFill>
              </a:rPr>
              <a:t>Provence-Alpes-Côte </a:t>
            </a:r>
            <a:r>
              <a:rPr lang="de-DE" dirty="0" err="1" smtClean="0">
                <a:solidFill>
                  <a:prstClr val="black"/>
                </a:solidFill>
              </a:rPr>
              <a:t>d‘Azur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Frankreich: Indikatoren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1124744"/>
            <a:ext cx="8064896" cy="489654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b="1" dirty="0" smtClean="0"/>
              <a:t>Inzidenz </a:t>
            </a:r>
            <a:r>
              <a:rPr lang="de-DE" sz="1600" dirty="0" smtClean="0"/>
              <a:t>pro 100.000 Einwohner in den letzten 7 Tagen</a:t>
            </a:r>
          </a:p>
          <a:p>
            <a:pPr lvl="1"/>
            <a:r>
              <a:rPr lang="de-DE" sz="1400" dirty="0" smtClean="0">
                <a:solidFill>
                  <a:srgbClr val="00B050"/>
                </a:solidFill>
              </a:rPr>
              <a:t>Grün: &lt;10/100.000</a:t>
            </a:r>
          </a:p>
          <a:p>
            <a:pPr lvl="1"/>
            <a:r>
              <a:rPr lang="de-DE" sz="1400" dirty="0" smtClean="0">
                <a:solidFill>
                  <a:srgbClr val="FFC000"/>
                </a:solidFill>
              </a:rPr>
              <a:t>Orange: 10-50/100.000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</a:rPr>
              <a:t>Rot:  &gt;50/100.000</a:t>
            </a:r>
          </a:p>
          <a:p>
            <a:r>
              <a:rPr lang="de-DE" sz="1600" b="1" dirty="0" smtClean="0"/>
              <a:t>Anteil </a:t>
            </a:r>
            <a:r>
              <a:rPr lang="de-DE" sz="1600" b="1" dirty="0"/>
              <a:t>der positiven virologischen Tests</a:t>
            </a:r>
            <a:r>
              <a:rPr lang="de-DE" sz="1600" dirty="0"/>
              <a:t>;    </a:t>
            </a:r>
            <a:endParaRPr lang="de-DE" sz="1600" dirty="0" smtClean="0"/>
          </a:p>
          <a:p>
            <a:pPr lvl="1"/>
            <a:r>
              <a:rPr lang="de-DE" sz="1400" dirty="0" smtClean="0">
                <a:solidFill>
                  <a:srgbClr val="00B050"/>
                </a:solidFill>
              </a:rPr>
              <a:t>Grün: &lt;5%</a:t>
            </a:r>
          </a:p>
          <a:p>
            <a:pPr lvl="1"/>
            <a:r>
              <a:rPr lang="de-DE" sz="1400" dirty="0" smtClean="0">
                <a:solidFill>
                  <a:srgbClr val="FFC000"/>
                </a:solidFill>
              </a:rPr>
              <a:t>Orange: 5-10%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</a:rPr>
              <a:t>Rot:&gt;10%</a:t>
            </a:r>
          </a:p>
          <a:p>
            <a:r>
              <a:rPr lang="de-DE" sz="1600" b="1" dirty="0" smtClean="0"/>
              <a:t>Reproduktionszahl R0</a:t>
            </a:r>
            <a:r>
              <a:rPr lang="de-DE" sz="1600" dirty="0"/>
              <a:t>: Anzahl der von jedem Patienten infizierten </a:t>
            </a:r>
            <a:r>
              <a:rPr lang="de-DE" sz="1600" dirty="0" smtClean="0"/>
              <a:t>Personen.</a:t>
            </a:r>
            <a:endParaRPr lang="de-DE" sz="1600" dirty="0"/>
          </a:p>
          <a:p>
            <a:pPr lvl="1"/>
            <a:r>
              <a:rPr lang="de-DE" sz="1400" dirty="0" smtClean="0">
                <a:solidFill>
                  <a:srgbClr val="00B050"/>
                </a:solidFill>
              </a:rPr>
              <a:t>Grün: 0-1</a:t>
            </a:r>
          </a:p>
          <a:p>
            <a:pPr lvl="1"/>
            <a:r>
              <a:rPr lang="de-DE" sz="1400" dirty="0" smtClean="0">
                <a:solidFill>
                  <a:srgbClr val="FFC000"/>
                </a:solidFill>
              </a:rPr>
              <a:t>Orange: 1-1,15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</a:rPr>
              <a:t>Rot: &gt;1,5   </a:t>
            </a:r>
          </a:p>
          <a:p>
            <a:r>
              <a:rPr lang="de-DE" sz="1600" b="1" dirty="0" smtClean="0"/>
              <a:t>Belastung </a:t>
            </a:r>
            <a:r>
              <a:rPr lang="de-DE" sz="1600" b="1" dirty="0"/>
              <a:t>der Reanimationskapazität im Krankenhaus</a:t>
            </a:r>
            <a:r>
              <a:rPr lang="de-DE" sz="1600" dirty="0"/>
              <a:t>: die Belegungsrate der Reanimationsbetten durch </a:t>
            </a:r>
            <a:r>
              <a:rPr lang="de-DE" sz="1600" dirty="0" smtClean="0"/>
              <a:t>COVID-19-Patienten.</a:t>
            </a:r>
          </a:p>
          <a:p>
            <a:pPr lvl="1"/>
            <a:r>
              <a:rPr lang="de-DE" sz="1400" dirty="0" smtClean="0">
                <a:solidFill>
                  <a:srgbClr val="00B050"/>
                </a:solidFill>
              </a:rPr>
              <a:t>Grün: &lt;40%</a:t>
            </a:r>
          </a:p>
          <a:p>
            <a:pPr lvl="1"/>
            <a:r>
              <a:rPr lang="de-DE" sz="1400" dirty="0" smtClean="0">
                <a:solidFill>
                  <a:srgbClr val="FFC000"/>
                </a:solidFill>
              </a:rPr>
              <a:t>Orange: 40-60%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</a:rPr>
              <a:t>Rot: &gt;60%</a:t>
            </a:r>
          </a:p>
          <a:p>
            <a:pPr marL="457200" lvl="1" indent="0">
              <a:buNone/>
            </a:pPr>
            <a:endParaRPr lang="de-DE" sz="1400" dirty="0" smtClean="0"/>
          </a:p>
          <a:p>
            <a:r>
              <a:rPr lang="de-DE" sz="1600" dirty="0"/>
              <a:t>Gesamtbewertung der Departements in </a:t>
            </a:r>
            <a:r>
              <a:rPr lang="de-DE" sz="1600" dirty="0" smtClean="0"/>
              <a:t>Frankreich (Festland) weiterhin </a:t>
            </a:r>
            <a:r>
              <a:rPr lang="de-DE" sz="1600" dirty="0" smtClean="0">
                <a:solidFill>
                  <a:srgbClr val="00B050"/>
                </a:solidFill>
              </a:rPr>
              <a:t>grün </a:t>
            </a:r>
            <a:r>
              <a:rPr lang="de-DE" sz="1600" dirty="0" smtClean="0"/>
              <a:t>(15.08.2020)</a:t>
            </a:r>
            <a:r>
              <a:rPr lang="de-DE" sz="1600" dirty="0" smtClean="0">
                <a:solidFill>
                  <a:srgbClr val="00B050"/>
                </a:solidFill>
              </a:rPr>
              <a:t>.</a:t>
            </a:r>
            <a:endParaRPr lang="de-DE" sz="1600" dirty="0">
              <a:solidFill>
                <a:srgbClr val="00B050"/>
              </a:solidFill>
            </a:endParaRPr>
          </a:p>
          <a:p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1" y="891860"/>
            <a:ext cx="1296144" cy="123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1" y="2130453"/>
            <a:ext cx="1296144" cy="12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87621" y="3501008"/>
            <a:ext cx="163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PACA: rot</a:t>
            </a:r>
            <a:r>
              <a:rPr lang="de-DE" sz="1600" dirty="0" smtClean="0"/>
              <a:t>, </a:t>
            </a:r>
          </a:p>
          <a:p>
            <a:r>
              <a:rPr lang="de-DE" sz="1600" dirty="0" smtClean="0">
                <a:solidFill>
                  <a:srgbClr val="FFC000"/>
                </a:solidFill>
              </a:rPr>
              <a:t>Rest: Orange</a:t>
            </a:r>
            <a:endParaRPr lang="de-DE" sz="1600" dirty="0">
              <a:solidFill>
                <a:srgbClr val="FFC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1" y="4437112"/>
            <a:ext cx="1285832" cy="12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687622" y="642174"/>
            <a:ext cx="128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09.08.2020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7711581" y="5593354"/>
            <a:ext cx="128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12.08.2020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69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Bildschirmpräsentation (4:3)</PresentationFormat>
  <Paragraphs>411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COVID-19/ (Kontinental-)Frankreich</vt:lpstr>
      <vt:lpstr>COVID-19/ Frankreich: Maßnahmen</vt:lpstr>
      <vt:lpstr>COVID-19/ Frankreich: Inzidenzen</vt:lpstr>
      <vt:lpstr>COVID-19/Inzidenzentwicklung – 09.08.2020</vt:lpstr>
      <vt:lpstr>COVID-19/ Frankreich: Indikatoren</vt:lpstr>
      <vt:lpstr>COVID-19/ Île-de-France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545</cp:revision>
  <dcterms:created xsi:type="dcterms:W3CDTF">2020-04-16T05:25:18Z</dcterms:created>
  <dcterms:modified xsi:type="dcterms:W3CDTF">2020-08-19T08:19:22Z</dcterms:modified>
</cp:coreProperties>
</file>