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7" r:id="rId2"/>
    <p:sldId id="741" r:id="rId3"/>
    <p:sldId id="642" r:id="rId4"/>
    <p:sldId id="671" r:id="rId5"/>
    <p:sldId id="643" r:id="rId6"/>
    <p:sldId id="713" r:id="rId7"/>
    <p:sldId id="570" r:id="rId8"/>
    <p:sldId id="697" r:id="rId9"/>
    <p:sldId id="703" r:id="rId10"/>
    <p:sldId id="710" r:id="rId11"/>
    <p:sldId id="735" r:id="rId12"/>
    <p:sldId id="734" r:id="rId13"/>
    <p:sldId id="738" r:id="rId14"/>
    <p:sldId id="739" r:id="rId15"/>
    <p:sldId id="740" r:id="rId16"/>
    <p:sldId id="698" r:id="rId17"/>
    <p:sldId id="699" r:id="rId18"/>
    <p:sldId id="700" r:id="rId19"/>
    <p:sldId id="696" r:id="rId20"/>
    <p:sldId id="736" r:id="rId21"/>
    <p:sldId id="737" r:id="rId22"/>
    <p:sldId id="701" r:id="rId23"/>
    <p:sldId id="702" r:id="rId24"/>
    <p:sldId id="658" r:id="rId25"/>
    <p:sldId id="659" r:id="rId2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8271" autoAdjust="0"/>
  </p:normalViewPr>
  <p:slideViewPr>
    <p:cSldViewPr snapToGrid="0" snapToObjects="1">
      <p:cViewPr>
        <p:scale>
          <a:sx n="75" d="100"/>
          <a:sy n="75" d="100"/>
        </p:scale>
        <p:origin x="-170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 wird von Michaela </a:t>
            </a:r>
            <a:r>
              <a:rPr lang="de-DE" dirty="0" err="1" smtClean="0"/>
              <a:t>Diercke</a:t>
            </a:r>
            <a:r>
              <a:rPr lang="de-DE" dirty="0" smtClean="0"/>
              <a:t> aktualisiert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1. Mai 2020: 1.639 Fälle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6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r>
              <a:rPr lang="de-DE" dirty="0" err="1" smtClean="0"/>
              <a:t>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19.08.2020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11120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19.08.2020;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226.914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+1.510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0,67%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9.243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0,08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203.900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26561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18.08.2020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19.08.2020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1,03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0,84 </a:t>
            </a:r>
            <a:r>
              <a:rPr lang="de-DE" sz="1400" b="1" dirty="0" smtClean="0">
                <a:solidFill>
                  <a:srgbClr val="FF0000"/>
                </a:solidFill>
              </a:rPr>
              <a:t>- </a:t>
            </a:r>
            <a:r>
              <a:rPr lang="de-DE" sz="1400" b="1" dirty="0" smtClean="0">
                <a:solidFill>
                  <a:srgbClr val="FF0000"/>
                </a:solidFill>
              </a:rPr>
              <a:t>1,27)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18.08.2020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1,06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0,88 - 1,28)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19.08.2020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1,08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0,98 </a:t>
            </a:r>
            <a:r>
              <a:rPr lang="de-DE" sz="1400" b="1" dirty="0" smtClean="0">
                <a:solidFill>
                  <a:srgbClr val="FF0000"/>
                </a:solidFill>
              </a:rPr>
              <a:t>- </a:t>
            </a:r>
            <a:r>
              <a:rPr lang="de-DE" sz="1400" b="1" dirty="0" smtClean="0">
                <a:solidFill>
                  <a:srgbClr val="FF0000"/>
                </a:solidFill>
              </a:rPr>
              <a:t>1,23)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18.08.2020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1,05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0,94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1,18)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200" dirty="0" smtClean="0"/>
          </a:p>
          <a:p>
            <a:r>
              <a:rPr lang="de-DE" sz="1200" dirty="0" smtClean="0"/>
              <a:t>Kaum Veränderung zum Montag (17.08.)</a:t>
            </a:r>
            <a:endParaRPr lang="de-DE" sz="1200" dirty="0"/>
          </a:p>
          <a:p>
            <a:endParaRPr lang="de-DE" sz="1200" dirty="0"/>
          </a:p>
          <a:p>
            <a:r>
              <a:rPr lang="de-DE" sz="1200" b="1" u="sng" dirty="0" smtClean="0"/>
              <a:t>LK Ebersberg,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19.08.2020 (Presse)</a:t>
            </a:r>
            <a:endParaRPr lang="de-DE" sz="1200" b="1" u="sng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Reiserückkehrer aus Kroatien. </a:t>
            </a:r>
            <a:r>
              <a:rPr lang="de-DE" sz="1200" dirty="0"/>
              <a:t>Im Laufe des Dienstags werden laut dem Landrats-Referenten wohl an die 150 mögliche Kontaktpersonen getestet - 99 Menschen befinden sich als Kontaktpersonen in Quarantäne</a:t>
            </a:r>
            <a:endParaRPr lang="de-DE" sz="1200" dirty="0"/>
          </a:p>
          <a:p>
            <a:endParaRPr lang="de-DE" sz="1200" b="1" u="sng" dirty="0" smtClean="0"/>
          </a:p>
          <a:p>
            <a:r>
              <a:rPr lang="de-DE" sz="1200" b="1" u="sng" dirty="0" smtClean="0"/>
              <a:t>SK Offenbach,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19.08.2020 (HP der Stadtverwaltung (14.08.))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Weiterhin vermehrt positiv getestete Personen nach Reiserückkehr (7-Tagesinzidenz 32,6 Fälle/100.000 </a:t>
            </a:r>
            <a:r>
              <a:rPr lang="de-DE" sz="1200" dirty="0" err="1" smtClean="0"/>
              <a:t>Einw</a:t>
            </a:r>
            <a:r>
              <a:rPr lang="de-DE" sz="1200" dirty="0" smtClean="0"/>
              <a:t>.). Die von der Stadt zusätzlich, eingeführten Corona-Maßnahmen wurden bis zum 26.08.20 verlängert.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Interne Information: </a:t>
            </a:r>
            <a:r>
              <a:rPr lang="de-DE" sz="1200" dirty="0"/>
              <a:t>mehrere Busreisen von </a:t>
            </a:r>
            <a:r>
              <a:rPr lang="de-DE" sz="1200" dirty="0" smtClean="0"/>
              <a:t>Großfamilien. </a:t>
            </a:r>
            <a:r>
              <a:rPr lang="de-DE" sz="1200" dirty="0"/>
              <a:t>Dadurch seien zunächst 15 und später jetzt noch 12 neue Fälle </a:t>
            </a:r>
            <a:r>
              <a:rPr lang="de-DE" sz="1200" dirty="0" smtClean="0"/>
              <a:t>dazugekommen.</a:t>
            </a:r>
            <a:endParaRPr lang="de-DE" sz="1200" dirty="0" smtClean="0"/>
          </a:p>
          <a:p>
            <a:endParaRPr lang="de-DE" sz="1200" dirty="0" smtClean="0"/>
          </a:p>
          <a:p>
            <a:r>
              <a:rPr lang="de-DE" sz="1200" b="1" u="sng" dirty="0" smtClean="0"/>
              <a:t>LK Rosenheim, </a:t>
            </a:r>
            <a:r>
              <a:rPr lang="de-DE" sz="1200" b="1" u="sng" dirty="0" smtClean="0">
                <a:solidFill>
                  <a:srgbClr val="FF0000"/>
                </a:solidFill>
              </a:rPr>
              <a:t>19.08.2020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7-Tagesinzidenz liegt bei 30,0 Fälle/100.000 </a:t>
            </a:r>
            <a:r>
              <a:rPr lang="de-DE" sz="1200" dirty="0" err="1" smtClean="0"/>
              <a:t>Einw</a:t>
            </a:r>
            <a:r>
              <a:rPr lang="de-DE" sz="1200" dirty="0" smtClean="0"/>
              <a:t>.)., keine weiteren Informationen, Anfrage beim LGL erfolgt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</a:t>
            </a:r>
            <a:r>
              <a:rPr lang="de-DE" sz="2000" dirty="0" smtClean="0">
                <a:solidFill>
                  <a:schemeClr val="bg1"/>
                </a:solidFill>
              </a:rPr>
              <a:t>Ausbrüche/ Erhöhte Inzidenz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98726" y="697261"/>
            <a:ext cx="87819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Hamburg</a:t>
            </a:r>
            <a:r>
              <a:rPr lang="de-DE" sz="1200" b="1" u="sng" dirty="0"/>
              <a:t>: Werft </a:t>
            </a:r>
            <a:r>
              <a:rPr lang="de-DE" sz="1200" b="1" u="sng" dirty="0" err="1"/>
              <a:t>Blohm+Voss</a:t>
            </a:r>
            <a:r>
              <a:rPr lang="de-DE" sz="1200" b="1" u="sng" dirty="0"/>
              <a:t>: </a:t>
            </a:r>
            <a:r>
              <a:rPr lang="de-DE" sz="1200" b="1" u="sng" dirty="0">
                <a:solidFill>
                  <a:srgbClr val="FF0000"/>
                </a:solidFill>
              </a:rPr>
              <a:t>Status 13.08.2020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Insgesamt wurden 80  Fälle identifiziert und in Quarantäne geschickt (13.08.2020). Nach erneuten Testungen wurde die Produktion in der Werft unter strengen Zugangskontrollen teilweise wieder aufgenommen. </a:t>
            </a:r>
          </a:p>
          <a:p>
            <a:endParaRPr lang="de-DE" sz="1200" b="1" u="sng" dirty="0" smtClean="0"/>
          </a:p>
          <a:p>
            <a:r>
              <a:rPr lang="de-DE" sz="1200" b="1" u="sng" smtClean="0"/>
              <a:t>LK </a:t>
            </a:r>
            <a:r>
              <a:rPr lang="de-DE" sz="1200" b="1" u="sng" dirty="0"/>
              <a:t>Hochsauerlandkreis (NW), </a:t>
            </a:r>
            <a:r>
              <a:rPr lang="de-DE" sz="1200" b="1" u="sng" dirty="0">
                <a:solidFill>
                  <a:srgbClr val="FF0000"/>
                </a:solidFill>
              </a:rPr>
              <a:t>Status 17.08.2020 (BMG-BMI-LB)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Wegen Corona-Fällen sind zwei Schulen vorübergehend geschlossen (in Arnsberg)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zehn weitere Schulen wurden partiell geschlossen  Teilschließungen.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358 Menschen mit Bezug zu Schulen </a:t>
            </a:r>
            <a:r>
              <a:rPr lang="de-DE" sz="1200" dirty="0" smtClean="0"/>
              <a:t>befinden </a:t>
            </a:r>
            <a:r>
              <a:rPr lang="de-DE" sz="1200" dirty="0"/>
              <a:t>sich in Quarantäne. Die </a:t>
            </a:r>
            <a:r>
              <a:rPr lang="de-DE" sz="1200" b="1" dirty="0"/>
              <a:t>7-Tagesinzidenz </a:t>
            </a:r>
            <a:r>
              <a:rPr lang="de-DE" sz="1200" dirty="0"/>
              <a:t>beträgt im Hochsauerlandkreis 16,1 Fälle/100.000 Einwohner. </a:t>
            </a:r>
          </a:p>
          <a:p>
            <a:endParaRPr lang="de-DE" sz="1200" dirty="0" smtClean="0"/>
          </a:p>
          <a:p>
            <a:r>
              <a:rPr lang="de-DE" sz="1200" b="1" u="sng" dirty="0"/>
              <a:t>Düsseldorf,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17.08.2020 (BMG-BMI-LB)</a:t>
            </a:r>
            <a:endParaRPr lang="de-DE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Zwei positiv getestete Spieler in der Mannschaft des Vereins Fortuna Düsseldorf (Bundesliga). Zunächst wurden der kompletten Mannschaft und dem Trainerteam Quarantäne verordnet.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Aktuell befinden sich nur noch einige Spieler in Quarantäne, die mit den positiv getesteten im engen Kontakt gewesen sind. </a:t>
            </a:r>
          </a:p>
          <a:p>
            <a:endParaRPr lang="de-DE" sz="1200" dirty="0"/>
          </a:p>
          <a:p>
            <a:r>
              <a:rPr lang="de-DE" sz="1200" b="1" u="sng" dirty="0" smtClean="0"/>
              <a:t>LK </a:t>
            </a:r>
            <a:r>
              <a:rPr lang="de-DE" sz="1200" b="1" u="sng" dirty="0"/>
              <a:t>Cham (BY</a:t>
            </a:r>
            <a:r>
              <a:rPr lang="de-DE" sz="1200" b="1" u="sng" dirty="0" smtClean="0"/>
              <a:t>),</a:t>
            </a:r>
            <a:r>
              <a:rPr lang="de-DE" sz="1200" b="1" u="sng" dirty="0">
                <a:solidFill>
                  <a:srgbClr val="FF0000"/>
                </a:solidFill>
              </a:rPr>
              <a:t> Status 17.08.2020 </a:t>
            </a:r>
            <a:endParaRPr lang="de-DE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Mitglieder einer 5-köpigen Familie, die in einer Gemeinschaftsunterkunft für Asylbewerber und Geflüchtete positiv getestet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Die gesamte Unterkunft wurde unter Quarantäne gestellt.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Es sollen rund 200 Personen getestet werden; Ergebnisse dazu stehen noch aus.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r>
              <a:rPr lang="de-DE" sz="1200" b="1" u="sng" dirty="0" smtClean="0"/>
              <a:t>Weitere Ergänzungen,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</a:t>
            </a:r>
            <a:r>
              <a:rPr lang="de-DE" sz="1200" b="1" u="sng" dirty="0">
                <a:solidFill>
                  <a:srgbClr val="FF0000"/>
                </a:solidFill>
              </a:rPr>
              <a:t>17.08. </a:t>
            </a:r>
            <a:r>
              <a:rPr lang="de-DE" sz="1200" b="1" u="sng" dirty="0" smtClean="0">
                <a:solidFill>
                  <a:srgbClr val="FF0000"/>
                </a:solidFill>
              </a:rPr>
              <a:t>(</a:t>
            </a:r>
            <a:r>
              <a:rPr lang="de-DE" sz="1200" b="1" u="sng" dirty="0" err="1" smtClean="0">
                <a:solidFill>
                  <a:srgbClr val="FF0000"/>
                </a:solidFill>
              </a:rPr>
              <a:t>Signalebericht</a:t>
            </a:r>
            <a:r>
              <a:rPr lang="de-DE" sz="1200" b="1" u="sng" dirty="0">
                <a:solidFill>
                  <a:srgbClr val="FF0000"/>
                </a:solidFill>
              </a:rPr>
              <a:t>, </a:t>
            </a:r>
            <a:r>
              <a:rPr lang="de-DE" sz="1200" b="1" u="sng" dirty="0" smtClean="0">
                <a:solidFill>
                  <a:srgbClr val="FF0000"/>
                </a:solidFill>
              </a:rPr>
              <a:t>BMG-BMI-Lagebild)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 </a:t>
            </a:r>
            <a:r>
              <a:rPr lang="de-DE" sz="1200" dirty="0" smtClean="0"/>
              <a:t> der Stadt Schwerin, Stadt Remscheid und den Kreisen Nordwestmecklenburg, Leipzig, Unna, Recklinghausen spielen weiterhin die Schulöffnungen eine tragende Rolle für ein erhöhtes Auftreten von Fallzahlen. 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Beginn der Erfassung am 30.04.2020 sind am Robert Koch-Institut (RKI) insgesamt 14 Mitteilungen zu Kapazitätsengpässen in Landkreisen/ kreisfreien Städten eingegangen.</a:t>
            </a:r>
          </a:p>
          <a:p>
            <a:r>
              <a:rPr lang="de-DE" dirty="0"/>
              <a:t>Derzeit liegen keine Mitteilungen zu Kapazitätsengpässen der Kategorie 2 und Kategorie 3 vor.</a:t>
            </a:r>
          </a:p>
          <a:p>
            <a:r>
              <a:rPr lang="de-DE" dirty="0"/>
              <a:t>Bei Kapazitätsengpässen der Kategorie 2 ist die Durchführung von Infektionsschutzmaßnahmen absehbar (mehr als 2 Werktage in der Zukunft) nicht mehr sichergestellt, bei der Kategorie 3 erfolgt die Durchführung von Infektionsschutzmaßnahmen aufgrund von Kapazitätsengpässen nicht mehr vollständig.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Kapazitätenmonitoring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855"/>
            <a:ext cx="9051048" cy="58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85051" y="2049850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6EC7"/>
                </a:solidFill>
              </a:rPr>
              <a:t>In der 32. und 33. Meldewoche wurden 13.675 COVID-19-Fälle </a:t>
            </a:r>
            <a:r>
              <a:rPr lang="de-DE" sz="1600" dirty="0">
                <a:solidFill>
                  <a:srgbClr val="006EC7"/>
                </a:solidFill>
              </a:rPr>
              <a:t>an das RKI übermittelt. Bei </a:t>
            </a:r>
            <a:r>
              <a:rPr lang="de-DE" sz="1600" dirty="0" smtClean="0">
                <a:solidFill>
                  <a:srgbClr val="006EC7"/>
                </a:solidFill>
              </a:rPr>
              <a:t>4,975 Fällen (36,4%) wurde ein </a:t>
            </a:r>
            <a:r>
              <a:rPr lang="de-DE" sz="1600" dirty="0">
                <a:solidFill>
                  <a:srgbClr val="006EC7"/>
                </a:solidFill>
              </a:rPr>
              <a:t>anderes Land als Deutschland als Expositionsland </a:t>
            </a:r>
            <a:r>
              <a:rPr lang="de-DE" sz="1600" dirty="0" smtClean="0">
                <a:solidFill>
                  <a:srgbClr val="006EC7"/>
                </a:solidFill>
              </a:rPr>
              <a:t>berichtet. </a:t>
            </a:r>
          </a:p>
          <a:p>
            <a:r>
              <a:rPr lang="de-DE" sz="1600" dirty="0" smtClean="0">
                <a:solidFill>
                  <a:srgbClr val="006EC7"/>
                </a:solidFill>
              </a:rPr>
              <a:t> Von </a:t>
            </a:r>
            <a:r>
              <a:rPr lang="de-DE" sz="1600" dirty="0">
                <a:solidFill>
                  <a:srgbClr val="006EC7"/>
                </a:solidFill>
              </a:rPr>
              <a:t>der 15. bis zur 25. MW schwankte der Anteil mit einer möglichen Ansteckung außerhalb Deutschlands zwischen </a:t>
            </a:r>
            <a:r>
              <a:rPr lang="de-DE" sz="1600" dirty="0" smtClean="0">
                <a:solidFill>
                  <a:srgbClr val="006EC7"/>
                </a:solidFill>
              </a:rPr>
              <a:t>0,4% </a:t>
            </a:r>
            <a:r>
              <a:rPr lang="de-DE" sz="1600" dirty="0">
                <a:solidFill>
                  <a:srgbClr val="006EC7"/>
                </a:solidFill>
              </a:rPr>
              <a:t>und 1,8</a:t>
            </a:r>
            <a:r>
              <a:rPr lang="de-DE" sz="1600" dirty="0" smtClean="0">
                <a:solidFill>
                  <a:srgbClr val="006EC7"/>
                </a:solidFill>
              </a:rPr>
              <a:t>%.  </a:t>
            </a:r>
            <a:r>
              <a:rPr lang="de-DE" sz="1600" dirty="0">
                <a:solidFill>
                  <a:srgbClr val="006EC7"/>
                </a:solidFill>
              </a:rPr>
              <a:t>In den Wochen 26 bis </a:t>
            </a:r>
            <a:r>
              <a:rPr lang="de-DE" sz="1600" dirty="0" smtClean="0">
                <a:solidFill>
                  <a:srgbClr val="006EC7"/>
                </a:solidFill>
              </a:rPr>
              <a:t>33 stieg </a:t>
            </a:r>
            <a:r>
              <a:rPr lang="de-DE" sz="1600" dirty="0">
                <a:solidFill>
                  <a:srgbClr val="006EC7"/>
                </a:solidFill>
              </a:rPr>
              <a:t>dieser Anteil von </a:t>
            </a:r>
            <a:r>
              <a:rPr lang="de-DE" sz="1600" dirty="0" smtClean="0">
                <a:solidFill>
                  <a:srgbClr val="006EC7"/>
                </a:solidFill>
              </a:rPr>
              <a:t>3,0% </a:t>
            </a:r>
            <a:r>
              <a:rPr lang="de-DE" sz="1600" dirty="0">
                <a:solidFill>
                  <a:srgbClr val="006EC7"/>
                </a:solidFill>
              </a:rPr>
              <a:t>auf </a:t>
            </a:r>
            <a:r>
              <a:rPr lang="de-DE" sz="1600" dirty="0" smtClean="0">
                <a:solidFill>
                  <a:srgbClr val="006EC7"/>
                </a:solidFill>
              </a:rPr>
              <a:t>38,6% an.</a:t>
            </a:r>
            <a:endParaRPr lang="de-DE" sz="1600" dirty="0">
              <a:solidFill>
                <a:srgbClr val="006EC7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85027" y="6768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18.08.2020,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46" y="149232"/>
            <a:ext cx="6742214" cy="1015663"/>
          </a:xfrm>
        </p:spPr>
        <p:txBody>
          <a:bodyPr/>
          <a:lstStyle/>
          <a:p>
            <a:r>
              <a:rPr lang="de-DE" dirty="0" smtClean="0"/>
              <a:t>Anteil der COVID-19-Fälle mit Exposition im Ausland, nach Altersgruppen, Meldewoche 32 &amp; 33, Stand 18.08.2020, 0:00 Uhr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5" y="1799894"/>
            <a:ext cx="792003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08122" y="2727608"/>
            <a:ext cx="3931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Anteil mit Expositionsort im Ausland bei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Männlichem Geschlecht: 39,0%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Weiblichem Geschlecht: 33,6%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6264" y="120770"/>
            <a:ext cx="6633713" cy="1077218"/>
          </a:xfrm>
        </p:spPr>
        <p:txBody>
          <a:bodyPr/>
          <a:lstStyle/>
          <a:p>
            <a:r>
              <a:rPr lang="de-DE" sz="1800" dirty="0"/>
              <a:t>Am häufigsten genannte Expositionsländer der in den Meldewochen </a:t>
            </a:r>
            <a:r>
              <a:rPr lang="de-DE" sz="1800" dirty="0" smtClean="0"/>
              <a:t>32-33 </a:t>
            </a:r>
            <a:r>
              <a:rPr lang="de-DE" sz="1800" dirty="0"/>
              <a:t>übermittelten COVID-19-Fälle, Stand </a:t>
            </a:r>
            <a:r>
              <a:rPr lang="de-DE" sz="1800" dirty="0" smtClean="0"/>
              <a:t>18.08.2020</a:t>
            </a:r>
            <a:r>
              <a:rPr lang="de-DE" sz="1800" dirty="0"/>
              <a:t>, 0:00 Uhr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b="0" dirty="0" smtClean="0">
                <a:solidFill>
                  <a:schemeClr val="tx1"/>
                </a:solidFill>
              </a:rPr>
              <a:t>(N=9.829  Nennungen)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33570"/>
              </p:ext>
            </p:extLst>
          </p:nvPr>
        </p:nvGraphicFramePr>
        <p:xfrm>
          <a:off x="2095259" y="1244440"/>
          <a:ext cx="4305300" cy="493264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4600"/>
                <a:gridCol w="1790700"/>
              </a:tblGrid>
              <a:tr h="36107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rgbClr val="367B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solidFill>
                      <a:srgbClr val="367BB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Deutschland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4.876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Kosovo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 smtClean="0">
                          <a:effectLst/>
                        </a:rPr>
                        <a:t>1.249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Türkei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968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Kroatien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effectLst/>
                        </a:rPr>
                        <a:t>727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Bulgarien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263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Bosnien und Herzegowina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effectLst/>
                        </a:rPr>
                        <a:t>216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Spanien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183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Rumänien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>
                          <a:effectLst/>
                        </a:rPr>
                        <a:t>136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Polen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119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effectLst/>
                        </a:rPr>
                        <a:t>Mazedonien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117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Serbien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112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Albanien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109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Österreich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85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Frankreich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76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Italien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67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04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>
                          <a:effectLst/>
                        </a:rPr>
                        <a:t>Malta</a:t>
                      </a:r>
                      <a:endParaRPr lang="de-DE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>
                          <a:effectLst/>
                        </a:rPr>
                        <a:t>67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 smtClean="0">
                          <a:effectLst/>
                        </a:rPr>
                        <a:t>andere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kern="1200" dirty="0" smtClean="0">
                          <a:effectLst/>
                        </a:rPr>
                        <a:t>459</a:t>
                      </a:r>
                      <a:endParaRPr lang="de-DE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7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18.08.2020.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22810"/>
              </p:ext>
            </p:extLst>
          </p:nvPr>
        </p:nvGraphicFramePr>
        <p:xfrm>
          <a:off x="236766" y="929640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5943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224.288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016"/>
            <a:ext cx="5486400" cy="434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1265275"/>
            <a:ext cx="4784866" cy="41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49" y="3779520"/>
            <a:ext cx="4917451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18.08.2020.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2" y="847923"/>
            <a:ext cx="5143368" cy="42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2390373"/>
            <a:ext cx="5532120" cy="446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18.08.2020,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7" y="998747"/>
            <a:ext cx="4574093" cy="37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Meldewoche)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" y="1041063"/>
            <a:ext cx="89058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Fälle nach Berichtsdatum (Stand 19.08.2020)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333221"/>
            <a:ext cx="8920065" cy="41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 flipH="1">
            <a:off x="3718560" y="3968496"/>
            <a:ext cx="5163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Bundesland)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10948"/>
            <a:ext cx="8963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 (nach Meldesoftware)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089150"/>
            <a:ext cx="88868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18.08.2020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78" y="822961"/>
            <a:ext cx="7465546" cy="58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18.08.2020)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50" y="899161"/>
            <a:ext cx="7367574" cy="57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96839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12.08.2020)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994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32 gaben 56 Labore einen Rückstau von insgesamt 13.158 abzuarbeitenden Proben an. 39 Labore nannten Lieferschwierigkeiten für Reagenzien.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85916"/>
              </p:ext>
            </p:extLst>
          </p:nvPr>
        </p:nvGraphicFramePr>
        <p:xfrm>
          <a:off x="115495" y="629472"/>
          <a:ext cx="4619501" cy="548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649"/>
                <a:gridCol w="878774"/>
                <a:gridCol w="902525"/>
                <a:gridCol w="882569"/>
                <a:gridCol w="1064984"/>
              </a:tblGrid>
              <a:tr h="36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 getestet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KW10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151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387.484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5.309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467.004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3.674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510.103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2.990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29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538.144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3.483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570.681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4.464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577.916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5.634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165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672.171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6.909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Summe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9.265.361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252.348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26314"/>
              </p:ext>
            </p:extLst>
          </p:nvPr>
        </p:nvGraphicFramePr>
        <p:xfrm>
          <a:off x="4877102" y="689661"/>
          <a:ext cx="4183771" cy="531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54"/>
                <a:gridCol w="812469"/>
                <a:gridCol w="928580"/>
                <a:gridCol w="1572168"/>
              </a:tblGrid>
              <a:tr h="7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KW*, für die die Angabe prognostisch erfolgt ist: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KW29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177.687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1.182.599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1.203.852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177.442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1.167.188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183.977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1.220.992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KW27: 16.148 Todesfälle (- 898 zur Vorwoche), ca. 1,8%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2" name="Picture 2" descr="S:\Wissdaten\RKI_nCoV-Lage\3.Kommunikation\3.7.Lageberichte\2020-08-14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454157"/>
            <a:ext cx="8341669" cy="46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19.08.2020.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83939"/>
              </p:ext>
            </p:extLst>
          </p:nvPr>
        </p:nvGraphicFramePr>
        <p:xfrm>
          <a:off x="249999" y="919142"/>
          <a:ext cx="8640000" cy="4783256"/>
        </p:xfrm>
        <a:graphic>
          <a:graphicData uri="http://schemas.openxmlformats.org/drawingml/2006/table">
            <a:tbl>
              <a:tblPr/>
              <a:tblGrid>
                <a:gridCol w="1725450"/>
                <a:gridCol w="796780"/>
                <a:gridCol w="783771"/>
                <a:gridCol w="1335314"/>
                <a:gridCol w="1219200"/>
                <a:gridCol w="827315"/>
                <a:gridCol w="861138"/>
                <a:gridCol w="1091032"/>
              </a:tblGrid>
              <a:tr h="72266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Einw.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12035" marR="12035" marT="120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Einw.</a:t>
                      </a:r>
                    </a:p>
                  </a:txBody>
                  <a:tcPr marL="12035" marR="12035" marT="120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38.968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53.707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10.394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13.842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1619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15.562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55.375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411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0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12035" marR="12035" marT="120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226.914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9.243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18.08.2020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71724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32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444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725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+63%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697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1.231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534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+77%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383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536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14,3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153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+40%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+86%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279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15,2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-105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-38%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599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9,6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796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12,7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+33%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-43%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422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430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+2%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2.413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13,5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2.829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15,8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416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+17%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285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329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+15%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+80%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106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-26%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+60%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118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4,1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198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6,8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80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+68%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51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71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3,3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20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Calibri"/>
                        </a:rPr>
                        <a:t>+39%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6.019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7,2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7.656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9,2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Calibri"/>
                        </a:rPr>
                        <a:t>1.637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Calibri"/>
                        </a:rPr>
                        <a:t>+27%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accent6">
                    <a:lumMod val="75000"/>
                  </a:schemeClr>
                </a:solidFill>
              </a:rPr>
              <a:t>18.08.2020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9" y="1250302"/>
            <a:ext cx="8316876" cy="453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6" y="774440"/>
            <a:ext cx="8434741" cy="544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19.08.2020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87045" y="3546397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87045" y="262067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87045" y="147721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487045" y="1187006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1" name="Textfeld 20"/>
          <p:cNvSpPr txBox="1"/>
          <p:nvPr/>
        </p:nvSpPr>
        <p:spPr>
          <a:xfrm>
            <a:off x="6487045" y="385417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6656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7.711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787812"/>
            <a:ext cx="6854500" cy="48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19.08.2020)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97851"/>
            <a:ext cx="8237011" cy="58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19.08.2020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27292"/>
              </p:ext>
            </p:extLst>
          </p:nvPr>
        </p:nvGraphicFramePr>
        <p:xfrm>
          <a:off x="457201" y="1400833"/>
          <a:ext cx="3646502" cy="4139993"/>
        </p:xfrm>
        <a:graphic>
          <a:graphicData uri="http://schemas.openxmlformats.org/drawingml/2006/table">
            <a:tbl>
              <a:tblPr/>
              <a:tblGrid>
                <a:gridCol w="2254375"/>
                <a:gridCol w="539509"/>
                <a:gridCol w="852618"/>
              </a:tblGrid>
              <a:tr h="29354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9440" marR="9440" marT="944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9440" marR="9440" marT="944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23,6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Hamburg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Recklinghausen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Region Hannover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Berlin Mitte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Wuppertal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30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Gütersloh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24,2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81761"/>
              </p:ext>
            </p:extLst>
          </p:nvPr>
        </p:nvGraphicFramePr>
        <p:xfrm>
          <a:off x="5234214" y="1397511"/>
          <a:ext cx="3478301" cy="4104007"/>
        </p:xfrm>
        <a:graphic>
          <a:graphicData uri="http://schemas.openxmlformats.org/drawingml/2006/table">
            <a:tbl>
              <a:tblPr/>
              <a:tblGrid>
                <a:gridCol w="2150408"/>
                <a:gridCol w="514615"/>
                <a:gridCol w="813278"/>
              </a:tblGrid>
              <a:tr h="27605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13806" marR="13806" marT="13806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13806" marR="13806" marT="13806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Offenbach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Herne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Rosenheim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29,1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Wuppertal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Berlin Mitte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Ebersberg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26,0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Kelheim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Altötting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Gütersloh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24,2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Wiesbaden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Speyer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23,8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Microsoft Office PowerPoint</Application>
  <PresentationFormat>Bildschirmpräsentation (4:3)</PresentationFormat>
  <Paragraphs>859</Paragraphs>
  <Slides>25</Slides>
  <Notes>19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Office-Design</vt:lpstr>
      <vt:lpstr>COVID-19:   Lage National, 19.08.2020  Informationen für den Krisenstab</vt:lpstr>
      <vt:lpstr>Anzahl der Fälle nach Berichtsdatum (Stand 19.08.2020)</vt:lpstr>
      <vt:lpstr>PowerPoint-Präsentation</vt:lpstr>
      <vt:lpstr>Vergleich KW29/KW30 pro Bundesland (Stand 18.08.2020)</vt:lpstr>
      <vt:lpstr>PowerPoint-Präsentation</vt:lpstr>
      <vt:lpstr>PowerPoint-Präsentation</vt:lpstr>
      <vt:lpstr>PowerPoint-Präsentation</vt:lpstr>
      <vt:lpstr>Wochenvergleich Aktuelle/Vorwoche (Stand 19.08.2020)</vt:lpstr>
      <vt:lpstr>Landkreise mit den höchsten Fallzahlen in den letzten 7 Tagen</vt:lpstr>
      <vt:lpstr>Aktuelle Ausbrüche/ Erhöhte Inzidenz</vt:lpstr>
      <vt:lpstr>Aktuelle Ausbrüche</vt:lpstr>
      <vt:lpstr>Kapazitätenmonitoring</vt:lpstr>
      <vt:lpstr>PowerPoint-Präsentation</vt:lpstr>
      <vt:lpstr>Anteil der COVID-19-Fälle mit Exposition im Ausland, nach Altersgruppen, Meldewoche 32 &amp; 33, Stand 18.08.2020, 0:00 Uhr</vt:lpstr>
      <vt:lpstr>Am häufigsten genannte Expositionsländer der in den Meldewochen 32-33 übermittelten COVID-19-Fälle, Stand 18.08.2020, 0:00 Uhr  (N=9.829  Nennungen) </vt:lpstr>
      <vt:lpstr>Altersverteilung nach Meldewoche: Gesamtfälle  (Datenstand: 18.08.2020. 00:00)</vt:lpstr>
      <vt:lpstr>PowerPoint-Präsentation</vt:lpstr>
      <vt:lpstr>Übermittelte COVID-19-Fälle nach Expositionsort  (Datenstand: 18.08.2020, 0:00 Uhr)</vt:lpstr>
      <vt:lpstr>Fälle mit Angaben Epidemiologie (nach Meldewoche)</vt:lpstr>
      <vt:lpstr>Fälle mit Angaben Epidemiologie (nach Bundesland)</vt:lpstr>
      <vt:lpstr>Fälle mit Angaben Epidemiologie (nach Meldesoftware)</vt:lpstr>
      <vt:lpstr>PowerPoint-Präsentation</vt:lpstr>
      <vt:lpstr>PowerPoint-Präsentation</vt:lpstr>
      <vt:lpstr>Anzahl Labortestungen (Datenstand 12.08.2020)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2552</cp:revision>
  <cp:lastPrinted>2020-08-10T06:11:13Z</cp:lastPrinted>
  <dcterms:created xsi:type="dcterms:W3CDTF">2015-11-02T12:29:13Z</dcterms:created>
  <dcterms:modified xsi:type="dcterms:W3CDTF">2020-08-19T07:42:16Z</dcterms:modified>
</cp:coreProperties>
</file>