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76" r:id="rId2"/>
    <p:sldId id="588" r:id="rId3"/>
    <p:sldId id="592" r:id="rId4"/>
    <p:sldId id="591" r:id="rId5"/>
    <p:sldId id="578" r:id="rId6"/>
    <p:sldId id="605" r:id="rId7"/>
    <p:sldId id="584" r:id="rId8"/>
    <p:sldId id="587" r:id="rId9"/>
    <p:sldId id="589" r:id="rId10"/>
    <p:sldId id="593" r:id="rId11"/>
    <p:sldId id="594" r:id="rId12"/>
    <p:sldId id="595" r:id="rId13"/>
    <p:sldId id="599" r:id="rId14"/>
    <p:sldId id="600" r:id="rId15"/>
    <p:sldId id="598" r:id="rId16"/>
    <p:sldId id="602" r:id="rId17"/>
    <p:sldId id="601" r:id="rId18"/>
    <p:sldId id="603" r:id="rId19"/>
    <p:sldId id="597" r:id="rId20"/>
    <p:sldId id="604" r:id="rId2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83890" autoAdjust="0"/>
  </p:normalViewPr>
  <p:slideViewPr>
    <p:cSldViewPr snapToGrid="0" snapToObjects="1">
      <p:cViewPr varScale="1">
        <p:scale>
          <a:sx n="70" d="100"/>
          <a:sy n="70" d="100"/>
        </p:scale>
        <p:origin x="-1987" y="-7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Zoom auf die letzten Woche an KW 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Abgleich Hochrechnung der Gesamtzahl hospitalisierter</a:t>
            </a:r>
            <a:r>
              <a:rPr lang="de-DE" baseline="0" dirty="0" smtClean="0"/>
              <a:t> COVID-19-Fälle mit den über das Meldesystem erfassten Za</a:t>
            </a:r>
            <a:r>
              <a:rPr lang="de-DE" dirty="0" smtClean="0"/>
              <a:t>hlen zu Hospitalisierungen; </a:t>
            </a:r>
          </a:p>
          <a:p>
            <a:r>
              <a:rPr lang="de-DE" dirty="0" smtClean="0"/>
              <a:t>sehr gute</a:t>
            </a:r>
            <a:r>
              <a:rPr lang="de-DE" baseline="0" dirty="0" smtClean="0"/>
              <a:t> Übereinstimmung, </a:t>
            </a:r>
          </a:p>
          <a:p>
            <a:r>
              <a:rPr lang="de-DE" baseline="0" dirty="0" smtClean="0"/>
              <a:t>Vollständigkeit der Meldezahlen scheint gut zu sein, evtl. gibt es noch einzelne </a:t>
            </a:r>
            <a:r>
              <a:rPr lang="de-DE" baseline="0" dirty="0" err="1" smtClean="0"/>
              <a:t>Hosp.fälle</a:t>
            </a:r>
            <a:r>
              <a:rPr lang="de-DE" baseline="0" dirty="0" smtClean="0"/>
              <a:t> bei den Fälle, in denen der Status nicht erhoben oder nicht ermittelbar war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Darstellung mit Meldezahlen; Keine Angabe, ob aktuell noch auf Intensivstation liegend oder wie viele insgesamt aktuell noch auf Intensiv liegen;</a:t>
            </a:r>
            <a:r>
              <a:rPr lang="de-DE" baseline="0" dirty="0" smtClean="0"/>
              <a:t> „Intensiv-Inzidenz“; neu aufgenommene Patienten, die im Verlauf (vermutl. 1 Woche) der Hospitalisierung intensivpflichtig geworden sind;</a:t>
            </a:r>
          </a:p>
          <a:p>
            <a:r>
              <a:rPr lang="de-DE" baseline="0" dirty="0" smtClean="0"/>
              <a:t>ACHTUNG: Unterschied zu DIVI-Intensivregister!! (dort sind alle aktuell liegenden Patienten enthalten); dennoch etwa gleiche Größenordnung (ICOSARI-Schätzung liegt </a:t>
            </a:r>
            <a:r>
              <a:rPr lang="de-DE" baseline="0" dirty="0" err="1" smtClean="0"/>
              <a:t>erwartbar</a:t>
            </a:r>
            <a:r>
              <a:rPr lang="de-DE" baseline="0" dirty="0" smtClean="0"/>
              <a:t> niedriger);</a:t>
            </a:r>
          </a:p>
          <a:p>
            <a:endParaRPr lang="de-DE" dirty="0" smtClean="0"/>
          </a:p>
          <a:p>
            <a:r>
              <a:rPr lang="de-DE" dirty="0" smtClean="0"/>
              <a:t>Abgleich Hochrechnung der Gesamtzahl intensivpflichtiger </a:t>
            </a:r>
            <a:r>
              <a:rPr lang="de-DE" baseline="0" dirty="0" smtClean="0"/>
              <a:t>COVID-19-Fälle mit den über das Meldesystem erfassten Za</a:t>
            </a:r>
            <a:r>
              <a:rPr lang="de-DE" dirty="0" smtClean="0"/>
              <a:t>hlen zu Intensivbehandlungen</a:t>
            </a:r>
            <a:r>
              <a:rPr lang="de-DE" smtClean="0"/>
              <a:t>; </a:t>
            </a:r>
          </a:p>
          <a:p>
            <a:r>
              <a:rPr lang="de-DE" smtClean="0"/>
              <a:t>weniger </a:t>
            </a:r>
            <a:r>
              <a:rPr lang="de-DE" dirty="0" smtClean="0"/>
              <a:t>gute</a:t>
            </a:r>
            <a:r>
              <a:rPr lang="de-DE" baseline="0" dirty="0" smtClean="0"/>
              <a:t> Übereinstimmung, Untererfassung in den </a:t>
            </a:r>
            <a:r>
              <a:rPr lang="de-DE" baseline="0" smtClean="0"/>
              <a:t>Meldezahlen wahrscheinlich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</a:t>
            </a:r>
            <a:r>
              <a:rPr lang="de-DE" smtClean="0"/>
              <a:t>COVID steigt wieder leicht an, KW 25-30: 3%, KW 31: 4%, KW 32: 5%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Kurze Erläuterung des Einzugsbereichs:</a:t>
            </a:r>
          </a:p>
          <a:p>
            <a:r>
              <a:rPr lang="de-DE" dirty="0" smtClean="0"/>
              <a:t>Gesamtzahl</a:t>
            </a:r>
            <a:r>
              <a:rPr lang="de-DE" baseline="0" dirty="0" smtClean="0"/>
              <a:t> Patienten im </a:t>
            </a:r>
            <a:r>
              <a:rPr lang="de-DE" baseline="0" dirty="0" err="1" smtClean="0"/>
              <a:t>Sentinel</a:t>
            </a:r>
            <a:r>
              <a:rPr lang="de-DE" baseline="0" dirty="0" smtClean="0"/>
              <a:t> nach AG, Geschlecht, AGI-Großregion (4); </a:t>
            </a:r>
          </a:p>
          <a:p>
            <a:r>
              <a:rPr lang="de-DE" baseline="0" dirty="0" smtClean="0"/>
              <a:t>ermitteln, welcher Anteil das </a:t>
            </a:r>
            <a:r>
              <a:rPr lang="de-DE" baseline="0" dirty="0" err="1" smtClean="0"/>
              <a:t>Sentinel</a:t>
            </a:r>
            <a:r>
              <a:rPr lang="de-DE" baseline="0" dirty="0" smtClean="0"/>
              <a:t> an deutschlandweiten Hospitalisierungen hat (</a:t>
            </a:r>
            <a:r>
              <a:rPr lang="de-DE" baseline="0" dirty="0" err="1" smtClean="0"/>
              <a:t>Destatis</a:t>
            </a:r>
            <a:r>
              <a:rPr lang="de-DE" baseline="0" dirty="0" smtClean="0"/>
              <a:t>) 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 Einzugspopulation des </a:t>
            </a:r>
            <a:r>
              <a:rPr lang="de-DE" baseline="0" dirty="0" err="1" smtClean="0">
                <a:sym typeface="Wingdings" panose="05000000000000000000" pitchFamily="2" charset="2"/>
              </a:rPr>
              <a:t>Sentinels</a:t>
            </a:r>
            <a:r>
              <a:rPr lang="de-DE" baseline="0" dirty="0" smtClean="0">
                <a:sym typeface="Wingdings" panose="05000000000000000000" pitchFamily="2" charset="2"/>
              </a:rPr>
              <a:t> (ca. 4.5 </a:t>
            </a:r>
            <a:r>
              <a:rPr lang="de-DE" baseline="0" dirty="0" err="1" smtClean="0">
                <a:sym typeface="Wingdings" panose="05000000000000000000" pitchFamily="2" charset="2"/>
              </a:rPr>
              <a:t>Mio</a:t>
            </a:r>
            <a:r>
              <a:rPr lang="de-DE" baseline="0" dirty="0" smtClean="0">
                <a:sym typeface="Wingdings" panose="05000000000000000000" pitchFamily="2" charset="2"/>
              </a:rPr>
              <a:t>), Nenner für Inzidenzberechnung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Verschiedene</a:t>
            </a:r>
            <a:r>
              <a:rPr lang="de-DE" baseline="0" dirty="0" smtClean="0"/>
              <a:t> mögliche Falldefinitionen; für den Wochenbericht wird eine eingeschränkte Falldefinition genutzt, um anhand der Kurzlieger (</a:t>
            </a:r>
            <a:r>
              <a:rPr lang="de-DE" baseline="0" dirty="0" err="1" smtClean="0"/>
              <a:t>max</a:t>
            </a:r>
            <a:r>
              <a:rPr lang="de-DE" baseline="0" dirty="0" smtClean="0"/>
              <a:t> 1 Woche) schnell einen Trend sehen zu können (Anmerkung: bei COVID-19-Patienten sind auch die anderen Falldefinitionen relativ gut nutzbar, seit Informationen zu noch liegenden Patienten in der Datenlieferung verfügbar sind. Herkömmliche SARI-Fälle sind meist erst mit etwas Verzug sichtbar)</a:t>
            </a:r>
          </a:p>
          <a:p>
            <a:r>
              <a:rPr lang="de-DE" baseline="0" dirty="0" smtClean="0"/>
              <a:t>Für die Inzidenzschätzung wird die weiteste Falldefinition genutzt: COVID-Fälle mit eine beliebigen respiratorischen Diagnose (Haupt- oder Nebendiagnose)</a:t>
            </a:r>
          </a:p>
          <a:p>
            <a:r>
              <a:rPr lang="de-DE" baseline="0" dirty="0" smtClean="0"/>
              <a:t>COVID-Fälle ohne respiratorische Diagnose werde nicht im Rahmen des </a:t>
            </a:r>
            <a:r>
              <a:rPr lang="de-DE" baseline="0" dirty="0" err="1" smtClean="0"/>
              <a:t>Sentinels</a:t>
            </a:r>
            <a:r>
              <a:rPr lang="de-DE" baseline="0" dirty="0" smtClean="0"/>
              <a:t> abgebildet.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18.08.2020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32.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18" y="1625274"/>
            <a:ext cx="8759714" cy="4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Schätzung der COVID-19-Hospitalisierungsinzidenz</a:t>
            </a:r>
            <a:br>
              <a:rPr lang="de-DE" dirty="0" smtClean="0"/>
            </a:br>
            <a:r>
              <a:rPr lang="de-DE" sz="1800" b="0" dirty="0" smtClean="0"/>
              <a:t/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18.08.2020</a:t>
            </a:r>
            <a:endParaRPr lang="de-DE" sz="18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2839" r="1999" b="2884"/>
          <a:stretch/>
        </p:blipFill>
        <p:spPr bwMode="auto">
          <a:xfrm>
            <a:off x="128337" y="1507958"/>
            <a:ext cx="2919664" cy="41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Aus </a:t>
            </a:r>
            <a:r>
              <a:rPr lang="de-DE" dirty="0"/>
              <a:t>dem </a:t>
            </a:r>
            <a:r>
              <a:rPr lang="de-DE" dirty="0" smtClean="0"/>
              <a:t>ICOSARI-KH-</a:t>
            </a:r>
            <a:r>
              <a:rPr lang="de-DE" dirty="0" err="1" smtClean="0"/>
              <a:t>Sentinel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1043940"/>
            <a:ext cx="82397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sz="2000" b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b="1" dirty="0" smtClean="0"/>
              <a:t>Gesamtzahl aufgenommener Patienten </a:t>
            </a:r>
            <a:r>
              <a:rPr lang="de-DE" sz="1400" dirty="0" smtClean="0"/>
              <a:t>(nach Jahr, Altersgruppe, Geschlecht, Region)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sz="2000" dirty="0" smtClean="0">
                <a:sym typeface="Wingdings" panose="05000000000000000000" pitchFamily="2" charset="2"/>
              </a:rPr>
              <a:t>	</a:t>
            </a:r>
            <a:r>
              <a:rPr lang="de-DE" sz="2000" b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ym typeface="Wingdings" panose="05000000000000000000" pitchFamily="2" charset="2"/>
              </a:rPr>
              <a:t> Einzugspopulation der </a:t>
            </a:r>
            <a:r>
              <a:rPr lang="de-DE" sz="2000" dirty="0" err="1" smtClean="0">
                <a:sym typeface="Wingdings" panose="05000000000000000000" pitchFamily="2" charset="2"/>
              </a:rPr>
              <a:t>Sentinel</a:t>
            </a:r>
            <a:r>
              <a:rPr lang="de-DE" sz="2000" dirty="0" smtClean="0">
                <a:sym typeface="Wingdings" panose="05000000000000000000" pitchFamily="2" charset="2"/>
              </a:rPr>
              <a:t>-KH (ca. 4.5 Mio. seit 2014)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	</a:t>
            </a:r>
            <a:r>
              <a:rPr lang="de-DE" sz="2000" b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u="sng" dirty="0" smtClean="0">
                <a:sym typeface="Wingdings" panose="05000000000000000000" pitchFamily="2" charset="2"/>
              </a:rPr>
              <a:t>Hospitalisierungsinzidenz</a:t>
            </a:r>
            <a:endParaRPr lang="de-DE" sz="2000" u="sng" dirty="0" smtClean="0"/>
          </a:p>
          <a:p>
            <a:pPr marL="342900" indent="-342900">
              <a:lnSpc>
                <a:spcPct val="150000"/>
              </a:lnSpc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ym typeface="Wingdings" panose="05000000000000000000" pitchFamily="2" charset="2"/>
              </a:rPr>
              <a:t>a</a:t>
            </a:r>
            <a:r>
              <a:rPr lang="de-DE" sz="2000" dirty="0" smtClean="0"/>
              <a:t>b </a:t>
            </a:r>
            <a:r>
              <a:rPr lang="de-DE" sz="2000" dirty="0"/>
              <a:t>KW 11/2020 starke Abweichung der </a:t>
            </a:r>
            <a:r>
              <a:rPr lang="de-DE" sz="2000" dirty="0" smtClean="0"/>
              <a:t>Gesamtzahl Neuaufnahmen</a:t>
            </a:r>
          </a:p>
          <a:p>
            <a:pPr marL="342900" indent="-342900">
              <a:lnSpc>
                <a:spcPct val="150000"/>
              </a:lnSpc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in </a:t>
            </a:r>
            <a:r>
              <a:rPr lang="de-DE" sz="2000" dirty="0"/>
              <a:t>KW 26/2020 starker </a:t>
            </a:r>
            <a:r>
              <a:rPr lang="de-DE" sz="2000" dirty="0" smtClean="0"/>
              <a:t>Ausschlag, danach wieder fast normale Auslastung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713"/>
            <a:ext cx="9144000" cy="304799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3574713"/>
            <a:ext cx="91440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320000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57" y="-1"/>
            <a:ext cx="4320000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999"/>
            <a:ext cx="4320000" cy="21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18" y="2159999"/>
            <a:ext cx="4320000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99"/>
            <a:ext cx="4320000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98" y="4319999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Schätzung der COVID-19-Hospitalisierungsinzidenz</a:t>
            </a:r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1201410"/>
            <a:ext cx="8239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u="sng" dirty="0" smtClean="0">
                <a:sym typeface="Wingdings" panose="05000000000000000000" pitchFamily="2" charset="2"/>
              </a:rPr>
              <a:t>Annahme</a:t>
            </a:r>
            <a:r>
              <a:rPr lang="de-DE" dirty="0" smtClean="0">
                <a:sym typeface="Wingdings" panose="05000000000000000000" pitchFamily="2" charset="2"/>
              </a:rPr>
              <a:t>: Einzugspopulation wie in den Vorjahren (Median aus 2014-2019)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u="sng" dirty="0" smtClean="0"/>
              <a:t>Falldefinition</a:t>
            </a:r>
            <a:r>
              <a:rPr lang="de-DE" dirty="0" smtClean="0"/>
              <a:t>: </a:t>
            </a:r>
            <a:r>
              <a:rPr lang="de-DE" b="1" dirty="0" smtClean="0"/>
              <a:t>COVID-19-Fälle mit respiratorische Diagnose (J00-99, alle im </a:t>
            </a:r>
            <a:r>
              <a:rPr lang="de-DE" b="1" dirty="0" err="1" smtClean="0"/>
              <a:t>Sentinel</a:t>
            </a:r>
            <a:r>
              <a:rPr lang="de-DE" b="1" dirty="0" smtClean="0"/>
              <a:t>)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dirty="0" smtClean="0"/>
              <a:t>		        COVID-19-Fälle </a:t>
            </a:r>
            <a:r>
              <a:rPr lang="de-DE" dirty="0"/>
              <a:t>mit </a:t>
            </a:r>
            <a:r>
              <a:rPr lang="de-DE" dirty="0" smtClean="0"/>
              <a:t>akuter respiratorischer </a:t>
            </a:r>
            <a:r>
              <a:rPr lang="de-DE" dirty="0"/>
              <a:t>Diagnose (</a:t>
            </a:r>
            <a:r>
              <a:rPr lang="de-DE" dirty="0" smtClean="0"/>
              <a:t>J09-22, SARI-Fälle)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" y="2689976"/>
            <a:ext cx="9115969" cy="364638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4075132" y="3385751"/>
            <a:ext cx="1303005" cy="2464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78137" y="3201085"/>
            <a:ext cx="285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Inzidenzschätzung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4370832" y="4336349"/>
            <a:ext cx="1007306" cy="18466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378137" y="4143838"/>
            <a:ext cx="281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Wochenbericht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9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Hospitalisierungsinzidenz nach Altersgruppen je Woche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" y="1290424"/>
            <a:ext cx="9111966" cy="455598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6095247"/>
            <a:ext cx="91440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sz="1700" u="sng" dirty="0" smtClean="0"/>
              <a:t>Falldefinition: </a:t>
            </a:r>
            <a:r>
              <a:rPr lang="de-DE" sz="1700" dirty="0" smtClean="0"/>
              <a:t>COVID-19-Fälle </a:t>
            </a:r>
            <a:r>
              <a:rPr lang="de-DE" sz="1700" dirty="0"/>
              <a:t>mit respiratorische Diagnose (</a:t>
            </a:r>
            <a:r>
              <a:rPr lang="de-DE" sz="1700" dirty="0" smtClean="0"/>
              <a:t>J00-99) in Haupt- oder Nebendiagnose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9670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Hospitalisierungsinzidenz nach Altersgruppen: ab Woche 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6" y="1253848"/>
            <a:ext cx="9111966" cy="455598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095247"/>
            <a:ext cx="91440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sz="1700" u="sng" dirty="0" smtClean="0"/>
              <a:t>Falldefinition: </a:t>
            </a:r>
            <a:r>
              <a:rPr lang="de-DE" sz="1700" dirty="0" smtClean="0"/>
              <a:t>COVID-19-Fälle </a:t>
            </a:r>
            <a:r>
              <a:rPr lang="de-DE" sz="1700" dirty="0"/>
              <a:t>mit respiratorische Diagnose (</a:t>
            </a:r>
            <a:r>
              <a:rPr lang="de-DE" sz="1700" dirty="0" smtClean="0"/>
              <a:t>J00-99) in Haupt- oder Nebendiagnose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40620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Hochrechnung: Anzahl hospitalisierter COVID-19-Fälle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75059" y="1201410"/>
            <a:ext cx="823973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sz="2000" dirty="0" smtClean="0">
                <a:sym typeface="Wingdings" panose="05000000000000000000" pitchFamily="2" charset="2"/>
              </a:rPr>
              <a:t>Abgleich mit Meldezahlen:</a:t>
            </a:r>
          </a:p>
          <a:p>
            <a:pPr marL="342900" indent="-342900">
              <a:lnSpc>
                <a:spcPct val="150000"/>
              </a:lnSpc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Angabe Hospitalisierung=JA</a:t>
            </a:r>
          </a:p>
          <a:p>
            <a:pPr marL="342900" indent="-342900">
              <a:lnSpc>
                <a:spcPct val="150000"/>
              </a:lnSpc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Angabe Hospitalisierung=JA  oder NICHT ERHOBEN </a:t>
            </a: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Angabe Hospitalisierung=JA </a:t>
            </a:r>
            <a:r>
              <a:rPr lang="de-DE" dirty="0">
                <a:sym typeface="Wingdings" panose="05000000000000000000" pitchFamily="2" charset="2"/>
              </a:rPr>
              <a:t>oder NICHT ERHOBEN </a:t>
            </a:r>
            <a:r>
              <a:rPr lang="de-DE" dirty="0" smtClean="0">
                <a:sym typeface="Wingdings" panose="05000000000000000000" pitchFamily="2" charset="2"/>
              </a:rPr>
              <a:t>oder NICHT ERMITTELBAR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843"/>
            <a:ext cx="9144000" cy="33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Hochrechnung: Anzahl hospitalisierter COVID-19-Fälle mit Intensivbehandlung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75059" y="1388023"/>
            <a:ext cx="82397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neu aufgenommene Patienten, die im Verlauf der Hospitalisierung intensivpflichtig geworden sind  „Intensiv-Inzidenz“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dirty="0" smtClean="0">
                <a:sym typeface="Wingdings" panose="05000000000000000000" pitchFamily="2" charset="2"/>
              </a:rPr>
              <a:t>Keine Information 	</a:t>
            </a:r>
            <a:r>
              <a:rPr lang="de-DE" b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-</a:t>
            </a:r>
            <a:r>
              <a:rPr lang="de-DE" dirty="0" smtClean="0">
                <a:sym typeface="Wingdings" panose="05000000000000000000" pitchFamily="2" charset="2"/>
              </a:rPr>
              <a:t> ob aktuell noch auf Intensivstation liegend 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dirty="0" smtClean="0">
                <a:sym typeface="Wingdings" panose="05000000000000000000" pitchFamily="2" charset="2"/>
              </a:rPr>
              <a:t>				</a:t>
            </a:r>
            <a:r>
              <a:rPr lang="de-DE" b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-</a:t>
            </a:r>
            <a:r>
              <a:rPr lang="de-DE" dirty="0" smtClean="0">
                <a:sym typeface="Wingdings" panose="05000000000000000000" pitchFamily="2" charset="2"/>
              </a:rPr>
              <a:t> wie viele Patienten insgesamt auf Intensivstation liegen 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dirty="0" smtClean="0">
                <a:sym typeface="Wingdings" panose="05000000000000000000" pitchFamily="2" charset="2"/>
              </a:rPr>
              <a:t>Unterschied zum DIVI-Intensivregister (enthält aktuell liegende Intensivpatienten)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96896"/>
            <a:ext cx="91138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100" dirty="0" smtClean="0"/>
              <a:t>COVID-19-Hospitalisierungsinzidenz vs. SARI-Hospitalisierungsinzidenz</a:t>
            </a:r>
            <a:endParaRPr lang="de-DE" sz="21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" y="1604128"/>
            <a:ext cx="9145476" cy="45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33.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9" y="1118454"/>
            <a:ext cx="7560000" cy="55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Stabilität der Schätzung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5" y="2326709"/>
            <a:ext cx="8568917" cy="42844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7241" y="1201410"/>
            <a:ext cx="856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u="sng" dirty="0" smtClean="0">
                <a:sym typeface="Wingdings" panose="05000000000000000000" pitchFamily="2" charset="2"/>
              </a:rPr>
              <a:t>Annahme  A</a:t>
            </a:r>
            <a:r>
              <a:rPr lang="de-DE" dirty="0" smtClean="0">
                <a:sym typeface="Wingdings" panose="05000000000000000000" pitchFamily="2" charset="2"/>
              </a:rPr>
              <a:t>: Einzugspopulation wie in den Vorjahren (Median aus 2014-2019)</a:t>
            </a:r>
          </a:p>
          <a:p>
            <a:pPr>
              <a:lnSpc>
                <a:spcPct val="150000"/>
              </a:lnSpc>
              <a:buClr>
                <a:srgbClr val="045AA6"/>
              </a:buClr>
            </a:pPr>
            <a:r>
              <a:rPr lang="de-DE" u="sng" dirty="0" smtClean="0">
                <a:sym typeface="Wingdings" panose="05000000000000000000" pitchFamily="2" charset="2"/>
              </a:rPr>
              <a:t>Annahme  B: </a:t>
            </a:r>
            <a:r>
              <a:rPr lang="de-DE" dirty="0" smtClean="0">
                <a:sym typeface="Wingdings" panose="05000000000000000000" pitchFamily="2" charset="2"/>
              </a:rPr>
              <a:t>Einzugspopulation ermittelbar über Gesamtzahl aufgenommener Patienten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1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33.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8454"/>
            <a:ext cx="7560000" cy="55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33.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6" y="1516682"/>
            <a:ext cx="7560000" cy="46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33.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4455" r="871"/>
          <a:stretch/>
        </p:blipFill>
        <p:spPr bwMode="auto">
          <a:xfrm>
            <a:off x="818876" y="1486969"/>
            <a:ext cx="7560000" cy="43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August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26826" r="26696" b="26032"/>
          <a:stretch/>
        </p:blipFill>
        <p:spPr bwMode="auto">
          <a:xfrm>
            <a:off x="539393" y="1632857"/>
            <a:ext cx="8421515" cy="43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52267" y="6239562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773141" y="6176288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299410" y="2887531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871111" y="2902954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9" y="212013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212013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3392304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3392304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32.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89" y="1787533"/>
            <a:ext cx="8909822" cy="35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und SARI-Fälle mit COVID-Diagnose bis zur 32.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6" y="2105025"/>
            <a:ext cx="7560000" cy="394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Bildschirmpräsentation (4:3)</PresentationFormat>
  <Paragraphs>117</Paragraphs>
  <Slides>20</Slides>
  <Notes>15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Ergebnisse der  syndromischen Surveillance akuter Atemwegserkrankungen  GrippeWeb,  Arbeitsgemeinschaft Influenza, ICOSARI Datenstand 18.08.2020</vt:lpstr>
      <vt:lpstr>GrippeWeb bis zur 33. KW </vt:lpstr>
      <vt:lpstr>GrippeWeb bis zur 33. KW </vt:lpstr>
      <vt:lpstr>PowerPoint-Präsentation</vt:lpstr>
      <vt:lpstr>Arbeitsgemeinschaft Influenza - ARE-Konsultationen, bis zur 33. KW </vt:lpstr>
      <vt:lpstr>Schulferien im August 2020 in Deutschland</vt:lpstr>
      <vt:lpstr>PowerPoint-Präsentation</vt:lpstr>
      <vt:lpstr>PowerPoint-Präsentation</vt:lpstr>
      <vt:lpstr>PowerPoint-Präsentation</vt:lpstr>
      <vt:lpstr>PowerPoint-Präsentation</vt:lpstr>
      <vt:lpstr>Schätzung der COVID-19-Hospitalisierungsinzidenz  ICOSARI Datenstand 18.08.2020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1704</cp:revision>
  <cp:lastPrinted>2020-05-13T06:04:10Z</cp:lastPrinted>
  <dcterms:created xsi:type="dcterms:W3CDTF">2015-11-02T12:29:13Z</dcterms:created>
  <dcterms:modified xsi:type="dcterms:W3CDTF">2020-08-19T08:09:01Z</dcterms:modified>
</cp:coreProperties>
</file>