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4"/>
  </p:notesMasterIdLst>
  <p:sldIdLst>
    <p:sldId id="328" r:id="rId3"/>
    <p:sldId id="313" r:id="rId4"/>
    <p:sldId id="335" r:id="rId5"/>
    <p:sldId id="345" r:id="rId6"/>
    <p:sldId id="347" r:id="rId7"/>
    <p:sldId id="336" r:id="rId8"/>
    <p:sldId id="314" r:id="rId9"/>
    <p:sldId id="342" r:id="rId10"/>
    <p:sldId id="343" r:id="rId11"/>
    <p:sldId id="348" r:id="rId12"/>
    <p:sldId id="346" r:id="rId13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660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Designformatvorlage 1 - Akz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64" autoAdjust="0"/>
    <p:restoredTop sz="85369" autoAdjust="0"/>
  </p:normalViewPr>
  <p:slideViewPr>
    <p:cSldViewPr>
      <p:cViewPr>
        <p:scale>
          <a:sx n="70" d="100"/>
          <a:sy n="70" d="100"/>
        </p:scale>
        <p:origin x="-1914" y="-1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A45EFB-BAFA-48EC-819D-9BECC4E90F40}" type="datetimeFigureOut">
              <a:rPr lang="de-DE" smtClean="0"/>
              <a:t>21.08.2020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D83FEB-770A-496F-973B-C5810568E05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60121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83FEB-770A-496F-973B-C5810568E05C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48251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Bevölkerung: 506 765 (31.12.2019,</a:t>
            </a:r>
            <a:r>
              <a:rPr lang="de-DE" baseline="0" dirty="0" smtClean="0"/>
              <a:t> </a:t>
            </a:r>
            <a:r>
              <a:rPr lang="de-DE" dirty="0" smtClean="0"/>
              <a:t>https://www.ge.ch/statistique/domaines/apercu.asp?dom=01_01)</a:t>
            </a:r>
          </a:p>
          <a:p>
            <a:endParaRPr lang="de-DE" dirty="0" smtClean="0"/>
          </a:p>
          <a:p>
            <a:r>
              <a:rPr lang="de-DE" dirty="0" smtClean="0"/>
              <a:t>https://www.thelocal.ch/20200817/explained-why-is-geneva-switzerlands-coronavirus-hotspot</a:t>
            </a:r>
          </a:p>
          <a:p>
            <a:r>
              <a:rPr lang="de-DE" dirty="0" smtClean="0"/>
              <a:t>https://www.ge.ch/document/20094/telecharger</a:t>
            </a:r>
          </a:p>
          <a:p>
            <a:r>
              <a:rPr lang="de-DE" dirty="0" smtClean="0"/>
              <a:t>Wöchentlicher Bericht der 33. </a:t>
            </a:r>
            <a:r>
              <a:rPr lang="de-DE" smtClean="0"/>
              <a:t>KW: https</a:t>
            </a:r>
            <a:r>
              <a:rPr lang="de-DE" dirty="0" smtClean="0"/>
              <a:t>://www.bag.admin.ch/bag/de/home/krankheiten/ausbrueche-epidemien-pandemien/aktuelle-ausbrueche-epidemien/novel-cov/situation-schweiz-und-international.html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>
                <a:solidFill>
                  <a:prstClr val="black"/>
                </a:solidFill>
              </a:rPr>
              <a:pPr/>
              <a:t>11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7201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83FEB-770A-496F-973B-C5810568E05C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31422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Nicht mehr: Albanien, Bulgarien, Serbien</a:t>
            </a:r>
          </a:p>
          <a:p>
            <a:pPr rtl="0"/>
            <a:endParaRPr lang="de-DE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/>
            <a:endParaRPr lang="de-DE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/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Kroatien (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Splitsko-Dalmatinska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</a:p>
          <a:p>
            <a:pPr marL="171450" indent="-171450" rtl="0">
              <a:buFontTx/>
              <a:buChar char="-"/>
            </a:pP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Schweden (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Kronoberg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aber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Gotoberg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ist weggefallen)</a:t>
            </a:r>
          </a:p>
          <a:p>
            <a:pPr marL="171450" indent="-171450" rtl="0">
              <a:buFontTx/>
              <a:buChar char="-"/>
            </a:pPr>
            <a:endParaRPr lang="de-DE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/>
            <a:endParaRPr lang="de-DE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/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Noch eine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allgem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Info.: Luxemburg hat wieder eine Inzidenz der letzten 7-Tage  &gt;50.</a:t>
            </a:r>
          </a:p>
          <a:p>
            <a:endParaRPr lang="de-DE" dirty="0" smtClean="0"/>
          </a:p>
          <a:p>
            <a:endParaRPr lang="de-DE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(Rot markierte Regionen sind neu seit dem letzten Bericht dazugekommen)</a:t>
            </a:r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https://who.maps.arcgis.com/apps/opsdashboard/index.html#/ead3c6475654481ca51c248d52ab9c61</a:t>
            </a:r>
          </a:p>
          <a:p>
            <a:r>
              <a:rPr lang="de-DE" dirty="0" smtClean="0"/>
              <a:t>https://www.who.int/about/regions/euro/en/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83FEB-770A-496F-973B-C5810568E05C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31422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Fallzahlen: ECDC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Testdaten: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OurWorldinData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MoH</a:t>
            </a:r>
            <a:r>
              <a:rPr lang="de-DE" baseline="0" dirty="0" smtClean="0"/>
              <a:t>: </a:t>
            </a:r>
            <a:r>
              <a:rPr lang="de-DE" dirty="0" smtClean="0"/>
              <a:t>https://ourworldindata.org/coronavirus-testing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Tests: Positivanteil </a:t>
            </a:r>
            <a:r>
              <a:rPr lang="de-DE" dirty="0" err="1" smtClean="0"/>
              <a:t>as</a:t>
            </a:r>
            <a:r>
              <a:rPr lang="de-DE" dirty="0" smtClean="0"/>
              <a:t> a 7-day </a:t>
            </a:r>
            <a:r>
              <a:rPr lang="de-DE" dirty="0" err="1" smtClean="0"/>
              <a:t>rolling</a:t>
            </a:r>
            <a:r>
              <a:rPr lang="de-DE" dirty="0" smtClean="0"/>
              <a:t> </a:t>
            </a:r>
            <a:r>
              <a:rPr lang="de-DE" dirty="0" err="1" smtClean="0"/>
              <a:t>average</a:t>
            </a:r>
            <a:endParaRPr lang="de-DE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Grafiken: https://deputyprimeminister.gov.mt/en/health-promotion/covid-19/Pages/covid-19-infographics.aspx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>
                <a:solidFill>
                  <a:prstClr val="black"/>
                </a:solidFill>
              </a:rPr>
              <a:pPr/>
              <a:t>4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9748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>
                <a:solidFill>
                  <a:prstClr val="black"/>
                </a:solidFill>
              </a:rPr>
              <a:pPr/>
              <a:t>5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9748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https://who.maps.arcgis.com/apps/opsdashboard/index.html#/ead3c6475654481ca51c248d52ab9c61</a:t>
            </a:r>
          </a:p>
          <a:p>
            <a:r>
              <a:rPr lang="de-DE" dirty="0" smtClean="0"/>
              <a:t>https://www.who.int/about/regions/euro/en/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83FEB-770A-496F-973B-C5810568E05C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31422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Bevölkerung Victoria: 6.651.000 (31.12.2019, https://www.abs.gov.au/AUSSTATS/abs@.nsf/Latestproducts/3101.0Main%20Features3Dec%202019?opendocument&amp;tabname=Summary&amp;prodno=3101.0&amp;issue=Dec%202019&amp;num=&amp;view=)</a:t>
            </a:r>
          </a:p>
          <a:p>
            <a:endParaRPr lang="de-DE" dirty="0" smtClean="0"/>
          </a:p>
          <a:p>
            <a:r>
              <a:rPr lang="de-DE" dirty="0" smtClean="0"/>
              <a:t>Fälle Victoria: vom</a:t>
            </a:r>
            <a:r>
              <a:rPr lang="de-DE" baseline="0" dirty="0" smtClean="0"/>
              <a:t> Dashboard abgelesen </a:t>
            </a:r>
            <a:r>
              <a:rPr lang="de-DE" dirty="0" smtClean="0"/>
              <a:t>https://app.powerbi.com/view?r=eyJrIjoiODBmMmE3NWQtZWNlNC00OWRkLTk1NjYtMjM2YTY1MjI2NzdjIiwidCI6ImMwZTA2MDFmLTBmYWMtNDQ5Yy05Yzg4LWExMDRjNGViOWYyOCJ9</a:t>
            </a:r>
          </a:p>
          <a:p>
            <a:r>
              <a:rPr lang="de-DE" dirty="0" smtClean="0"/>
              <a:t>19.08.:</a:t>
            </a:r>
            <a:r>
              <a:rPr lang="de-DE" baseline="0" dirty="0" smtClean="0"/>
              <a:t> 240</a:t>
            </a:r>
          </a:p>
          <a:p>
            <a:r>
              <a:rPr lang="de-DE" baseline="0" dirty="0" smtClean="0"/>
              <a:t>18.08.: 213</a:t>
            </a:r>
          </a:p>
          <a:p>
            <a:r>
              <a:rPr lang="de-DE" baseline="0" dirty="0" smtClean="0"/>
              <a:t>17.08.: 221</a:t>
            </a:r>
          </a:p>
          <a:p>
            <a:r>
              <a:rPr lang="de-DE" baseline="0" dirty="0" smtClean="0"/>
              <a:t>16.08.: 270</a:t>
            </a:r>
          </a:p>
          <a:p>
            <a:r>
              <a:rPr lang="de-DE" baseline="0" dirty="0" smtClean="0"/>
              <a:t>15.08.: 271</a:t>
            </a:r>
          </a:p>
          <a:p>
            <a:r>
              <a:rPr lang="de-DE" baseline="0" dirty="0" smtClean="0"/>
              <a:t>14.08.: 299</a:t>
            </a:r>
          </a:p>
          <a:p>
            <a:r>
              <a:rPr lang="de-DE" baseline="0" smtClean="0"/>
              <a:t>13.08.: 361</a:t>
            </a:r>
            <a:endParaRPr lang="de-DE" baseline="0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>
                <a:solidFill>
                  <a:prstClr val="black"/>
                </a:solidFill>
              </a:rPr>
              <a:pPr/>
              <a:t>8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7201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Fallzahlen: ECDC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Testdaten: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OurWorldinData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MoH</a:t>
            </a:r>
            <a:r>
              <a:rPr lang="de-DE" baseline="0" dirty="0" smtClean="0"/>
              <a:t>: </a:t>
            </a:r>
            <a:r>
              <a:rPr lang="de-DE" dirty="0" smtClean="0"/>
              <a:t>https://ourworldindata.org/coronavirus-testing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https://coronavirus.bg/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https://en.wikipedia.org/wiki/COVID-19_pandemic_in_Bulgaria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https://www.nsi.bg/en/content/18159/basic-page/covid-19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>
                <a:solidFill>
                  <a:prstClr val="black"/>
                </a:solidFill>
              </a:rPr>
              <a:pPr/>
              <a:t>9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9748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>
                <a:solidFill>
                  <a:prstClr val="black"/>
                </a:solidFill>
              </a:rPr>
              <a:pPr/>
              <a:t>10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974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21.08.2020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94563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21.08.2020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17702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21.08.2020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02774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06EC7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>
              <a:solidFill>
                <a:prstClr val="white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cxnSp>
        <p:nvCxnSpPr>
          <p:cNvPr id="11" name="Gerade Verbindung 10"/>
          <p:cNvCxnSpPr/>
          <p:nvPr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>
              <a:solidFill>
                <a:prstClr val="white"/>
              </a:solidFill>
            </a:endParaRPr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16" name="Rechteck 15"/>
          <p:cNvSpPr/>
          <p:nvPr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pic>
        <p:nvPicPr>
          <p:cNvPr id="13" name="Bild 12" descr="RKI-Logo_RGB_P300C.tif"/>
          <p:cNvPicPr>
            <a:picLocks noChangeAspect="1"/>
          </p:cNvPicPr>
          <p:nvPr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3488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pic>
        <p:nvPicPr>
          <p:cNvPr id="3" name="Bild 2" descr="PPT_Background_4zu3_RBGNEU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pic>
        <p:nvPicPr>
          <p:cNvPr id="12" name="Bild 11" descr="RKI-Logo_RGB_P300C.tif"/>
          <p:cNvPicPr>
            <a:picLocks noChangeAspect="1"/>
          </p:cNvPicPr>
          <p:nvPr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  <p:sp>
        <p:nvSpPr>
          <p:cNvPr id="14" name="Rechteck 13"/>
          <p:cNvSpPr/>
          <p:nvPr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34232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8AB66-73C6-482C-A963-78CAF95DF4BE}" type="datetimeFigureOut">
              <a:rPr lang="de-DE" smtClean="0"/>
              <a:pPr/>
              <a:t>21.08.2020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D785-DE91-4437-8C59-C2026FC9AFE6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1" name="Inhaltsplatzhalter 2"/>
          <p:cNvSpPr>
            <a:spLocks noGrp="1"/>
          </p:cNvSpPr>
          <p:nvPr>
            <p:ph sz="quarter" idx="13"/>
          </p:nvPr>
        </p:nvSpPr>
        <p:spPr>
          <a:xfrm>
            <a:off x="457199" y="1155700"/>
            <a:ext cx="8092593" cy="530225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985567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8AB66-73C6-482C-A963-78CAF95DF4BE}" type="datetimeFigureOut">
              <a:rPr lang="de-DE" smtClean="0"/>
              <a:pPr/>
              <a:t>21.08.2020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D785-DE91-4437-8C59-C2026FC9AFE6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4606442" y="1155699"/>
            <a:ext cx="3943350" cy="5295901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9" name="Inhaltsplatzhalter 7"/>
          <p:cNvSpPr>
            <a:spLocks noGrp="1"/>
          </p:cNvSpPr>
          <p:nvPr>
            <p:ph sz="quarter" idx="14"/>
          </p:nvPr>
        </p:nvSpPr>
        <p:spPr>
          <a:xfrm>
            <a:off x="454844" y="1155699"/>
            <a:ext cx="3943350" cy="5295901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64207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8AB66-73C6-482C-A963-78CAF95DF4BE}" type="datetimeFigureOut">
              <a:rPr lang="de-DE" smtClean="0"/>
              <a:pPr/>
              <a:t>21.08.2020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D785-DE91-4437-8C59-C2026FC9AFE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995763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8AB66-73C6-482C-A963-78CAF95DF4BE}" type="datetimeFigureOut">
              <a:rPr lang="de-DE" smtClean="0"/>
              <a:pPr/>
              <a:t>21.08.2020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D785-DE91-4437-8C59-C2026FC9AFE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31394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21.08.2020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373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21.08.2020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7823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21.08.2020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22798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21.08.2020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6085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21.08.2020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0123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21.08.2020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7060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21.08.2020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1885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21.08.2020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7070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tiff"/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2911CA-0C0D-4F0F-84CF-C2416D7FF593}" type="datetimeFigureOut">
              <a:rPr lang="de-DE" smtClean="0"/>
              <a:t>21.08.2020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3328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199" y="1155700"/>
            <a:ext cx="8092593" cy="53022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/>
              <a:t>Mas</a:t>
            </a:r>
            <a:r>
              <a:rPr lang="en-GB" noProof="0"/>
              <a:t>te</a:t>
            </a:r>
            <a:r>
              <a:rPr lang="de-DE"/>
              <a:t>rtextformat </a:t>
            </a:r>
            <a:r>
              <a:rPr lang="de-DE" dirty="0"/>
              <a:t>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622713"/>
            <a:ext cx="1860421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fld id="{7C18AB66-73C6-482C-A963-78CAF95DF4BE}" type="datetimeFigureOut">
              <a:rPr lang="de-DE" smtClean="0"/>
              <a:pPr/>
              <a:t>21.08.2020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1" y="6622713"/>
            <a:ext cx="5182675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52920" y="6622713"/>
            <a:ext cx="496872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ctr">
              <a:defRPr sz="1200">
                <a:solidFill>
                  <a:srgbClr val="006EC7"/>
                </a:solidFill>
              </a:defRPr>
            </a:lvl1pPr>
          </a:lstStyle>
          <a:p>
            <a:fld id="{CAFDD785-DE91-4437-8C59-C2026FC9AFE6}" type="slidenum">
              <a:rPr lang="de-DE" smtClean="0"/>
              <a:pPr/>
              <a:t>‹Nr.›</a:t>
            </a:fld>
            <a:endParaRPr lang="de-DE"/>
          </a:p>
        </p:txBody>
      </p:sp>
      <p:cxnSp>
        <p:nvCxnSpPr>
          <p:cNvPr id="13" name="Gerade Verbindung 12"/>
          <p:cNvCxnSpPr/>
          <p:nvPr/>
        </p:nvCxnSpPr>
        <p:spPr>
          <a:xfrm>
            <a:off x="2594239" y="6628377"/>
            <a:ext cx="0" cy="229623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/>
        </p:nvCxnSpPr>
        <p:spPr>
          <a:xfrm>
            <a:off x="457200" y="6622713"/>
            <a:ext cx="0" cy="23528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/>
        </p:nvCxnSpPr>
        <p:spPr>
          <a:xfrm>
            <a:off x="8564139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Bild 14" descr="RKI-Logo_RGB_P300C.tif"/>
          <p:cNvPicPr>
            <a:picLocks noChangeAspect="1"/>
          </p:cNvPicPr>
          <p:nvPr/>
        </p:nvPicPr>
        <p:blipFill>
          <a:blip r:embed="rId8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623" y="182309"/>
            <a:ext cx="1656184" cy="480392"/>
          </a:xfrm>
          <a:prstGeom prst="rect">
            <a:avLst/>
          </a:prstGeom>
        </p:spPr>
      </p:pic>
      <p:cxnSp>
        <p:nvCxnSpPr>
          <p:cNvPr id="17" name="Gerade Verbindung 16">
            <a:extLst>
              <a:ext uri="{FF2B5EF4-FFF2-40B4-BE49-F238E27FC236}">
                <a16:creationId xmlns="" xmlns:a16="http://schemas.microsoft.com/office/drawing/2014/main" id="{70AD1A4A-F332-C744-8611-64F7E8D2E9C9}"/>
              </a:ext>
            </a:extLst>
          </p:cNvPr>
          <p:cNvCxnSpPr/>
          <p:nvPr/>
        </p:nvCxnSpPr>
        <p:spPr>
          <a:xfrm>
            <a:off x="8045635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1924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06EC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isitmalta.com/en/covid-19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 txBox="1">
            <a:spLocks/>
          </p:cNvSpPr>
          <p:nvPr/>
        </p:nvSpPr>
        <p:spPr>
          <a:xfrm>
            <a:off x="179512" y="332656"/>
            <a:ext cx="8802724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Top 10 Länder</a:t>
            </a:r>
            <a:r>
              <a:rPr kumimoji="0" lang="de-DE" sz="2400" b="1" i="0" u="none" strike="noStrike" kern="1200" cap="none" spc="0" normalizeH="0" noProof="0" dirty="0" smtClean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nach Anzahl neuer Fälle in den letzten 7 Tagen</a:t>
            </a: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srgbClr val="006EC7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cxnSp>
        <p:nvCxnSpPr>
          <p:cNvPr id="6" name="Gerade Verbindung 5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sp>
        <p:nvSpPr>
          <p:cNvPr id="7" name="Textfeld 6"/>
          <p:cNvSpPr txBox="1"/>
          <p:nvPr/>
        </p:nvSpPr>
        <p:spPr>
          <a:xfrm>
            <a:off x="3182799" y="1052735"/>
            <a:ext cx="40571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366092"/>
                </a:solidFill>
                <a:latin typeface="Calibri"/>
              </a:rPr>
              <a:t>22.431.929</a:t>
            </a:r>
            <a:r>
              <a:rPr lang="en-US" sz="2400" dirty="0"/>
              <a:t> </a:t>
            </a:r>
            <a:r>
              <a:rPr lang="en-US" sz="2400" b="1" dirty="0" err="1" smtClean="0">
                <a:solidFill>
                  <a:srgbClr val="366092"/>
                </a:solidFill>
                <a:latin typeface="Calibri"/>
              </a:rPr>
              <a:t>Fälle</a:t>
            </a:r>
            <a:r>
              <a:rPr lang="en-US" sz="2400" b="1" dirty="0" smtClean="0">
                <a:solidFill>
                  <a:srgbClr val="366092"/>
                </a:solidFill>
                <a:latin typeface="Calibri"/>
              </a:rPr>
              <a:t> </a:t>
            </a:r>
            <a:endParaRPr lang="en-US" sz="2400" b="1" dirty="0">
              <a:solidFill>
                <a:srgbClr val="366092"/>
              </a:solidFill>
              <a:latin typeface="Calibri"/>
            </a:endParaRPr>
          </a:p>
          <a:p>
            <a:r>
              <a:rPr lang="en-US" sz="2400" b="1" dirty="0" smtClean="0">
                <a:solidFill>
                  <a:srgbClr val="366092"/>
                </a:solidFill>
                <a:latin typeface="Calibri"/>
              </a:rPr>
              <a:t>     </a:t>
            </a:r>
            <a:r>
              <a:rPr lang="en-US" sz="2400" b="1" dirty="0" smtClean="0">
                <a:solidFill>
                  <a:srgbClr val="366092"/>
                </a:solidFill>
                <a:latin typeface="Calibri"/>
              </a:rPr>
              <a:t>787.773</a:t>
            </a:r>
            <a:r>
              <a:rPr lang="en-US" sz="2400" dirty="0"/>
              <a:t> </a:t>
            </a:r>
            <a:r>
              <a:rPr lang="en-US" sz="2400" b="1" dirty="0" err="1" smtClean="0">
                <a:solidFill>
                  <a:srgbClr val="366092"/>
                </a:solidFill>
                <a:latin typeface="Calibri"/>
              </a:rPr>
              <a:t>Verstorbene</a:t>
            </a:r>
            <a:r>
              <a:rPr lang="en-US" sz="2400" b="1" dirty="0" smtClean="0">
                <a:solidFill>
                  <a:srgbClr val="366092"/>
                </a:solidFill>
                <a:latin typeface="Calibri"/>
              </a:rPr>
              <a:t> </a:t>
            </a:r>
            <a:r>
              <a:rPr lang="en-US" sz="2400" b="1" dirty="0" smtClean="0">
                <a:solidFill>
                  <a:srgbClr val="366092"/>
                </a:solidFill>
                <a:latin typeface="Calibri"/>
              </a:rPr>
              <a:t>(3,5%)</a:t>
            </a:r>
            <a:endParaRPr lang="en-US" sz="2400" b="1" dirty="0">
              <a:solidFill>
                <a:srgbClr val="366092"/>
              </a:solidFill>
              <a:latin typeface="Calibri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5903640" y="6550223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 smtClean="0">
                <a:solidFill>
                  <a:prstClr val="black"/>
                </a:solidFill>
              </a:rPr>
              <a:t>Quelle: ECDC, Stand: 20.08.2020</a:t>
            </a:r>
            <a:endParaRPr lang="de-DE" sz="1400" i="1" dirty="0">
              <a:solidFill>
                <a:prstClr val="black"/>
              </a:solidFill>
            </a:endParaRPr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3338360"/>
              </p:ext>
            </p:extLst>
          </p:nvPr>
        </p:nvGraphicFramePr>
        <p:xfrm>
          <a:off x="332401" y="1990662"/>
          <a:ext cx="8496946" cy="4567553"/>
        </p:xfrm>
        <a:graphic>
          <a:graphicData uri="http://schemas.openxmlformats.org/drawingml/2006/table">
            <a:tbl>
              <a:tblPr firstRow="1" firstCol="1" bandRow="1"/>
              <a:tblGrid>
                <a:gridCol w="1215263"/>
                <a:gridCol w="1080120"/>
                <a:gridCol w="1464423"/>
                <a:gridCol w="1651756"/>
                <a:gridCol w="1564341"/>
                <a:gridCol w="720080"/>
                <a:gridCol w="800963"/>
              </a:tblGrid>
              <a:tr h="590250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Land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Fälle kumulativ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Neue Fälle in den letzten </a:t>
                      </a:r>
                      <a:r>
                        <a:rPr lang="de-DE" sz="1800" b="1" i="0" u="none" strike="noStrike" kern="1200" dirty="0" smtClean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7T</a:t>
                      </a:r>
                      <a:endParaRPr lang="de-DE" sz="1800" b="1" i="0" u="none" strike="noStrike" kern="1200" dirty="0">
                        <a:solidFill>
                          <a:srgbClr val="36609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Veränderung % (7T)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7d-Inzidenz/ 100.000 </a:t>
                      </a:r>
                      <a:r>
                        <a:rPr lang="de-DE" sz="1800" b="1" i="0" u="none" strike="noStrike" kern="1200" dirty="0" err="1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Ew</a:t>
                      </a:r>
                      <a:endParaRPr lang="de-DE" sz="1800" b="1" i="0" u="none" strike="noStrike" kern="1200" dirty="0">
                        <a:solidFill>
                          <a:srgbClr val="36609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 (7T)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Trend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83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de-DE" sz="16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Indien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2.836.925</a:t>
                      </a:r>
                      <a:endParaRPr lang="de-DE" sz="16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440.288</a:t>
                      </a:r>
                      <a:endParaRPr lang="de-DE" sz="16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1,89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32,22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1,02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 smtClean="0">
                        <a:solidFill>
                          <a:srgbClr val="00B05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447015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de-DE" sz="16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Vereinigte Staaten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5.529.842</a:t>
                      </a:r>
                      <a:endParaRPr lang="de-DE" sz="16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332.694</a:t>
                      </a:r>
                      <a:endParaRPr lang="de-DE" sz="16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-10,87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101,1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0,92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▼</a:t>
                      </a:r>
                      <a:endParaRPr lang="de-DE" sz="1800" b="0" i="0" u="none" strike="noStrike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0508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de-DE" sz="16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Brasilien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3.456.652</a:t>
                      </a:r>
                      <a:endParaRPr lang="de-DE" sz="16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291.867</a:t>
                      </a:r>
                      <a:endParaRPr lang="de-DE" sz="16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-4,53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138,29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0,95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▼</a:t>
                      </a:r>
                      <a:endParaRPr lang="de-DE" sz="1800" b="0" i="0" u="none" strike="noStrike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370508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de-DE" sz="16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Kolumbien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502.178</a:t>
                      </a:r>
                      <a:endParaRPr lang="de-DE" sz="16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79.659</a:t>
                      </a:r>
                      <a:endParaRPr lang="de-DE" sz="16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3,72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158,24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1,03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0508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de-DE" sz="1600" b="1" i="0" u="none" strike="noStrike" kern="120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Peru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558.420</a:t>
                      </a:r>
                      <a:endParaRPr lang="de-DE" sz="16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59.865</a:t>
                      </a:r>
                      <a:endParaRPr lang="de-DE" sz="16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17,54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184,14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1,1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370508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de-DE" sz="1600" b="1" i="0" u="none" strike="noStrike" kern="120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Argentinien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305.953</a:t>
                      </a:r>
                      <a:endParaRPr lang="de-DE" sz="16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45.055</a:t>
                      </a:r>
                      <a:endParaRPr lang="de-DE" sz="16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-4,9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100,61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0,96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▼</a:t>
                      </a:r>
                      <a:endParaRPr lang="de-DE" sz="1800" b="0" i="0" u="none" strike="noStrike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0508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de-DE" sz="1600" b="1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Spanien</a:t>
                      </a:r>
                      <a:endParaRPr lang="de-DE" sz="1600" b="1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370.867</a:t>
                      </a:r>
                      <a:endParaRPr lang="de-DE" sz="16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41.083</a:t>
                      </a:r>
                      <a:endParaRPr lang="de-DE" sz="16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71,06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87,53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1,42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447015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de-DE" sz="1600" b="1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Mexiko</a:t>
                      </a:r>
                      <a:endParaRPr lang="de-DE" sz="1600" b="1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537.031</a:t>
                      </a:r>
                      <a:endParaRPr lang="de-DE" sz="16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38.651</a:t>
                      </a:r>
                      <a:endParaRPr lang="de-DE" sz="16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-8,58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30,3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0,92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▼</a:t>
                      </a:r>
                      <a:endParaRPr lang="de-DE" sz="1800" b="0" i="0" u="none" strike="noStrike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0508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de-DE" sz="1600" b="1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Russische Föderation</a:t>
                      </a:r>
                      <a:endParaRPr lang="de-DE" sz="1600" b="1" i="0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937.321</a:t>
                      </a:r>
                      <a:endParaRPr lang="de-DE" sz="16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34.620</a:t>
                      </a:r>
                      <a:endParaRPr lang="de-DE" sz="16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-2,09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23,73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0,97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▼</a:t>
                      </a:r>
                      <a:endParaRPr lang="de-DE" sz="1800" b="0" i="0" u="none" strike="noStrike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370508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de-DE" sz="1600" b="1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Philippinen</a:t>
                      </a:r>
                      <a:endParaRPr lang="de-DE" sz="1600" b="1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173.774</a:t>
                      </a:r>
                      <a:endParaRPr lang="de-DE" sz="16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30.025</a:t>
                      </a:r>
                      <a:endParaRPr lang="de-DE" sz="16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8,12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27,77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1,02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 smtClean="0">
                        <a:solidFill>
                          <a:srgbClr val="00B05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0521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251520" y="116632"/>
            <a:ext cx="8092592" cy="430887"/>
          </a:xfrm>
        </p:spPr>
        <p:txBody>
          <a:bodyPr/>
          <a:lstStyle/>
          <a:p>
            <a:r>
              <a:rPr lang="de-DE" sz="2800" dirty="0">
                <a:latin typeface="Scala Sans OT" panose="020B0504030101020104" pitchFamily="34" charset="0"/>
              </a:rPr>
              <a:t>COVID-19/ </a:t>
            </a:r>
            <a:r>
              <a:rPr lang="de-DE" sz="2800" dirty="0" smtClean="0">
                <a:latin typeface="Scala Sans OT" panose="020B0504030101020104" pitchFamily="34" charset="0"/>
              </a:rPr>
              <a:t>Frankreich</a:t>
            </a:r>
            <a:endParaRPr lang="en-GB" sz="2800" dirty="0">
              <a:latin typeface="Scala Sans OT" panose="020B0504030101020104" pitchFamily="34" charset="0"/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620688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feld 14"/>
          <p:cNvSpPr txBox="1"/>
          <p:nvPr/>
        </p:nvSpPr>
        <p:spPr>
          <a:xfrm>
            <a:off x="4932040" y="6597352"/>
            <a:ext cx="42288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 smtClean="0">
                <a:solidFill>
                  <a:prstClr val="black"/>
                </a:solidFill>
              </a:rPr>
              <a:t>Quelle: WHO EURO, Stand: 20.08.2020</a:t>
            </a:r>
            <a:endParaRPr lang="de-DE" sz="1400" i="1" dirty="0">
              <a:solidFill>
                <a:prstClr val="black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205"/>
          <a:stretch/>
        </p:blipFill>
        <p:spPr bwMode="auto">
          <a:xfrm>
            <a:off x="242741" y="765368"/>
            <a:ext cx="8658518" cy="5903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4402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004" y="836712"/>
            <a:ext cx="3198452" cy="1784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457200" y="404664"/>
            <a:ext cx="8092592" cy="369332"/>
          </a:xfrm>
        </p:spPr>
        <p:txBody>
          <a:bodyPr/>
          <a:lstStyle/>
          <a:p>
            <a:r>
              <a:rPr lang="de-DE" sz="2400" dirty="0" smtClean="0">
                <a:latin typeface="ScalaSansPro-Bold" pitchFamily="50" charset="0"/>
              </a:rPr>
              <a:t>COVID-19/ Schweiz</a:t>
            </a:r>
            <a:endParaRPr lang="en-GB" sz="2400" dirty="0">
              <a:latin typeface="ScalaSansPro-Bold" pitchFamily="50" charset="0"/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836712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7" name="Tabel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8000658"/>
              </p:ext>
            </p:extLst>
          </p:nvPr>
        </p:nvGraphicFramePr>
        <p:xfrm>
          <a:off x="539552" y="5878758"/>
          <a:ext cx="5040560" cy="5029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44433"/>
                <a:gridCol w="993619"/>
                <a:gridCol w="764786"/>
                <a:gridCol w="770540"/>
                <a:gridCol w="770540"/>
                <a:gridCol w="796642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100" dirty="0" smtClean="0">
                          <a:effectLst/>
                        </a:rPr>
                        <a:t>Provinz</a:t>
                      </a:r>
                      <a:endParaRPr lang="de-DE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7T-Inzidenz / 100.000 </a:t>
                      </a:r>
                      <a:r>
                        <a:rPr lang="de-DE" sz="1100" dirty="0" err="1">
                          <a:effectLst/>
                        </a:rPr>
                        <a:t>Ew</a:t>
                      </a:r>
                      <a:r>
                        <a:rPr lang="de-DE" sz="1100" dirty="0">
                          <a:effectLst/>
                        </a:rPr>
                        <a:t>. </a:t>
                      </a:r>
                      <a:endParaRPr lang="de-DE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Fallzahl 7T</a:t>
                      </a:r>
                      <a:endParaRPr lang="de-DE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100" dirty="0" smtClean="0">
                          <a:effectLst/>
                          <a:latin typeface="Calibri"/>
                          <a:ea typeface="Calibri"/>
                        </a:rPr>
                        <a:t>Über 50</a:t>
                      </a:r>
                      <a:endParaRPr lang="de-DE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100" dirty="0" smtClean="0">
                          <a:effectLst/>
                        </a:rPr>
                        <a:t>Trend(Vor-woche</a:t>
                      </a:r>
                      <a:r>
                        <a:rPr lang="de-DE" sz="1100" dirty="0">
                          <a:effectLst/>
                        </a:rPr>
                        <a:t>)</a:t>
                      </a:r>
                      <a:endParaRPr lang="de-DE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Fallzahl </a:t>
                      </a:r>
                      <a:r>
                        <a:rPr lang="de-DE" sz="1100" dirty="0" smtClean="0">
                          <a:effectLst/>
                        </a:rPr>
                        <a:t>Gesamt 7T</a:t>
                      </a:r>
                      <a:endParaRPr lang="de-DE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100" dirty="0" smtClean="0">
                          <a:effectLst/>
                          <a:latin typeface="Calibri"/>
                          <a:ea typeface="Calibri"/>
                        </a:rPr>
                        <a:t>Genf</a:t>
                      </a:r>
                      <a:endParaRPr lang="de-DE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</a:rPr>
                        <a:t>45,45</a:t>
                      </a:r>
                      <a:endParaRPr lang="de-DE" sz="11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1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</a:rPr>
                        <a:t>227</a:t>
                      </a:r>
                      <a:endParaRPr lang="de-DE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1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</a:rPr>
                        <a:t>16.-18.08.</a:t>
                      </a:r>
                      <a:endParaRPr lang="de-DE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100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=</a:t>
                      </a:r>
                      <a:endParaRPr lang="de-DE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1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</a:rPr>
                        <a:t>6.589</a:t>
                      </a:r>
                      <a:endParaRPr lang="de-DE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sp>
        <p:nvSpPr>
          <p:cNvPr id="28" name="Rechteck 27"/>
          <p:cNvSpPr/>
          <p:nvPr/>
        </p:nvSpPr>
        <p:spPr>
          <a:xfrm>
            <a:off x="539552" y="6409815"/>
            <a:ext cx="417646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 smtClean="0">
                <a:solidFill>
                  <a:prstClr val="black"/>
                </a:solidFill>
              </a:rPr>
              <a:t>Quelle: WHO EURO, </a:t>
            </a:r>
            <a:r>
              <a:rPr lang="de-DE" sz="1200" dirty="0" smtClean="0">
                <a:solidFill>
                  <a:prstClr val="black"/>
                </a:solidFill>
              </a:rPr>
              <a:t>20</a:t>
            </a:r>
            <a:r>
              <a:rPr lang="de-DE" sz="1200" dirty="0" smtClean="0">
                <a:solidFill>
                  <a:prstClr val="black"/>
                </a:solidFill>
              </a:rPr>
              <a:t>.08.2020</a:t>
            </a:r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30" name="Textfeld 29"/>
          <p:cNvSpPr txBox="1"/>
          <p:nvPr/>
        </p:nvSpPr>
        <p:spPr>
          <a:xfrm>
            <a:off x="539552" y="908720"/>
            <a:ext cx="4248472" cy="138499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400" b="1" dirty="0" smtClean="0">
                <a:solidFill>
                  <a:prstClr val="black"/>
                </a:solidFill>
              </a:rPr>
              <a:t>38.662 Fälle </a:t>
            </a:r>
            <a:r>
              <a:rPr lang="de-DE" sz="1400" dirty="0" smtClean="0">
                <a:solidFill>
                  <a:prstClr val="black"/>
                </a:solidFill>
              </a:rPr>
              <a:t>(ECDC, 20.08.2020)</a:t>
            </a:r>
            <a:endParaRPr lang="de-DE" sz="1400" dirty="0">
              <a:solidFill>
                <a:prstClr val="black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de-DE" sz="1400" b="1" dirty="0" smtClean="0">
                <a:solidFill>
                  <a:prstClr val="black"/>
                </a:solidFill>
              </a:rPr>
              <a:t>1.718Todesfälle </a:t>
            </a:r>
            <a:r>
              <a:rPr lang="de-DE" sz="1400" b="1" dirty="0">
                <a:solidFill>
                  <a:prstClr val="black"/>
                </a:solidFill>
              </a:rPr>
              <a:t>(</a:t>
            </a:r>
            <a:r>
              <a:rPr lang="de-DE" sz="1400" b="1" dirty="0" smtClean="0">
                <a:solidFill>
                  <a:prstClr val="black"/>
                </a:solidFill>
              </a:rPr>
              <a:t>Fallsterblichkeit : 4,4 %)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400" b="1" dirty="0" smtClean="0">
                <a:solidFill>
                  <a:prstClr val="black"/>
                </a:solidFill>
              </a:rPr>
              <a:t>Positivanteil bei PCR-Tests: 4,2% </a:t>
            </a:r>
            <a:r>
              <a:rPr lang="de-DE" sz="1400" dirty="0" smtClean="0">
                <a:solidFill>
                  <a:prstClr val="black"/>
                </a:solidFill>
              </a:rPr>
              <a:t>(KW33)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400" b="1" dirty="0" smtClean="0">
                <a:solidFill>
                  <a:prstClr val="black"/>
                </a:solidFill>
              </a:rPr>
              <a:t>7T-Inzidenz /100.000 </a:t>
            </a:r>
            <a:r>
              <a:rPr lang="de-DE" sz="1400" b="1" dirty="0" err="1" smtClean="0">
                <a:solidFill>
                  <a:prstClr val="black"/>
                </a:solidFill>
              </a:rPr>
              <a:t>Ew</a:t>
            </a:r>
            <a:r>
              <a:rPr lang="de-DE" sz="1400" b="1" dirty="0" smtClean="0">
                <a:solidFill>
                  <a:prstClr val="black"/>
                </a:solidFill>
              </a:rPr>
              <a:t>. 18,5</a:t>
            </a:r>
            <a:endParaRPr lang="de-DE" sz="1400" dirty="0" smtClean="0">
              <a:solidFill>
                <a:prstClr val="black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de-DE" sz="1400" b="1" dirty="0" smtClean="0">
                <a:solidFill>
                  <a:prstClr val="black"/>
                </a:solidFill>
              </a:rPr>
              <a:t>Fälle 7T: 1.583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de-DE" sz="1400" b="1" dirty="0" smtClean="0">
                <a:solidFill>
                  <a:prstClr val="black"/>
                </a:solidFill>
              </a:rPr>
              <a:t>R </a:t>
            </a:r>
            <a:r>
              <a:rPr lang="de-DE" sz="1400" b="1" dirty="0" err="1" smtClean="0">
                <a:solidFill>
                  <a:prstClr val="black"/>
                </a:solidFill>
              </a:rPr>
              <a:t>eff</a:t>
            </a:r>
            <a:r>
              <a:rPr lang="de-DE" sz="1400" b="1" dirty="0" smtClean="0">
                <a:solidFill>
                  <a:prstClr val="black"/>
                </a:solidFill>
              </a:rPr>
              <a:t> 7T: 1.14</a:t>
            </a:r>
          </a:p>
        </p:txBody>
      </p:sp>
      <p:sp>
        <p:nvSpPr>
          <p:cNvPr id="22" name="Inhaltsplatzhalter 1"/>
          <p:cNvSpPr>
            <a:spLocks noGrp="1"/>
          </p:cNvSpPr>
          <p:nvPr>
            <p:ph sz="quarter" idx="4294967295"/>
          </p:nvPr>
        </p:nvSpPr>
        <p:spPr>
          <a:xfrm>
            <a:off x="557647" y="2420888"/>
            <a:ext cx="4168291" cy="2592288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DE" sz="1400" dirty="0" smtClean="0">
                <a:solidFill>
                  <a:srgbClr val="0070C0"/>
                </a:solidFill>
              </a:rPr>
              <a:t>Aktuelle Lagebeschreibung</a:t>
            </a:r>
            <a:r>
              <a:rPr lang="de-DE" sz="1400" dirty="0" smtClean="0"/>
              <a:t>:</a:t>
            </a:r>
          </a:p>
          <a:p>
            <a:r>
              <a:rPr lang="de-DE" sz="1200" dirty="0" smtClean="0"/>
              <a:t>Seit </a:t>
            </a:r>
            <a:r>
              <a:rPr lang="de-DE" sz="1200" dirty="0"/>
              <a:t>Ende Juni sind die Fallzahlen pro Woche in der Tendenz steigend. 	</a:t>
            </a:r>
            <a:endParaRPr lang="de-DE" sz="1200" dirty="0" smtClean="0"/>
          </a:p>
          <a:p>
            <a:r>
              <a:rPr lang="de-DE" sz="1200" dirty="0"/>
              <a:t>Bis zur Woche 27 lag der Altersmedian bei 51 Jahren und betrug in der Woche 33 noch 30 Jahre. 	</a:t>
            </a:r>
          </a:p>
          <a:p>
            <a:r>
              <a:rPr lang="de-DE" sz="1200" dirty="0" smtClean="0"/>
              <a:t>Genf:</a:t>
            </a:r>
          </a:p>
          <a:p>
            <a:pPr lvl="1"/>
            <a:r>
              <a:rPr lang="de-DE" sz="1200" dirty="0" smtClean="0"/>
              <a:t> </a:t>
            </a:r>
            <a:r>
              <a:rPr lang="de-DE" sz="1200" dirty="0"/>
              <a:t>grenzt an frz. Gebiete mit </a:t>
            </a:r>
            <a:r>
              <a:rPr lang="de-DE" sz="1200" dirty="0" smtClean="0"/>
              <a:t>erhöhter Virusübertragung (Haute-Savoie und Ain): Touristen + Grenzpendler</a:t>
            </a:r>
          </a:p>
          <a:p>
            <a:pPr lvl="1"/>
            <a:r>
              <a:rPr lang="de-DE" sz="1200" dirty="0" smtClean="0"/>
              <a:t>Positivanteil liegt bei ca. 9%</a:t>
            </a:r>
            <a:endParaRPr lang="de-DE" sz="1200" dirty="0"/>
          </a:p>
          <a:p>
            <a:pPr lvl="1"/>
            <a:r>
              <a:rPr lang="de-DE" sz="1200" dirty="0" smtClean="0"/>
              <a:t>Maßnahmen:</a:t>
            </a:r>
          </a:p>
          <a:p>
            <a:pPr lvl="2"/>
            <a:r>
              <a:rPr lang="de-DE" sz="1050" dirty="0" smtClean="0"/>
              <a:t>Veranstaltungen </a:t>
            </a:r>
            <a:r>
              <a:rPr lang="de-DE" sz="1050" dirty="0"/>
              <a:t>bis 1.000 Personen erlaubt, aber Untergruppen bis 100 Personen (bis Anfang Oktober)</a:t>
            </a:r>
          </a:p>
          <a:p>
            <a:pPr lvl="2"/>
            <a:r>
              <a:rPr lang="de-DE" sz="1050" dirty="0" smtClean="0"/>
              <a:t>private </a:t>
            </a:r>
            <a:r>
              <a:rPr lang="de-DE" sz="1050" dirty="0"/>
              <a:t>Feiern bis 100 Personen oder 1,5m Abstand oder Maskenpflicht</a:t>
            </a:r>
          </a:p>
          <a:p>
            <a:pPr lvl="2"/>
            <a:r>
              <a:rPr lang="de-DE" sz="1050" dirty="0" smtClean="0"/>
              <a:t>Nachtclubs</a:t>
            </a:r>
            <a:r>
              <a:rPr lang="de-DE" sz="1050" dirty="0"/>
              <a:t>, Diskotheken geschlossen bis Mitte </a:t>
            </a:r>
            <a:r>
              <a:rPr lang="de-DE" sz="1050" dirty="0" smtClean="0"/>
              <a:t>September</a:t>
            </a:r>
            <a:endParaRPr lang="de-DE" sz="1050" dirty="0"/>
          </a:p>
        </p:txBody>
      </p:sp>
      <p:grpSp>
        <p:nvGrpSpPr>
          <p:cNvPr id="3" name="Gruppieren 2"/>
          <p:cNvGrpSpPr/>
          <p:nvPr/>
        </p:nvGrpSpPr>
        <p:grpSpPr>
          <a:xfrm>
            <a:off x="4854426" y="2924944"/>
            <a:ext cx="4187676" cy="2684314"/>
            <a:chOff x="4572000" y="2636912"/>
            <a:chExt cx="4187676" cy="2684314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2729483"/>
              <a:ext cx="4187676" cy="25917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Textfeld 1"/>
            <p:cNvSpPr txBox="1"/>
            <p:nvPr/>
          </p:nvSpPr>
          <p:spPr>
            <a:xfrm>
              <a:off x="5004048" y="2636912"/>
              <a:ext cx="3456384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de-DE" sz="1200" dirty="0" smtClean="0">
                  <a:solidFill>
                    <a:prstClr val="black"/>
                  </a:solidFill>
                </a:rPr>
                <a:t>Täglich neu gemeldete Fälle und kumulative Fälle seit dem 01.06.2020 im Kanton Genf</a:t>
              </a:r>
              <a:endParaRPr lang="de-DE" sz="1200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54017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553" y="692696"/>
            <a:ext cx="8530894" cy="3485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el 4"/>
          <p:cNvSpPr txBox="1">
            <a:spLocks/>
          </p:cNvSpPr>
          <p:nvPr/>
        </p:nvSpPr>
        <p:spPr>
          <a:xfrm>
            <a:off x="194167" y="147990"/>
            <a:ext cx="8802724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7-Tages-Inzidenz pro 100.000</a:t>
            </a:r>
            <a:r>
              <a:rPr kumimoji="0" lang="de-DE" sz="2400" b="1" i="0" u="none" strike="noStrike" kern="1200" cap="none" spc="0" normalizeH="0" noProof="0" dirty="0" smtClean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Einwohner</a:t>
            </a: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srgbClr val="006EC7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620688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sp>
        <p:nvSpPr>
          <p:cNvPr id="9" name="Textfeld 8"/>
          <p:cNvSpPr txBox="1"/>
          <p:nvPr/>
        </p:nvSpPr>
        <p:spPr>
          <a:xfrm>
            <a:off x="5920495" y="6577607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 smtClean="0">
                <a:solidFill>
                  <a:prstClr val="black"/>
                </a:solidFill>
              </a:rPr>
              <a:t>Quelle: ECDC, Stand: 20.08.2020</a:t>
            </a:r>
            <a:endParaRPr lang="de-DE" sz="1400" i="1" dirty="0">
              <a:solidFill>
                <a:prstClr val="black"/>
              </a:solidFill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2777316" y="4026550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 smtClean="0"/>
              <a:t>Amerika</a:t>
            </a:r>
            <a:endParaRPr lang="de-DE" sz="1600" b="1" dirty="0"/>
          </a:p>
        </p:txBody>
      </p:sp>
      <p:sp>
        <p:nvSpPr>
          <p:cNvPr id="17" name="Textfeld 16"/>
          <p:cNvSpPr txBox="1"/>
          <p:nvPr/>
        </p:nvSpPr>
        <p:spPr>
          <a:xfrm>
            <a:off x="7537931" y="4055586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 smtClean="0"/>
              <a:t>Europa</a:t>
            </a:r>
            <a:endParaRPr lang="de-DE" sz="1600" b="1" dirty="0"/>
          </a:p>
        </p:txBody>
      </p:sp>
      <p:sp>
        <p:nvSpPr>
          <p:cNvPr id="18" name="Textfeld 17"/>
          <p:cNvSpPr txBox="1"/>
          <p:nvPr/>
        </p:nvSpPr>
        <p:spPr>
          <a:xfrm>
            <a:off x="5682208" y="4029548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 smtClean="0"/>
              <a:t>Asien</a:t>
            </a:r>
            <a:endParaRPr lang="de-DE" sz="1600" b="1" dirty="0"/>
          </a:p>
        </p:txBody>
      </p:sp>
      <p:sp>
        <p:nvSpPr>
          <p:cNvPr id="19" name="Textfeld 18"/>
          <p:cNvSpPr txBox="1"/>
          <p:nvPr/>
        </p:nvSpPr>
        <p:spPr>
          <a:xfrm>
            <a:off x="138815" y="4029548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 smtClean="0"/>
              <a:t>Afrika</a:t>
            </a:r>
            <a:endParaRPr lang="de-DE" sz="1600" b="1" dirty="0"/>
          </a:p>
        </p:txBody>
      </p:sp>
      <p:sp>
        <p:nvSpPr>
          <p:cNvPr id="11" name="Textfeld 10"/>
          <p:cNvSpPr txBox="1"/>
          <p:nvPr/>
        </p:nvSpPr>
        <p:spPr>
          <a:xfrm>
            <a:off x="3433633" y="3717032"/>
            <a:ext cx="5355928" cy="33855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 smtClean="0"/>
              <a:t>37 Länder mit einer 7-Tages-Inzidenz &gt; 50 Fälle / 100.000 </a:t>
            </a:r>
            <a:r>
              <a:rPr lang="de-DE" sz="1600" b="1" dirty="0" err="1" smtClean="0"/>
              <a:t>Ew</a:t>
            </a:r>
            <a:r>
              <a:rPr lang="de-DE" sz="1600" b="1" dirty="0" smtClean="0"/>
              <a:t>.</a:t>
            </a:r>
            <a:endParaRPr lang="de-DE" sz="1600" b="1" dirty="0"/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9854055"/>
              </p:ext>
            </p:extLst>
          </p:nvPr>
        </p:nvGraphicFramePr>
        <p:xfrm>
          <a:off x="46726" y="4335290"/>
          <a:ext cx="1428930" cy="541020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708221"/>
                <a:gridCol w="720709"/>
              </a:tblGrid>
              <a:tr h="35277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u="none" strike="noStrike" dirty="0">
                          <a:effectLst/>
                        </a:rPr>
                        <a:t>Land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u="none" strike="noStrike" dirty="0">
                          <a:effectLst/>
                        </a:rPr>
                        <a:t>Inzidenz 7T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 dirty="0" smtClean="0">
                          <a:effectLst/>
                        </a:rPr>
                        <a:t>Cabo Verde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58,37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Namibia</a:t>
                      </a:r>
                      <a:endParaRPr lang="de-DE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50,47</a:t>
                      </a:r>
                      <a:endParaRPr lang="de-DE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8459849"/>
              </p:ext>
            </p:extLst>
          </p:nvPr>
        </p:nvGraphicFramePr>
        <p:xfrm>
          <a:off x="1841212" y="4327385"/>
          <a:ext cx="1662100" cy="2213610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936104"/>
                <a:gridCol w="725996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u="none" strike="noStrike" dirty="0">
                          <a:effectLst/>
                        </a:rPr>
                        <a:t>Land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u="none" strike="noStrike" dirty="0">
                          <a:effectLst/>
                        </a:rPr>
                        <a:t>Inzidenz 7T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Aruba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468,44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Sint</a:t>
                      </a:r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de-D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Maarten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235,91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Turks </a:t>
                      </a:r>
                      <a:r>
                        <a:rPr lang="de-DE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and</a:t>
                      </a:r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de-DE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Caicos</a:t>
                      </a:r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de-DE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islands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225,17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Peru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184,14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United States Virgin Islands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180,72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Kolumbien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158,24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Panama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150,17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Brasilien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138,29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Puerto Rico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131,59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2559556"/>
              </p:ext>
            </p:extLst>
          </p:nvPr>
        </p:nvGraphicFramePr>
        <p:xfrm>
          <a:off x="3624064" y="4509120"/>
          <a:ext cx="1524000" cy="2023110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953452"/>
                <a:gridCol w="570548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Bahamas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127,09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Surinam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110,43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Costa Rica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106,03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Vereinigte Staaten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101,1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Argentinien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100,61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Bolivien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86,68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Belize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65,84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Chile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62,63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Dominikanische Republik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54,97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9252979"/>
              </p:ext>
            </p:extLst>
          </p:nvPr>
        </p:nvGraphicFramePr>
        <p:xfrm>
          <a:off x="5496272" y="4398463"/>
          <a:ext cx="1524000" cy="1524000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762000"/>
                <a:gridCol w="7620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u="none" strike="noStrike" dirty="0">
                          <a:effectLst/>
                        </a:rPr>
                        <a:t>Land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u="none" strike="noStrike" dirty="0">
                          <a:effectLst/>
                        </a:rPr>
                        <a:t>Inzidenz 7T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Malediven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161,78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Bahrain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117,05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Israel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110,51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Kuwait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103,63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Irak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72,16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Katar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71,26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Palästina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66,93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10" name="Tabel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0467725"/>
              </p:ext>
            </p:extLst>
          </p:nvPr>
        </p:nvGraphicFramePr>
        <p:xfrm>
          <a:off x="7368480" y="4415880"/>
          <a:ext cx="1524000" cy="2213610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762000"/>
                <a:gridCol w="7620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u="none" strike="noStrike" dirty="0">
                          <a:effectLst/>
                        </a:rPr>
                        <a:t>Land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u="none" strike="noStrike" dirty="0">
                          <a:effectLst/>
                        </a:rPr>
                        <a:t>Inzidenz 7T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Färöer Inseln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88,34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Spanien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87,53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Republik Moldau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67,22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Kosovo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62,61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Andorra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61,7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Gibraltar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59,34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Montenegro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58,02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Malta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56,73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Bosnien und Herzegowina</a:t>
                      </a:r>
                      <a:endParaRPr lang="de-DE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52,41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20" name="Tabel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62995"/>
              </p:ext>
            </p:extLst>
          </p:nvPr>
        </p:nvGraphicFramePr>
        <p:xfrm>
          <a:off x="46726" y="5733256"/>
          <a:ext cx="1428930" cy="358140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708221"/>
                <a:gridCol w="720709"/>
              </a:tblGrid>
              <a:tr h="35277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u="none" strike="noStrike" dirty="0">
                          <a:effectLst/>
                        </a:rPr>
                        <a:t>Land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u="none" strike="noStrike" dirty="0">
                          <a:effectLst/>
                        </a:rPr>
                        <a:t>Inzidenz 7T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 dirty="0" smtClean="0">
                          <a:effectLst/>
                        </a:rPr>
                        <a:t>Guam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89,66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  <p:sp>
        <p:nvSpPr>
          <p:cNvPr id="21" name="Textfeld 20"/>
          <p:cNvSpPr txBox="1"/>
          <p:nvPr/>
        </p:nvSpPr>
        <p:spPr>
          <a:xfrm>
            <a:off x="107504" y="5373216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 smtClean="0"/>
              <a:t>Ozeanien</a:t>
            </a:r>
            <a:endParaRPr lang="de-DE" sz="1600" b="1" dirty="0"/>
          </a:p>
        </p:txBody>
      </p:sp>
    </p:spTree>
    <p:extLst>
      <p:ext uri="{BB962C8B-B14F-4D97-AF65-F5344CB8AC3E}">
        <p14:creationId xmlns:p14="http://schemas.microsoft.com/office/powerpoint/2010/main" val="2364771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 txBox="1">
            <a:spLocks/>
          </p:cNvSpPr>
          <p:nvPr/>
        </p:nvSpPr>
        <p:spPr>
          <a:xfrm>
            <a:off x="194167" y="147990"/>
            <a:ext cx="8802724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400" dirty="0"/>
              <a:t>Zusammenfassung der </a:t>
            </a:r>
            <a:r>
              <a:rPr lang="de-DE" sz="2400" dirty="0" smtClean="0"/>
              <a:t>Europäischen </a:t>
            </a:r>
            <a:r>
              <a:rPr lang="de-DE" sz="2400" dirty="0"/>
              <a:t>Subregionen</a:t>
            </a: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620688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sp>
        <p:nvSpPr>
          <p:cNvPr id="9" name="Textfeld 8"/>
          <p:cNvSpPr txBox="1"/>
          <p:nvPr/>
        </p:nvSpPr>
        <p:spPr>
          <a:xfrm>
            <a:off x="4932040" y="6597352"/>
            <a:ext cx="42288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 smtClean="0">
                <a:solidFill>
                  <a:prstClr val="black"/>
                </a:solidFill>
              </a:rPr>
              <a:t>Quelle: WHO EURO, Stand: 20.08.2020</a:t>
            </a:r>
            <a:endParaRPr lang="de-DE" sz="1400" i="1" dirty="0">
              <a:solidFill>
                <a:prstClr val="black"/>
              </a:solidFill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194167" y="620688"/>
            <a:ext cx="8626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Subregionen in der EU/EEA/UK-Region plus </a:t>
            </a:r>
            <a:r>
              <a:rPr lang="de-DE" sz="1600" dirty="0"/>
              <a:t>Albanien, Bosnien und Herzegowina, Kosovo, Montenegro,  </a:t>
            </a:r>
            <a:r>
              <a:rPr lang="de-DE" sz="1600" dirty="0" err="1"/>
              <a:t>Nordmazedonien</a:t>
            </a:r>
            <a:r>
              <a:rPr lang="de-DE" sz="1600" dirty="0"/>
              <a:t>, Schweiz , Serbien </a:t>
            </a:r>
            <a:r>
              <a:rPr lang="de-DE" sz="1600" dirty="0" smtClean="0"/>
              <a:t>mit </a:t>
            </a:r>
            <a:r>
              <a:rPr lang="de-DE" sz="1600" dirty="0"/>
              <a:t>einer 7- </a:t>
            </a:r>
            <a:r>
              <a:rPr lang="de-DE" sz="1600" dirty="0" smtClean="0"/>
              <a:t>Tages-Inzidenz  &gt;50 pro 100.000 EW</a:t>
            </a:r>
            <a:endParaRPr lang="de-DE" sz="1600" dirty="0"/>
          </a:p>
        </p:txBody>
      </p:sp>
      <p:sp>
        <p:nvSpPr>
          <p:cNvPr id="3" name="Textfeld 2"/>
          <p:cNvSpPr txBox="1"/>
          <p:nvPr/>
        </p:nvSpPr>
        <p:spPr>
          <a:xfrm>
            <a:off x="395536" y="2226350"/>
            <a:ext cx="72728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Seit dem letzten Bericht </a:t>
            </a:r>
            <a:r>
              <a:rPr lang="de-DE" sz="1600" dirty="0" smtClean="0"/>
              <a:t>vo</a:t>
            </a:r>
            <a:r>
              <a:rPr lang="de-DE" sz="1600" dirty="0" smtClean="0"/>
              <a:t>m 18.08. NEU </a:t>
            </a:r>
            <a:r>
              <a:rPr lang="de-DE" sz="1600" dirty="0" smtClean="0"/>
              <a:t>auf der Liste </a:t>
            </a:r>
            <a:endParaRPr lang="de-DE" sz="1600" dirty="0"/>
          </a:p>
        </p:txBody>
      </p:sp>
      <p:sp>
        <p:nvSpPr>
          <p:cNvPr id="4" name="Textfeld 3"/>
          <p:cNvSpPr txBox="1"/>
          <p:nvPr/>
        </p:nvSpPr>
        <p:spPr>
          <a:xfrm>
            <a:off x="465832" y="6002704"/>
            <a:ext cx="86426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sz="1400" dirty="0" smtClean="0">
                <a:solidFill>
                  <a:schemeClr val="accent6">
                    <a:lumMod val="75000"/>
                  </a:schemeClr>
                </a:solidFill>
              </a:rPr>
              <a:t>Orange markierte Regionen </a:t>
            </a:r>
            <a:r>
              <a:rPr lang="de-DE" sz="1400" dirty="0" smtClean="0"/>
              <a:t>waren seit dem letzten Bericht unter und über 50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smtClean="0"/>
              <a:t>Seit </a:t>
            </a:r>
            <a:r>
              <a:rPr lang="de-DE" sz="1400" dirty="0" smtClean="0"/>
              <a:t>dem letzten </a:t>
            </a:r>
            <a:r>
              <a:rPr lang="de-DE" sz="1400" dirty="0" smtClean="0"/>
              <a:t>Bericht vom 18.08.  NICHT </a:t>
            </a:r>
            <a:r>
              <a:rPr lang="de-DE" sz="1400" dirty="0" smtClean="0"/>
              <a:t>mehr </a:t>
            </a:r>
            <a:r>
              <a:rPr lang="de-DE" sz="1400" dirty="0" smtClean="0"/>
              <a:t>&gt;50: </a:t>
            </a:r>
            <a:r>
              <a:rPr lang="de-DE" sz="1400" dirty="0"/>
              <a:t>Albanien </a:t>
            </a:r>
            <a:r>
              <a:rPr lang="de-DE" sz="1400" dirty="0" smtClean="0"/>
              <a:t>(</a:t>
            </a:r>
            <a:r>
              <a:rPr lang="de-DE" sz="1400" dirty="0" err="1" smtClean="0"/>
              <a:t>Lezhë</a:t>
            </a:r>
            <a:r>
              <a:rPr lang="de-DE" sz="1400" dirty="0" smtClean="0"/>
              <a:t>), Bulgarien (Dobrich), </a:t>
            </a:r>
            <a:r>
              <a:rPr lang="de-DE" sz="1400" dirty="0" err="1" smtClean="0"/>
              <a:t>Nordmazedonien</a:t>
            </a:r>
            <a:r>
              <a:rPr lang="de-DE" sz="1400" dirty="0" smtClean="0"/>
              <a:t>  (</a:t>
            </a:r>
            <a:r>
              <a:rPr lang="de-DE" sz="1400" dirty="0" err="1" smtClean="0"/>
              <a:t>Southwestern</a:t>
            </a:r>
            <a:r>
              <a:rPr lang="de-DE" sz="1400" dirty="0" smtClean="0"/>
              <a:t>), Rumänien (</a:t>
            </a:r>
            <a:r>
              <a:rPr lang="de-DE" sz="1400" dirty="0" err="1" smtClean="0"/>
              <a:t>Galati</a:t>
            </a:r>
            <a:r>
              <a:rPr lang="de-DE" sz="1400" dirty="0" smtClean="0"/>
              <a:t>, </a:t>
            </a:r>
            <a:r>
              <a:rPr lang="de-DE" sz="1400" dirty="0" err="1" smtClean="0"/>
              <a:t>Hunedoara</a:t>
            </a:r>
            <a:r>
              <a:rPr lang="de-DE" sz="1400" dirty="0" smtClean="0"/>
              <a:t>, </a:t>
            </a:r>
            <a:r>
              <a:rPr lang="de-DE" sz="1400" dirty="0" err="1" smtClean="0"/>
              <a:t>Neamt</a:t>
            </a:r>
            <a:r>
              <a:rPr lang="de-DE" sz="1400" dirty="0" smtClean="0"/>
              <a:t>), Schweiz (Genf)</a:t>
            </a:r>
            <a:endParaRPr lang="de-DE" sz="1400" dirty="0"/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8456925"/>
              </p:ext>
            </p:extLst>
          </p:nvPr>
        </p:nvGraphicFramePr>
        <p:xfrm>
          <a:off x="457200" y="2578192"/>
          <a:ext cx="8147250" cy="3371088"/>
        </p:xfrm>
        <a:graphic>
          <a:graphicData uri="http://schemas.openxmlformats.org/drawingml/2006/table">
            <a:tbl>
              <a:tblPr firstRow="1" bandRow="1"/>
              <a:tblGrid>
                <a:gridCol w="1738536"/>
                <a:gridCol w="1451926"/>
                <a:gridCol w="1239197"/>
                <a:gridCol w="1239197"/>
                <a:gridCol w="1239197"/>
                <a:gridCol w="1239197"/>
              </a:tblGrid>
              <a:tr h="69207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kern="1200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Land</a:t>
                      </a: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40" marR="53340" marT="26670" marB="2667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kern="1200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Region</a:t>
                      </a: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40" marR="53340" marT="26670" marB="2667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kern="1200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Fälle pro 100.000 </a:t>
                      </a:r>
                      <a:r>
                        <a:rPr lang="de-DE" sz="1400" b="1" kern="1200" dirty="0" err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Ew</a:t>
                      </a: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kern="1200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(7-Tage)</a:t>
                      </a: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40" marR="53340" marT="26670" marB="2667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kern="1200" dirty="0" err="1" smtClean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Kum</a:t>
                      </a:r>
                      <a:r>
                        <a:rPr lang="de-DE" sz="1400" b="1" kern="1200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. Fälle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kern="1200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(7 Tage)</a:t>
                      </a: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40" marR="53340" marT="26670" marB="2667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kern="1200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Trend</a:t>
                      </a: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40" marR="53340" marT="26670" marB="2667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kern="1200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Risikogebiet laut RKI</a:t>
                      </a: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40" marR="53340" marT="26670" marB="2667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485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Bosnien und Herzegowina</a:t>
                      </a: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40" marR="53340" marT="26670" marB="2667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Banja Luka</a:t>
                      </a:r>
                      <a:endParaRPr lang="de-DE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40" marR="53340" marT="26670" marB="2667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50.89</a:t>
                      </a:r>
                      <a:endParaRPr lang="de-DE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40" marR="53340" marT="26670" marB="2667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314</a:t>
                      </a: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40" marR="53340" marT="26670" marB="2667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kern="1200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▲</a:t>
                      </a: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40" marR="53340" marT="26670" marB="2667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seit 15.06. </a:t>
                      </a: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40" marR="53340" marT="26670" marB="2667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2667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 </a:t>
                      </a:r>
                      <a:endParaRPr lang="de-DE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40" marR="53340" marT="26670" marB="2667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Posavski</a:t>
                      </a:r>
                      <a:endParaRPr lang="de-DE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40" marR="53340" marT="26670" marB="2667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57,53</a:t>
                      </a:r>
                      <a:endParaRPr lang="de-DE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40" marR="53340" marT="26670" marB="2667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25</a:t>
                      </a: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40" marR="53340" marT="26670" marB="2667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kern="1200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▲</a:t>
                      </a: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40" marR="53340" marT="26670" marB="2667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seit 15.06.</a:t>
                      </a:r>
                      <a:endParaRPr lang="de-DE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40" marR="53340" marT="26670" marB="2667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2667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 </a:t>
                      </a: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40" marR="53340" marT="26670" marB="2667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Trebinje-Foča</a:t>
                      </a: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40" marR="53340" marT="26670" marB="2667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 51,19</a:t>
                      </a: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40" marR="53340" marT="26670" marB="2667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52</a:t>
                      </a: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40" marR="53340" marT="26670" marB="2667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400" kern="1200" dirty="0">
                          <a:solidFill>
                            <a:srgbClr val="00B05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▼</a:t>
                      </a: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40" marR="53340" marT="26670" marB="2667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seit 15.06.</a:t>
                      </a:r>
                      <a:endParaRPr lang="de-DE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40" marR="53340" marT="26670" marB="2667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2667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Gibraltar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40" marR="53340" marT="26670" marB="2667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40" marR="53340" marT="26670" marB="2667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59,34</a:t>
                      </a: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40" marR="53340" marT="26670" marB="2667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20</a:t>
                      </a: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40" marR="53340" marT="26670" marB="2667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kern="1200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▲</a:t>
                      </a: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40" marR="53340" marT="26670" marB="2667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40" marR="53340" marT="26670" marB="2667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2667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Rumänien</a:t>
                      </a: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40" marR="53340" marT="26670" marB="2667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kern="12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Dolj</a:t>
                      </a:r>
                      <a:endParaRPr lang="de-DE" sz="14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40" marR="53340" marT="26670" marB="2667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48,11</a:t>
                      </a: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40" marR="53340" marT="26670" marB="2667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301</a:t>
                      </a: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40" marR="53340" marT="26670" marB="2667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kern="1200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▲</a:t>
                      </a: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40" marR="53340" marT="26670" marB="2667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 </a:t>
                      </a: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40" marR="53340" marT="26670" marB="2667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2667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40" marR="53340" marT="26670" marB="2667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Gorj</a:t>
                      </a: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40" marR="53340" marT="26670" marB="2667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50,71</a:t>
                      </a: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40" marR="53340" marT="26670" marB="2667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160</a:t>
                      </a: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40" marR="53340" marT="26670" marB="2667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kern="1200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▲</a:t>
                      </a: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40" marR="53340" marT="26670" marB="2667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Seit 12.08.</a:t>
                      </a: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40" marR="53340" marT="26670" marB="2667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485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Spanien</a:t>
                      </a: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40" marR="53340" marT="26670" marB="2667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Castilla</a:t>
                      </a:r>
                      <a:r>
                        <a:rPr lang="de-DE" sz="14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-La Mancha</a:t>
                      </a: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40" marR="53340" marT="26670" marB="2667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55,09</a:t>
                      </a: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40" marR="53340" marT="26670" marB="2667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1.121</a:t>
                      </a: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40" marR="53340" marT="26670" marB="2667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kern="120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▲</a:t>
                      </a:r>
                      <a:endParaRPr lang="de-DE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40" marR="53340" marT="26670" marB="2667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seit 14.08.</a:t>
                      </a: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40" marR="53340" marT="26670" marB="2667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sp>
        <p:nvSpPr>
          <p:cNvPr id="11" name="Textfeld 10"/>
          <p:cNvSpPr txBox="1"/>
          <p:nvPr/>
        </p:nvSpPr>
        <p:spPr>
          <a:xfrm>
            <a:off x="251520" y="1268760"/>
            <a:ext cx="84249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Länder: </a:t>
            </a:r>
            <a:r>
              <a:rPr lang="de-DE" dirty="0" smtClean="0"/>
              <a:t>Albanien (3), </a:t>
            </a:r>
            <a:r>
              <a:rPr lang="de-DE" dirty="0" smtClean="0"/>
              <a:t>Andorra, </a:t>
            </a:r>
            <a:r>
              <a:rPr lang="de-DE" dirty="0" smtClean="0"/>
              <a:t>Belgien (1), </a:t>
            </a:r>
            <a:r>
              <a:rPr lang="de-DE" dirty="0" smtClean="0"/>
              <a:t>Bosnien und </a:t>
            </a:r>
            <a:r>
              <a:rPr lang="de-DE" dirty="0" smtClean="0"/>
              <a:t>Herzegowina (9), Dänemark (1), Frankreich (1), Gibraltar, Kosovo</a:t>
            </a:r>
            <a:r>
              <a:rPr lang="de-DE" dirty="0" smtClean="0"/>
              <a:t>, Kroatien</a:t>
            </a:r>
            <a:r>
              <a:rPr lang="de-DE" dirty="0" smtClean="0"/>
              <a:t>, (2), </a:t>
            </a:r>
            <a:r>
              <a:rPr lang="de-DE" dirty="0" smtClean="0"/>
              <a:t>Malta, Montenegro, </a:t>
            </a:r>
            <a:r>
              <a:rPr lang="de-DE" dirty="0" err="1" smtClean="0"/>
              <a:t>Nordmazedonien</a:t>
            </a:r>
            <a:r>
              <a:rPr lang="de-DE" dirty="0" smtClean="0"/>
              <a:t> (2), Rumänien (11) </a:t>
            </a:r>
            <a:r>
              <a:rPr lang="de-DE" dirty="0" smtClean="0"/>
              <a:t>und </a:t>
            </a:r>
            <a:r>
              <a:rPr lang="de-DE" dirty="0" smtClean="0"/>
              <a:t>Spanien (10)  </a:t>
            </a:r>
            <a:r>
              <a:rPr lang="de-DE" sz="1400" dirty="0" smtClean="0"/>
              <a:t>(Datenstand 20.08.)</a:t>
            </a:r>
            <a:endParaRPr lang="de-DE" sz="1400" dirty="0"/>
          </a:p>
        </p:txBody>
      </p:sp>
      <p:cxnSp>
        <p:nvCxnSpPr>
          <p:cNvPr id="13" name="Gerade Verbindung 12"/>
          <p:cNvCxnSpPr/>
          <p:nvPr/>
        </p:nvCxnSpPr>
        <p:spPr>
          <a:xfrm>
            <a:off x="0" y="2192090"/>
            <a:ext cx="9160855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1083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251520" y="116632"/>
            <a:ext cx="8092592" cy="430887"/>
          </a:xfrm>
        </p:spPr>
        <p:txBody>
          <a:bodyPr/>
          <a:lstStyle/>
          <a:p>
            <a:r>
              <a:rPr lang="de-DE" sz="2800" dirty="0">
                <a:latin typeface="Scala Sans OT" panose="020B0504030101020104" pitchFamily="34" charset="0"/>
              </a:rPr>
              <a:t>COVID-19/ </a:t>
            </a:r>
            <a:r>
              <a:rPr lang="de-DE" sz="2800" dirty="0" smtClean="0">
                <a:latin typeface="Scala Sans OT" panose="020B0504030101020104" pitchFamily="34" charset="0"/>
              </a:rPr>
              <a:t>Malta</a:t>
            </a:r>
            <a:endParaRPr lang="en-GB" sz="2800" dirty="0">
              <a:latin typeface="Scala Sans OT" panose="020B0504030101020104" pitchFamily="34" charset="0"/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620688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/>
        </p:nvSpPr>
        <p:spPr>
          <a:xfrm>
            <a:off x="539552" y="692696"/>
            <a:ext cx="4248472" cy="138499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400" b="1" dirty="0" smtClean="0">
                <a:solidFill>
                  <a:prstClr val="black"/>
                </a:solidFill>
              </a:rPr>
              <a:t>1.369 Fälle </a:t>
            </a:r>
            <a:r>
              <a:rPr lang="de-DE" sz="1400" dirty="0" smtClean="0">
                <a:solidFill>
                  <a:prstClr val="black"/>
                </a:solidFill>
              </a:rPr>
              <a:t>(ECDC, 20.08.2020)</a:t>
            </a:r>
            <a:endParaRPr lang="de-DE" sz="1400" dirty="0">
              <a:solidFill>
                <a:prstClr val="black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de-DE" sz="1400" b="1" dirty="0" smtClean="0">
                <a:solidFill>
                  <a:prstClr val="black"/>
                </a:solidFill>
              </a:rPr>
              <a:t>9 Todesfälle </a:t>
            </a:r>
            <a:r>
              <a:rPr lang="de-DE" sz="1400" b="1" dirty="0">
                <a:solidFill>
                  <a:prstClr val="black"/>
                </a:solidFill>
              </a:rPr>
              <a:t>(</a:t>
            </a:r>
            <a:r>
              <a:rPr lang="de-DE" sz="1400" b="1" dirty="0" smtClean="0">
                <a:solidFill>
                  <a:prstClr val="black"/>
                </a:solidFill>
              </a:rPr>
              <a:t>Fallsterblichkeit : 0,66%)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400" b="1" dirty="0">
                <a:solidFill>
                  <a:prstClr val="black"/>
                </a:solidFill>
              </a:rPr>
              <a:t>Positivanteil bei </a:t>
            </a:r>
            <a:r>
              <a:rPr lang="de-DE" sz="1400" b="1" dirty="0" smtClean="0">
                <a:solidFill>
                  <a:prstClr val="black"/>
                </a:solidFill>
              </a:rPr>
              <a:t>PCR-Tests: 1,7%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400" b="1" dirty="0" smtClean="0">
                <a:solidFill>
                  <a:prstClr val="black"/>
                </a:solidFill>
              </a:rPr>
              <a:t>7T-Inzidenz /100.000 </a:t>
            </a:r>
            <a:r>
              <a:rPr lang="de-DE" sz="1400" b="1" dirty="0" err="1" smtClean="0">
                <a:solidFill>
                  <a:prstClr val="black"/>
                </a:solidFill>
              </a:rPr>
              <a:t>Ew</a:t>
            </a:r>
            <a:r>
              <a:rPr lang="de-DE" sz="1400" b="1" dirty="0" smtClean="0">
                <a:solidFill>
                  <a:prstClr val="black"/>
                </a:solidFill>
              </a:rPr>
              <a:t>. 56,73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de-DE" sz="1400" b="1" dirty="0" smtClean="0">
                <a:solidFill>
                  <a:prstClr val="black"/>
                </a:solidFill>
              </a:rPr>
              <a:t>Fälle 7T: 280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de-DE" sz="1400" b="1" dirty="0" smtClean="0">
                <a:solidFill>
                  <a:prstClr val="black"/>
                </a:solidFill>
              </a:rPr>
              <a:t>R </a:t>
            </a:r>
            <a:r>
              <a:rPr lang="de-DE" sz="1400" b="1" dirty="0" err="1" smtClean="0">
                <a:solidFill>
                  <a:prstClr val="black"/>
                </a:solidFill>
              </a:rPr>
              <a:t>eff</a:t>
            </a:r>
            <a:r>
              <a:rPr lang="de-DE" sz="1400" b="1" dirty="0" smtClean="0">
                <a:solidFill>
                  <a:prstClr val="black"/>
                </a:solidFill>
              </a:rPr>
              <a:t> 7T: 1,19</a:t>
            </a:r>
          </a:p>
        </p:txBody>
      </p:sp>
      <p:sp>
        <p:nvSpPr>
          <p:cNvPr id="12" name="Inhaltsplatzhalter 1"/>
          <p:cNvSpPr>
            <a:spLocks noGrp="1"/>
          </p:cNvSpPr>
          <p:nvPr>
            <p:ph sz="quarter" idx="4294967295"/>
          </p:nvPr>
        </p:nvSpPr>
        <p:spPr>
          <a:xfrm>
            <a:off x="539551" y="2204864"/>
            <a:ext cx="6408711" cy="3152073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DE" sz="1600" dirty="0" smtClean="0">
                <a:solidFill>
                  <a:srgbClr val="0070C0"/>
                </a:solidFill>
              </a:rPr>
              <a:t>Aktuelle Lagebeschreibung</a:t>
            </a:r>
            <a:r>
              <a:rPr lang="de-DE" sz="1600" dirty="0" smtClean="0"/>
              <a:t>:</a:t>
            </a:r>
          </a:p>
          <a:p>
            <a:r>
              <a:rPr lang="de-DE" sz="1400" dirty="0" smtClean="0"/>
              <a:t>„</a:t>
            </a:r>
            <a:r>
              <a:rPr lang="de-DE" sz="1400" dirty="0" err="1" smtClean="0"/>
              <a:t>Sporadic</a:t>
            </a:r>
            <a:r>
              <a:rPr lang="de-DE" sz="1400" dirty="0" smtClean="0"/>
              <a:t> </a:t>
            </a:r>
            <a:r>
              <a:rPr lang="de-DE" sz="1400" dirty="0" err="1" smtClean="0"/>
              <a:t>cases</a:t>
            </a:r>
            <a:r>
              <a:rPr lang="de-DE" sz="1400" dirty="0" smtClean="0"/>
              <a:t>“ (WHO </a:t>
            </a:r>
            <a:r>
              <a:rPr lang="de-DE" sz="1400" dirty="0" err="1" smtClean="0"/>
              <a:t>SitRep</a:t>
            </a:r>
            <a:r>
              <a:rPr lang="de-DE" sz="1400" dirty="0" smtClean="0"/>
              <a:t>, 16.08.)</a:t>
            </a:r>
          </a:p>
          <a:p>
            <a:pPr lvl="1"/>
            <a:r>
              <a:rPr lang="de-DE" sz="1200" dirty="0" smtClean="0"/>
              <a:t>Fälle </a:t>
            </a:r>
            <a:r>
              <a:rPr lang="de-DE" sz="1200" dirty="0"/>
              <a:t>Ende Juli und Anfang August in Verbindung mit diversen Clusters: religiöses Volksfest in Santa </a:t>
            </a:r>
            <a:r>
              <a:rPr lang="de-DE" sz="1200" dirty="0" err="1"/>
              <a:t>Venera</a:t>
            </a:r>
            <a:r>
              <a:rPr lang="de-DE" sz="1200" dirty="0"/>
              <a:t>, Sprachschulen, Familienfeste; sowie einige importierte </a:t>
            </a:r>
            <a:r>
              <a:rPr lang="de-DE" sz="1200" dirty="0" smtClean="0"/>
              <a:t>Fälle</a:t>
            </a:r>
            <a:endParaRPr lang="de-DE" sz="1400" dirty="0" smtClean="0"/>
          </a:p>
          <a:p>
            <a:r>
              <a:rPr lang="de-DE" sz="1400" dirty="0" smtClean="0"/>
              <a:t>Berichte aus mehreren Länder über importierte Fälle aus Malta (Frankreich, Italien, Luxemburg, Österreich, Niederlande, Portugal, Slowakei) (Quelle: EWRS, </a:t>
            </a:r>
            <a:r>
              <a:rPr lang="de-DE" sz="1400" dirty="0" err="1" smtClean="0"/>
              <a:t>Restricted</a:t>
            </a:r>
            <a:r>
              <a:rPr lang="de-DE" sz="1400" dirty="0" smtClean="0"/>
              <a:t>)</a:t>
            </a:r>
          </a:p>
          <a:p>
            <a:pPr lvl="1"/>
            <a:r>
              <a:rPr lang="de-DE" sz="1200" dirty="0" smtClean="0"/>
              <a:t>Einige Fälle stehen in Verbindung mit Hotels/</a:t>
            </a:r>
            <a:r>
              <a:rPr lang="de-DE" sz="1200" dirty="0" err="1" smtClean="0"/>
              <a:t>Hostels</a:t>
            </a:r>
            <a:r>
              <a:rPr lang="de-DE" sz="1200" dirty="0" smtClean="0"/>
              <a:t> und Sprachschulen</a:t>
            </a:r>
          </a:p>
          <a:p>
            <a:pPr lvl="1"/>
            <a:r>
              <a:rPr lang="de-DE" sz="1200" dirty="0"/>
              <a:t>In der 15 am häufigsten genannten Infektionsländer der übermittelten COVID-19-Fälle, KW 30-33  (</a:t>
            </a:r>
            <a:r>
              <a:rPr lang="de-DE" sz="1200" dirty="0" smtClean="0"/>
              <a:t>n=72 </a:t>
            </a:r>
            <a:r>
              <a:rPr lang="de-DE" sz="1200" dirty="0"/>
              <a:t>Nennungen) (RKI Lagebericht, 18.08.2020)</a:t>
            </a:r>
          </a:p>
          <a:p>
            <a:r>
              <a:rPr lang="de-DE" sz="1400" dirty="0" smtClean="0"/>
              <a:t>Maßnahmen</a:t>
            </a:r>
          </a:p>
          <a:p>
            <a:pPr lvl="1"/>
            <a:r>
              <a:rPr lang="de-DE" sz="1200" dirty="0"/>
              <a:t>Maskenpflicht in ÖPNV und in öffentlichen Einrichtungen (z.B. Geschäfte)</a:t>
            </a:r>
          </a:p>
          <a:p>
            <a:pPr lvl="1"/>
            <a:r>
              <a:rPr lang="de-DE" sz="1200" dirty="0" smtClean="0"/>
              <a:t>Seit 01.07. Einreise von „</a:t>
            </a:r>
            <a:r>
              <a:rPr lang="de-DE" sz="1200" dirty="0" err="1" smtClean="0"/>
              <a:t>safe</a:t>
            </a:r>
            <a:r>
              <a:rPr lang="de-DE" sz="1200" dirty="0" smtClean="0"/>
              <a:t> </a:t>
            </a:r>
            <a:r>
              <a:rPr lang="de-DE" sz="1200" dirty="0" err="1" smtClean="0"/>
              <a:t>corridor</a:t>
            </a:r>
            <a:r>
              <a:rPr lang="de-DE" sz="1200" dirty="0" smtClean="0"/>
              <a:t>“ countries ohne </a:t>
            </a:r>
            <a:r>
              <a:rPr lang="de-DE" sz="1200" dirty="0"/>
              <a:t>Quarantäne erlaubt (</a:t>
            </a:r>
            <a:r>
              <a:rPr lang="de-DE" sz="1200" dirty="0">
                <a:hlinkClick r:id="rId3"/>
              </a:rPr>
              <a:t>https://</a:t>
            </a:r>
            <a:r>
              <a:rPr lang="de-DE" sz="1200" dirty="0" smtClean="0">
                <a:hlinkClick r:id="rId3"/>
              </a:rPr>
              <a:t>www.visitmalta.com/en/covid-19</a:t>
            </a:r>
            <a:r>
              <a:rPr lang="de-DE" sz="1200" dirty="0" smtClean="0"/>
              <a:t>)</a:t>
            </a:r>
          </a:p>
          <a:p>
            <a:pPr lvl="1"/>
            <a:r>
              <a:rPr lang="de-DE" sz="1200" dirty="0" smtClean="0"/>
              <a:t>Seit 21.08. müssen Einreisende aus Bulgarien, Rumänien und Spanien (Barcelona, Girona, Madrid) einen negativen PCR-Test (vor dem Einsteigen) vorliegen oder sich am Malta Flughafen testen lassen und ggf. in Selbstquarantäne gehen</a:t>
            </a:r>
          </a:p>
          <a:p>
            <a:pPr lvl="2"/>
            <a:endParaRPr lang="de-DE" sz="12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48"/>
          <a:stretch/>
        </p:blipFill>
        <p:spPr bwMode="auto">
          <a:xfrm>
            <a:off x="6721921" y="692696"/>
            <a:ext cx="2314575" cy="1521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6948263" y="2276872"/>
            <a:ext cx="20428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prstClr val="black"/>
                </a:solidFill>
              </a:rPr>
              <a:t>n</a:t>
            </a:r>
            <a:r>
              <a:rPr lang="de-DE" sz="1200" dirty="0" smtClean="0">
                <a:solidFill>
                  <a:prstClr val="black"/>
                </a:solidFill>
              </a:rPr>
              <a:t>eue Fälle nach Meldedatum</a:t>
            </a:r>
          </a:p>
          <a:p>
            <a:r>
              <a:rPr lang="de-DE" sz="1200" dirty="0" smtClean="0">
                <a:solidFill>
                  <a:prstClr val="black"/>
                </a:solidFill>
              </a:rPr>
              <a:t>Quelle:  </a:t>
            </a:r>
            <a:r>
              <a:rPr lang="de-DE" sz="1200" dirty="0" err="1" smtClean="0">
                <a:solidFill>
                  <a:prstClr val="black"/>
                </a:solidFill>
              </a:rPr>
              <a:t>MoH</a:t>
            </a:r>
            <a:r>
              <a:rPr lang="de-DE" sz="1200" dirty="0" smtClean="0">
                <a:solidFill>
                  <a:prstClr val="black"/>
                </a:solidFill>
              </a:rPr>
              <a:t>, 20.08.</a:t>
            </a:r>
            <a:endParaRPr lang="de-DE" sz="1200" dirty="0">
              <a:solidFill>
                <a:prstClr val="black"/>
              </a:solidFill>
            </a:endParaRPr>
          </a:p>
        </p:txBody>
      </p:sp>
      <p:grpSp>
        <p:nvGrpSpPr>
          <p:cNvPr id="5" name="Gruppieren 4"/>
          <p:cNvGrpSpPr/>
          <p:nvPr/>
        </p:nvGrpSpPr>
        <p:grpSpPr>
          <a:xfrm>
            <a:off x="6948263" y="4250007"/>
            <a:ext cx="2232249" cy="2275337"/>
            <a:chOff x="6821933" y="3532708"/>
            <a:chExt cx="2358579" cy="2128540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21933" y="3532708"/>
              <a:ext cx="2295525" cy="166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Textfeld 13"/>
            <p:cNvSpPr txBox="1"/>
            <p:nvPr/>
          </p:nvSpPr>
          <p:spPr>
            <a:xfrm>
              <a:off x="6858915" y="5199583"/>
              <a:ext cx="23215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dirty="0" smtClean="0">
                  <a:solidFill>
                    <a:prstClr val="black"/>
                  </a:solidFill>
                </a:rPr>
                <a:t>Anzahl der PCR-Tests nach Datum</a:t>
              </a:r>
            </a:p>
            <a:p>
              <a:r>
                <a:rPr lang="de-DE" sz="1200" dirty="0" smtClean="0">
                  <a:solidFill>
                    <a:prstClr val="black"/>
                  </a:solidFill>
                </a:rPr>
                <a:t>Quelle:  </a:t>
              </a:r>
              <a:r>
                <a:rPr lang="de-DE" sz="1200" dirty="0" err="1" smtClean="0">
                  <a:solidFill>
                    <a:prstClr val="black"/>
                  </a:solidFill>
                </a:rPr>
                <a:t>MoH</a:t>
              </a:r>
              <a:r>
                <a:rPr lang="de-DE" sz="1200" dirty="0" smtClean="0">
                  <a:solidFill>
                    <a:prstClr val="black"/>
                  </a:solidFill>
                </a:rPr>
                <a:t>, 20.08.</a:t>
              </a:r>
              <a:endParaRPr lang="de-DE" sz="1200" dirty="0">
                <a:solidFill>
                  <a:prstClr val="black"/>
                </a:solidFill>
              </a:endParaRPr>
            </a:p>
          </p:txBody>
        </p:sp>
      </p:grpSp>
      <p:sp>
        <p:nvSpPr>
          <p:cNvPr id="13" name="Textfeld 12"/>
          <p:cNvSpPr txBox="1"/>
          <p:nvPr/>
        </p:nvSpPr>
        <p:spPr>
          <a:xfrm>
            <a:off x="4716016" y="1486525"/>
            <a:ext cx="20059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solidFill>
                  <a:srgbClr val="FF0000"/>
                </a:solidFill>
              </a:rPr>
              <a:t>7-Tages-Inzidenz seit dem 13.08. mit Unterbrechung am 17.08. &gt;50 / 100.000 </a:t>
            </a:r>
            <a:r>
              <a:rPr lang="de-DE" sz="1200" dirty="0" err="1" smtClean="0">
                <a:solidFill>
                  <a:srgbClr val="FF0000"/>
                </a:solidFill>
              </a:rPr>
              <a:t>Ew</a:t>
            </a:r>
            <a:endParaRPr lang="de-DE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454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251520" y="116632"/>
            <a:ext cx="8092592" cy="430887"/>
          </a:xfrm>
        </p:spPr>
        <p:txBody>
          <a:bodyPr/>
          <a:lstStyle/>
          <a:p>
            <a:r>
              <a:rPr lang="de-DE" sz="2800" dirty="0">
                <a:latin typeface="Scala Sans OT" panose="020B0504030101020104" pitchFamily="34" charset="0"/>
              </a:rPr>
              <a:t>COVID-19/ </a:t>
            </a:r>
            <a:r>
              <a:rPr lang="de-DE" sz="2800" dirty="0" smtClean="0">
                <a:latin typeface="Scala Sans OT" panose="020B0504030101020104" pitchFamily="34" charset="0"/>
              </a:rPr>
              <a:t>Malta</a:t>
            </a:r>
            <a:endParaRPr lang="en-GB" sz="2800" dirty="0">
              <a:latin typeface="Scala Sans OT" panose="020B0504030101020104" pitchFamily="34" charset="0"/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620688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feld 14"/>
          <p:cNvSpPr txBox="1"/>
          <p:nvPr/>
        </p:nvSpPr>
        <p:spPr>
          <a:xfrm>
            <a:off x="4932040" y="6597352"/>
            <a:ext cx="42288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 smtClean="0">
                <a:solidFill>
                  <a:prstClr val="black"/>
                </a:solidFill>
              </a:rPr>
              <a:t>Quelle: WHO EURO, Stand: 20.08.2020</a:t>
            </a:r>
            <a:endParaRPr lang="de-DE" sz="1400" i="1" dirty="0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6" y="692696"/>
            <a:ext cx="8572488" cy="590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9262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29600" cy="1143000"/>
          </a:xfrm>
        </p:spPr>
        <p:txBody>
          <a:bodyPr>
            <a:normAutofit/>
          </a:bodyPr>
          <a:lstStyle/>
          <a:p>
            <a:r>
              <a:rPr lang="de-DE" b="1" dirty="0" smtClean="0">
                <a:solidFill>
                  <a:srgbClr val="0070C0"/>
                </a:solidFill>
              </a:rPr>
              <a:t>Hintergrund</a:t>
            </a:r>
            <a:endParaRPr lang="de-DE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308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 txBox="1">
            <a:spLocks/>
          </p:cNvSpPr>
          <p:nvPr/>
        </p:nvSpPr>
        <p:spPr>
          <a:xfrm>
            <a:off x="194167" y="147990"/>
            <a:ext cx="8802724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 sz="2400" dirty="0" smtClean="0"/>
              <a:t>7-Tages-Inzidenz pro </a:t>
            </a:r>
            <a:r>
              <a:rPr lang="de-DE" sz="2400" dirty="0"/>
              <a:t>100.000 </a:t>
            </a:r>
            <a:r>
              <a:rPr lang="de-DE" sz="2400" dirty="0" smtClean="0"/>
              <a:t>Einwohner, </a:t>
            </a:r>
            <a:r>
              <a:rPr kumimoji="0" lang="de-DE" sz="2400" b="1" i="0" u="none" strike="noStrike" kern="1200" cap="none" spc="0" normalizeH="0" noProof="0" dirty="0" smtClean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WHO EURO (Subnational)</a:t>
            </a: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srgbClr val="006EC7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620688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sp>
        <p:nvSpPr>
          <p:cNvPr id="9" name="Textfeld 8"/>
          <p:cNvSpPr txBox="1"/>
          <p:nvPr/>
        </p:nvSpPr>
        <p:spPr>
          <a:xfrm>
            <a:off x="4932040" y="6597352"/>
            <a:ext cx="42288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 smtClean="0">
                <a:solidFill>
                  <a:prstClr val="black"/>
                </a:solidFill>
              </a:rPr>
              <a:t>Quelle: WHO EURO Dashboard, Stand: 20.08.2020</a:t>
            </a:r>
            <a:endParaRPr lang="de-DE" sz="1400" i="1" dirty="0">
              <a:solidFill>
                <a:prstClr val="black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193" y="692696"/>
            <a:ext cx="8461614" cy="5904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5789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457200" y="404664"/>
            <a:ext cx="8092592" cy="369332"/>
          </a:xfrm>
        </p:spPr>
        <p:txBody>
          <a:bodyPr/>
          <a:lstStyle/>
          <a:p>
            <a:r>
              <a:rPr lang="de-DE" sz="2400" dirty="0" smtClean="0">
                <a:latin typeface="ScalaSansPro-Bold" pitchFamily="50" charset="0"/>
              </a:rPr>
              <a:t>COVID-19/ Australien</a:t>
            </a:r>
            <a:endParaRPr lang="en-GB" sz="2400" dirty="0">
              <a:latin typeface="ScalaSansPro-Bold" pitchFamily="50" charset="0"/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836712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7" name="Tabel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6259701"/>
              </p:ext>
            </p:extLst>
          </p:nvPr>
        </p:nvGraphicFramePr>
        <p:xfrm>
          <a:off x="549474" y="5712123"/>
          <a:ext cx="4740807" cy="5029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06635"/>
                <a:gridCol w="953853"/>
                <a:gridCol w="734178"/>
                <a:gridCol w="739702"/>
                <a:gridCol w="739702"/>
                <a:gridCol w="666737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100" dirty="0" smtClean="0">
                          <a:effectLst/>
                        </a:rPr>
                        <a:t>Provinz</a:t>
                      </a:r>
                      <a:endParaRPr lang="de-DE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7T-Inzidenz / 100.000 </a:t>
                      </a:r>
                      <a:r>
                        <a:rPr lang="de-DE" sz="1100" dirty="0" err="1">
                          <a:effectLst/>
                        </a:rPr>
                        <a:t>Ew</a:t>
                      </a:r>
                      <a:r>
                        <a:rPr lang="de-DE" sz="1100" dirty="0">
                          <a:effectLst/>
                        </a:rPr>
                        <a:t>. </a:t>
                      </a:r>
                      <a:endParaRPr lang="de-DE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Fallzahl 7T</a:t>
                      </a:r>
                      <a:endParaRPr lang="de-DE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100" dirty="0" smtClean="0">
                          <a:effectLst/>
                          <a:latin typeface="Calibri"/>
                          <a:ea typeface="Calibri"/>
                        </a:rPr>
                        <a:t>Über 50</a:t>
                      </a:r>
                      <a:endParaRPr lang="de-DE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100" dirty="0" smtClean="0">
                          <a:effectLst/>
                        </a:rPr>
                        <a:t>Trend(Vor-woche</a:t>
                      </a:r>
                      <a:r>
                        <a:rPr lang="de-DE" sz="1100" dirty="0">
                          <a:effectLst/>
                        </a:rPr>
                        <a:t>)</a:t>
                      </a:r>
                      <a:endParaRPr lang="de-DE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Fallzahl Gesamt</a:t>
                      </a:r>
                      <a:endParaRPr lang="de-DE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100" dirty="0" smtClean="0">
                          <a:effectLst/>
                          <a:latin typeface="Calibri"/>
                          <a:ea typeface="Calibri"/>
                        </a:rPr>
                        <a:t>Victoria</a:t>
                      </a:r>
                      <a:endParaRPr lang="de-DE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1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</a:rPr>
                        <a:t>28,2</a:t>
                      </a:r>
                      <a:endParaRPr lang="de-DE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1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</a:rPr>
                        <a:t>1.875</a:t>
                      </a:r>
                      <a:endParaRPr lang="de-DE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1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</a:rPr>
                        <a:t>04.-08.08.</a:t>
                      </a:r>
                      <a:endParaRPr lang="de-DE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100" kern="1200" dirty="0" smtClean="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▼</a:t>
                      </a:r>
                      <a:endParaRPr lang="de-DE" sz="1100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1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</a:rPr>
                        <a:t>17.683</a:t>
                      </a:r>
                      <a:endParaRPr lang="de-DE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sp>
        <p:nvSpPr>
          <p:cNvPr id="28" name="Rechteck 27"/>
          <p:cNvSpPr/>
          <p:nvPr/>
        </p:nvSpPr>
        <p:spPr>
          <a:xfrm>
            <a:off x="549474" y="6243180"/>
            <a:ext cx="417646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 smtClean="0">
                <a:solidFill>
                  <a:prstClr val="black"/>
                </a:solidFill>
              </a:rPr>
              <a:t>Quelle: Victoria State </a:t>
            </a:r>
            <a:r>
              <a:rPr lang="de-DE" sz="1200" dirty="0" err="1" smtClean="0">
                <a:solidFill>
                  <a:prstClr val="black"/>
                </a:solidFill>
              </a:rPr>
              <a:t>Government</a:t>
            </a:r>
            <a:r>
              <a:rPr lang="de-DE" sz="1200" dirty="0" smtClean="0">
                <a:solidFill>
                  <a:prstClr val="black"/>
                </a:solidFill>
              </a:rPr>
              <a:t>, 13.-19.08.2020</a:t>
            </a:r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30" name="Textfeld 29"/>
          <p:cNvSpPr txBox="1"/>
          <p:nvPr/>
        </p:nvSpPr>
        <p:spPr>
          <a:xfrm>
            <a:off x="539552" y="908720"/>
            <a:ext cx="4248472" cy="138499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400" b="1" dirty="0" smtClean="0">
                <a:solidFill>
                  <a:prstClr val="black"/>
                </a:solidFill>
              </a:rPr>
              <a:t>23.993 Fälle </a:t>
            </a:r>
            <a:r>
              <a:rPr lang="de-DE" sz="1400" dirty="0" smtClean="0">
                <a:solidFill>
                  <a:prstClr val="black"/>
                </a:solidFill>
              </a:rPr>
              <a:t>(AUS, 19.08.2020)</a:t>
            </a:r>
            <a:endParaRPr lang="de-DE" sz="1400" dirty="0">
              <a:solidFill>
                <a:prstClr val="black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de-DE" sz="1400" b="1" dirty="0" smtClean="0">
                <a:solidFill>
                  <a:prstClr val="black"/>
                </a:solidFill>
              </a:rPr>
              <a:t>450 Todesfälle </a:t>
            </a:r>
            <a:r>
              <a:rPr lang="de-DE" sz="1400" b="1" dirty="0">
                <a:solidFill>
                  <a:prstClr val="black"/>
                </a:solidFill>
              </a:rPr>
              <a:t>(</a:t>
            </a:r>
            <a:r>
              <a:rPr lang="de-DE" sz="1400" b="1" dirty="0" smtClean="0">
                <a:solidFill>
                  <a:prstClr val="black"/>
                </a:solidFill>
              </a:rPr>
              <a:t>Fallsterblichkeit : 1,9 %)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400" b="1" dirty="0" smtClean="0">
                <a:solidFill>
                  <a:prstClr val="black"/>
                </a:solidFill>
              </a:rPr>
              <a:t>Positivanteil bei PCR-Tests: 0,4%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400" b="1" dirty="0" smtClean="0">
                <a:solidFill>
                  <a:prstClr val="black"/>
                </a:solidFill>
              </a:rPr>
              <a:t>7T-Inzidenz /100.000 </a:t>
            </a:r>
            <a:r>
              <a:rPr lang="de-DE" sz="1400" b="1" dirty="0" err="1" smtClean="0">
                <a:solidFill>
                  <a:prstClr val="black"/>
                </a:solidFill>
              </a:rPr>
              <a:t>Ew</a:t>
            </a:r>
            <a:r>
              <a:rPr lang="de-DE" sz="1400" b="1" dirty="0" smtClean="0">
                <a:solidFill>
                  <a:prstClr val="black"/>
                </a:solidFill>
              </a:rPr>
              <a:t>. 8,2 </a:t>
            </a:r>
            <a:r>
              <a:rPr lang="de-DE" sz="1400" dirty="0" smtClean="0">
                <a:solidFill>
                  <a:prstClr val="black"/>
                </a:solidFill>
              </a:rPr>
              <a:t>(ECDC, 20.08.2020)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de-DE" sz="1400" b="1" dirty="0" smtClean="0">
                <a:solidFill>
                  <a:prstClr val="black"/>
                </a:solidFill>
              </a:rPr>
              <a:t>Fälle 7T: 2.060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de-DE" sz="1400" b="1" dirty="0" smtClean="0">
                <a:solidFill>
                  <a:prstClr val="black"/>
                </a:solidFill>
              </a:rPr>
              <a:t>R </a:t>
            </a:r>
            <a:r>
              <a:rPr lang="de-DE" sz="1400" b="1" dirty="0" err="1" smtClean="0">
                <a:solidFill>
                  <a:prstClr val="black"/>
                </a:solidFill>
              </a:rPr>
              <a:t>eff</a:t>
            </a:r>
            <a:r>
              <a:rPr lang="de-DE" sz="1400" b="1" dirty="0" smtClean="0">
                <a:solidFill>
                  <a:prstClr val="black"/>
                </a:solidFill>
              </a:rPr>
              <a:t> 7T: 0.79</a:t>
            </a:r>
          </a:p>
        </p:txBody>
      </p:sp>
      <p:sp>
        <p:nvSpPr>
          <p:cNvPr id="22" name="Inhaltsplatzhalter 1"/>
          <p:cNvSpPr>
            <a:spLocks noGrp="1"/>
          </p:cNvSpPr>
          <p:nvPr>
            <p:ph sz="quarter" idx="4294967295"/>
          </p:nvPr>
        </p:nvSpPr>
        <p:spPr>
          <a:xfrm>
            <a:off x="549474" y="2564904"/>
            <a:ext cx="4392488" cy="2592288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DE" sz="1600" dirty="0" smtClean="0">
                <a:solidFill>
                  <a:srgbClr val="0070C0"/>
                </a:solidFill>
              </a:rPr>
              <a:t>Aktuelle Lagebeschreibung</a:t>
            </a:r>
            <a:r>
              <a:rPr lang="de-DE" sz="1600" dirty="0" smtClean="0"/>
              <a:t>:</a:t>
            </a:r>
          </a:p>
          <a:p>
            <a:r>
              <a:rPr lang="de-DE" sz="1400" dirty="0" smtClean="0"/>
              <a:t>Die tägl. neu gemeldeten Fälle nehmen seit Anfang August stetig ab. </a:t>
            </a:r>
          </a:p>
          <a:p>
            <a:r>
              <a:rPr lang="de-DE" sz="1400" dirty="0" smtClean="0"/>
              <a:t>Lokal erworbene Infektionen dominieren: 57% der bestätigten Fälle; Epi-Link meistens bekannt.</a:t>
            </a:r>
          </a:p>
          <a:p>
            <a:pPr lvl="1"/>
            <a:r>
              <a:rPr lang="de-DE" sz="1200" dirty="0" err="1" smtClean="0"/>
              <a:t>zB</a:t>
            </a:r>
            <a:r>
              <a:rPr lang="de-DE" sz="1200" dirty="0" smtClean="0"/>
              <a:t> in NSW: 95% der Fälle der letzten 4 Wochen mit bekannter Infektionsquelle</a:t>
            </a:r>
          </a:p>
          <a:p>
            <a:r>
              <a:rPr lang="de-DE" sz="1400" dirty="0" smtClean="0"/>
              <a:t>Victoria:</a:t>
            </a:r>
          </a:p>
          <a:p>
            <a:pPr lvl="1"/>
            <a:r>
              <a:rPr lang="de-DE" sz="1200" dirty="0" smtClean="0"/>
              <a:t>Positivanteil: 0,9% (19.08.2020)</a:t>
            </a:r>
          </a:p>
          <a:p>
            <a:pPr lvl="1"/>
            <a:r>
              <a:rPr lang="de-DE" sz="1200" dirty="0" smtClean="0"/>
              <a:t>Aufhebung der Restriktionen noch nicht in Sicht (Stage 3 für Victoria State, Stage 4 für Melbourne-Region)</a:t>
            </a:r>
          </a:p>
          <a:p>
            <a:pPr lvl="1"/>
            <a:endParaRPr lang="de-DE" sz="12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3929" y="1291705"/>
            <a:ext cx="2884734" cy="2004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951" y="3501008"/>
            <a:ext cx="4037706" cy="1907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6000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251520" y="116632"/>
            <a:ext cx="8092592" cy="430887"/>
          </a:xfrm>
        </p:spPr>
        <p:txBody>
          <a:bodyPr/>
          <a:lstStyle/>
          <a:p>
            <a:r>
              <a:rPr lang="de-DE" sz="2800" dirty="0">
                <a:latin typeface="Scala Sans OT" panose="020B0504030101020104" pitchFamily="34" charset="0"/>
              </a:rPr>
              <a:t>COVID-19/ </a:t>
            </a:r>
            <a:r>
              <a:rPr lang="de-DE" sz="2800" dirty="0" smtClean="0">
                <a:latin typeface="Scala Sans OT" panose="020B0504030101020104" pitchFamily="34" charset="0"/>
              </a:rPr>
              <a:t>Bulgarien</a:t>
            </a:r>
            <a:endParaRPr lang="en-GB" sz="2800" dirty="0">
              <a:latin typeface="Scala Sans OT" panose="020B0504030101020104" pitchFamily="34" charset="0"/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620688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/>
        </p:nvSpPr>
        <p:spPr>
          <a:xfrm>
            <a:off x="539552" y="692696"/>
            <a:ext cx="4248472" cy="138499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400" b="1" dirty="0" smtClean="0">
                <a:solidFill>
                  <a:prstClr val="black"/>
                </a:solidFill>
              </a:rPr>
              <a:t>14.669 Fälle </a:t>
            </a:r>
            <a:r>
              <a:rPr lang="de-DE" sz="1400" dirty="0" smtClean="0">
                <a:solidFill>
                  <a:prstClr val="black"/>
                </a:solidFill>
              </a:rPr>
              <a:t>(ECDC, 20.08.2020)</a:t>
            </a:r>
            <a:endParaRPr lang="de-DE" sz="1400" dirty="0">
              <a:solidFill>
                <a:prstClr val="black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de-DE" sz="1400" b="1" dirty="0" smtClean="0">
                <a:solidFill>
                  <a:prstClr val="black"/>
                </a:solidFill>
              </a:rPr>
              <a:t>519 Todesfälle </a:t>
            </a:r>
            <a:r>
              <a:rPr lang="de-DE" sz="1400" b="1" dirty="0">
                <a:solidFill>
                  <a:prstClr val="black"/>
                </a:solidFill>
              </a:rPr>
              <a:t>(</a:t>
            </a:r>
            <a:r>
              <a:rPr lang="de-DE" sz="1400" b="1" dirty="0" smtClean="0">
                <a:solidFill>
                  <a:prstClr val="black"/>
                </a:solidFill>
              </a:rPr>
              <a:t>Fallsterblichkeit : 3,54 %)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400" b="1" dirty="0">
                <a:solidFill>
                  <a:prstClr val="black"/>
                </a:solidFill>
              </a:rPr>
              <a:t>Positivanteil bei PCR-Tests: </a:t>
            </a:r>
            <a:r>
              <a:rPr lang="de-DE" sz="1400" b="1" dirty="0" smtClean="0">
                <a:solidFill>
                  <a:prstClr val="black"/>
                </a:solidFill>
              </a:rPr>
              <a:t>2,4%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400" b="1" dirty="0" smtClean="0">
                <a:solidFill>
                  <a:prstClr val="black"/>
                </a:solidFill>
              </a:rPr>
              <a:t>7T-Inzidenz /100.000 </a:t>
            </a:r>
            <a:r>
              <a:rPr lang="de-DE" sz="1400" b="1" dirty="0" err="1" smtClean="0">
                <a:solidFill>
                  <a:prstClr val="black"/>
                </a:solidFill>
              </a:rPr>
              <a:t>Ew</a:t>
            </a:r>
            <a:r>
              <a:rPr lang="de-DE" sz="1400" b="1" dirty="0" smtClean="0">
                <a:solidFill>
                  <a:prstClr val="black"/>
                </a:solidFill>
              </a:rPr>
              <a:t>. 56,73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de-DE" sz="1400" b="1" dirty="0" smtClean="0">
                <a:solidFill>
                  <a:prstClr val="black"/>
                </a:solidFill>
              </a:rPr>
              <a:t>Fälle 7T: 776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de-DE" sz="1400" b="1" dirty="0" smtClean="0">
                <a:solidFill>
                  <a:prstClr val="black"/>
                </a:solidFill>
              </a:rPr>
              <a:t>R </a:t>
            </a:r>
            <a:r>
              <a:rPr lang="de-DE" sz="1400" b="1" dirty="0" err="1" smtClean="0">
                <a:solidFill>
                  <a:prstClr val="black"/>
                </a:solidFill>
              </a:rPr>
              <a:t>eff</a:t>
            </a:r>
            <a:r>
              <a:rPr lang="de-DE" sz="1400" b="1" dirty="0" smtClean="0">
                <a:solidFill>
                  <a:prstClr val="black"/>
                </a:solidFill>
              </a:rPr>
              <a:t> 7T: 0,66</a:t>
            </a:r>
          </a:p>
        </p:txBody>
      </p:sp>
      <p:sp>
        <p:nvSpPr>
          <p:cNvPr id="12" name="Inhaltsplatzhalter 1"/>
          <p:cNvSpPr>
            <a:spLocks noGrp="1"/>
          </p:cNvSpPr>
          <p:nvPr>
            <p:ph sz="quarter" idx="4294967295"/>
          </p:nvPr>
        </p:nvSpPr>
        <p:spPr>
          <a:xfrm>
            <a:off x="539551" y="2204865"/>
            <a:ext cx="6408711" cy="2016223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DE" sz="1600" dirty="0" smtClean="0">
                <a:solidFill>
                  <a:srgbClr val="0070C0"/>
                </a:solidFill>
              </a:rPr>
              <a:t>Aktuelle Lagebeschreibung</a:t>
            </a:r>
            <a:r>
              <a:rPr lang="de-DE" sz="1600" dirty="0" smtClean="0"/>
              <a:t>:</a:t>
            </a:r>
          </a:p>
          <a:p>
            <a:r>
              <a:rPr lang="de-DE" sz="1400" dirty="0" smtClean="0"/>
              <a:t>„Clusters </a:t>
            </a:r>
            <a:r>
              <a:rPr lang="de-DE" sz="1400" dirty="0" err="1" smtClean="0"/>
              <a:t>of</a:t>
            </a:r>
            <a:r>
              <a:rPr lang="de-DE" sz="1400" dirty="0" smtClean="0"/>
              <a:t> </a:t>
            </a:r>
            <a:r>
              <a:rPr lang="de-DE" sz="1400" dirty="0" err="1" smtClean="0"/>
              <a:t>cases</a:t>
            </a:r>
            <a:r>
              <a:rPr lang="de-DE" sz="1400" dirty="0" smtClean="0"/>
              <a:t>“ (WHO </a:t>
            </a:r>
            <a:r>
              <a:rPr lang="de-DE" sz="1400" dirty="0" err="1" smtClean="0"/>
              <a:t>SitRep</a:t>
            </a:r>
            <a:r>
              <a:rPr lang="de-DE" sz="1400" dirty="0" smtClean="0"/>
              <a:t>, 16.08.)</a:t>
            </a:r>
          </a:p>
          <a:p>
            <a:r>
              <a:rPr lang="de-DE" sz="1400" dirty="0" smtClean="0"/>
              <a:t>Keine Subregionen mit einer 7-Tages Inzidenz &gt;50 pro 100.000 </a:t>
            </a:r>
            <a:r>
              <a:rPr lang="de-DE" sz="1400" dirty="0" err="1" smtClean="0"/>
              <a:t>Ew</a:t>
            </a:r>
            <a:r>
              <a:rPr lang="de-DE" sz="1400" dirty="0" smtClean="0"/>
              <a:t> (WHO EURO, 19.08.)</a:t>
            </a:r>
          </a:p>
          <a:p>
            <a:r>
              <a:rPr lang="de-DE" sz="1400" dirty="0" smtClean="0"/>
              <a:t>In der </a:t>
            </a:r>
            <a:r>
              <a:rPr lang="de-DE" sz="1400" dirty="0"/>
              <a:t>15 am häufigsten genannten Infektionsländer der übermittelten COVID-19-Fälle, KW </a:t>
            </a:r>
            <a:r>
              <a:rPr lang="de-DE" sz="1400" dirty="0" smtClean="0"/>
              <a:t>30-33  (n=322 Nennungen) (RKI Lagebericht, 18.08.2020)</a:t>
            </a:r>
            <a:endParaRPr lang="de-DE" sz="1400" dirty="0"/>
          </a:p>
          <a:p>
            <a:pPr lvl="2"/>
            <a:endParaRPr lang="de-DE" sz="1200" dirty="0" smtClean="0"/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4129015"/>
              </p:ext>
            </p:extLst>
          </p:nvPr>
        </p:nvGraphicFramePr>
        <p:xfrm>
          <a:off x="529210" y="3789040"/>
          <a:ext cx="5842990" cy="9356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8598"/>
                <a:gridCol w="1168598"/>
                <a:gridCol w="1168598"/>
                <a:gridCol w="1168598"/>
                <a:gridCol w="1168598"/>
              </a:tblGrid>
              <a:tr h="5403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kern="1200" dirty="0" smtClean="0">
                          <a:effectLst/>
                          <a:latin typeface="+mj-lt"/>
                        </a:rPr>
                        <a:t>Subregion </a:t>
                      </a:r>
                      <a:endParaRPr lang="de-DE" sz="12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3340" marR="53340" marT="26670" marB="2667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kern="1200" dirty="0">
                          <a:effectLst/>
                          <a:latin typeface="+mj-lt"/>
                        </a:rPr>
                        <a:t>Fälle pro 100.000 </a:t>
                      </a:r>
                      <a:r>
                        <a:rPr lang="de-DE" sz="1200" kern="1200" dirty="0" smtClean="0">
                          <a:effectLst/>
                          <a:latin typeface="+mj-lt"/>
                        </a:rPr>
                        <a:t>EW</a:t>
                      </a:r>
                      <a:r>
                        <a:rPr lang="de-DE" sz="1200" kern="1200" baseline="0" dirty="0" smtClean="0">
                          <a:effectLst/>
                          <a:latin typeface="+mj-lt"/>
                        </a:rPr>
                        <a:t>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kern="1200" dirty="0" smtClean="0">
                          <a:effectLst/>
                          <a:latin typeface="+mj-lt"/>
                        </a:rPr>
                        <a:t>(7-Tage</a:t>
                      </a:r>
                      <a:r>
                        <a:rPr lang="de-DE" sz="1200" kern="1200" dirty="0">
                          <a:effectLst/>
                          <a:latin typeface="+mj-lt"/>
                        </a:rPr>
                        <a:t>)</a:t>
                      </a:r>
                      <a:endParaRPr lang="de-DE" sz="12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3340" marR="53340" marT="26670" marB="2667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kern="1200" dirty="0" err="1">
                          <a:effectLst/>
                          <a:latin typeface="+mj-lt"/>
                        </a:rPr>
                        <a:t>Kum</a:t>
                      </a:r>
                      <a:r>
                        <a:rPr lang="de-DE" sz="1200" kern="1200" dirty="0">
                          <a:effectLst/>
                          <a:latin typeface="+mj-lt"/>
                        </a:rPr>
                        <a:t>. Fälle </a:t>
                      </a:r>
                      <a:endParaRPr lang="de-DE" sz="1200" kern="1200" dirty="0" smtClean="0">
                        <a:effectLst/>
                        <a:latin typeface="+mj-lt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kern="1200" dirty="0" smtClean="0">
                          <a:effectLst/>
                          <a:latin typeface="+mj-lt"/>
                        </a:rPr>
                        <a:t>(</a:t>
                      </a:r>
                      <a:r>
                        <a:rPr lang="de-DE" sz="1200" kern="1200" dirty="0">
                          <a:effectLst/>
                          <a:latin typeface="+mj-lt"/>
                        </a:rPr>
                        <a:t>7-Tage)</a:t>
                      </a:r>
                      <a:endParaRPr lang="de-DE" sz="12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3340" marR="53340" marT="26670" marB="2667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kern="1200" dirty="0" smtClean="0">
                          <a:effectLst/>
                          <a:latin typeface="+mj-lt"/>
                        </a:rPr>
                        <a:t>Fälle pro 100.000 </a:t>
                      </a:r>
                      <a:r>
                        <a:rPr lang="de-DE" sz="1200" kern="1200" dirty="0" err="1" smtClean="0">
                          <a:effectLst/>
                          <a:latin typeface="+mj-lt"/>
                        </a:rPr>
                        <a:t>Eiw</a:t>
                      </a:r>
                      <a:r>
                        <a:rPr lang="de-DE" sz="1200" kern="1200" dirty="0" smtClean="0">
                          <a:effectLst/>
                          <a:latin typeface="+mj-lt"/>
                        </a:rPr>
                        <a:t>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kern="1200" dirty="0" smtClean="0">
                          <a:effectLst/>
                          <a:latin typeface="+mj-lt"/>
                        </a:rPr>
                        <a:t>(14-Tage)</a:t>
                      </a:r>
                      <a:endParaRPr lang="de-DE" sz="12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3340" marR="53340" marT="26670" marB="2667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kern="1200" dirty="0" err="1" smtClean="0">
                          <a:effectLst/>
                          <a:latin typeface="+mj-lt"/>
                        </a:rPr>
                        <a:t>Kum</a:t>
                      </a:r>
                      <a:r>
                        <a:rPr lang="de-DE" sz="1200" kern="1200" dirty="0" smtClean="0">
                          <a:effectLst/>
                          <a:latin typeface="+mj-lt"/>
                        </a:rPr>
                        <a:t>. Fälle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kern="1200" dirty="0" smtClean="0">
                          <a:effectLst/>
                          <a:latin typeface="+mj-lt"/>
                        </a:rPr>
                        <a:t>(14-Tage)</a:t>
                      </a:r>
                      <a:endParaRPr lang="de-DE" sz="12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3340" marR="53340" marT="26670" marB="26670" anchor="ctr"/>
                </a:tc>
              </a:tr>
              <a:tr h="1803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effectLst/>
                          <a:latin typeface="+mj-lt"/>
                        </a:rPr>
                        <a:t>Varna</a:t>
                      </a:r>
                      <a:endParaRPr lang="de-DE" sz="12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3340" marR="53340" marT="26670" marB="2667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kern="1200" dirty="0" smtClean="0">
                          <a:effectLst/>
                          <a:latin typeface="+mj-lt"/>
                        </a:rPr>
                        <a:t>18,89</a:t>
                      </a:r>
                      <a:endParaRPr lang="de-DE" sz="12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3340" marR="53340" marT="26670" marB="2667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kern="1200" dirty="0" smtClean="0">
                          <a:effectLst/>
                          <a:latin typeface="+mj-lt"/>
                        </a:rPr>
                        <a:t>89</a:t>
                      </a:r>
                      <a:endParaRPr lang="de-DE" sz="12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3340" marR="53340" marT="26670" marB="2667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46,05</a:t>
                      </a:r>
                      <a:endParaRPr lang="de-DE" sz="12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3340" marR="53340" marT="26670" marB="2667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kern="1200" dirty="0" smtClean="0">
                          <a:effectLst/>
                          <a:latin typeface="+mj-lt"/>
                        </a:rPr>
                        <a:t>217</a:t>
                      </a:r>
                      <a:endParaRPr lang="de-DE" sz="12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3340" marR="53340" marT="26670" marB="26670" anchor="ctr"/>
                </a:tc>
              </a:tr>
            </a:tbl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1157" y="685428"/>
            <a:ext cx="2184329" cy="17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7236296" y="2420888"/>
            <a:ext cx="18821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solidFill>
                  <a:prstClr val="black"/>
                </a:solidFill>
              </a:rPr>
              <a:t>Neue Fälle pro Tag</a:t>
            </a:r>
          </a:p>
          <a:p>
            <a:r>
              <a:rPr lang="de-DE" sz="1200" dirty="0" smtClean="0">
                <a:solidFill>
                  <a:prstClr val="black"/>
                </a:solidFill>
              </a:rPr>
              <a:t>Quelle ECDC, 20.08.2020</a:t>
            </a:r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539552" y="4723363"/>
            <a:ext cx="30785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solidFill>
                  <a:prstClr val="black"/>
                </a:solidFill>
              </a:rPr>
              <a:t>Quelle WHO EURO, </a:t>
            </a:r>
            <a:r>
              <a:rPr lang="de-DE" sz="1200" dirty="0" smtClean="0">
                <a:solidFill>
                  <a:prstClr val="black"/>
                </a:solidFill>
              </a:rPr>
              <a:t>20</a:t>
            </a:r>
            <a:r>
              <a:rPr lang="de-DE" sz="1200" dirty="0" smtClean="0">
                <a:solidFill>
                  <a:prstClr val="black"/>
                </a:solidFill>
              </a:rPr>
              <a:t>.08.2020</a:t>
            </a:r>
            <a:endParaRPr lang="de-DE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746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1358</Words>
  <Application>Microsoft Office PowerPoint</Application>
  <PresentationFormat>Bildschirmpräsentation (4:3)</PresentationFormat>
  <Paragraphs>394</Paragraphs>
  <Slides>11</Slides>
  <Notes>10</Notes>
  <HiddenSlides>0</HiddenSlides>
  <MMClips>0</MMClips>
  <ScaleCrop>false</ScaleCrop>
  <HeadingPairs>
    <vt:vector size="4" baseType="variant">
      <vt:variant>
        <vt:lpstr>Design</vt:lpstr>
      </vt:variant>
      <vt:variant>
        <vt:i4>2</vt:i4>
      </vt:variant>
      <vt:variant>
        <vt:lpstr>Folientitel</vt:lpstr>
      </vt:variant>
      <vt:variant>
        <vt:i4>11</vt:i4>
      </vt:variant>
    </vt:vector>
  </HeadingPairs>
  <TitlesOfParts>
    <vt:vector size="13" baseType="lpstr">
      <vt:lpstr>Larissa</vt:lpstr>
      <vt:lpstr>Office-Design</vt:lpstr>
      <vt:lpstr>PowerPoint-Präsentation</vt:lpstr>
      <vt:lpstr>PowerPoint-Präsentation</vt:lpstr>
      <vt:lpstr>PowerPoint-Präsentation</vt:lpstr>
      <vt:lpstr>COVID-19/ Malta</vt:lpstr>
      <vt:lpstr>COVID-19/ Malta</vt:lpstr>
      <vt:lpstr>Hintergrund</vt:lpstr>
      <vt:lpstr>PowerPoint-Präsentation</vt:lpstr>
      <vt:lpstr>COVID-19/ Australien</vt:lpstr>
      <vt:lpstr>COVID-19/ Bulgarien</vt:lpstr>
      <vt:lpstr>COVID-19/ Frankreich</vt:lpstr>
      <vt:lpstr>COVID-19/ Schweiz</vt:lpstr>
    </vt:vector>
  </TitlesOfParts>
  <Company>Robert Koch-Institut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McFarland, Sarah</dc:creator>
  <cp:lastModifiedBy>McFarland, Sarah</cp:lastModifiedBy>
  <cp:revision>579</cp:revision>
  <dcterms:created xsi:type="dcterms:W3CDTF">2020-04-16T05:25:18Z</dcterms:created>
  <dcterms:modified xsi:type="dcterms:W3CDTF">2020-08-21T08:10:52Z</dcterms:modified>
</cp:coreProperties>
</file>