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27" r:id="rId2"/>
    <p:sldId id="741" r:id="rId3"/>
    <p:sldId id="642" r:id="rId4"/>
    <p:sldId id="671" r:id="rId5"/>
    <p:sldId id="643" r:id="rId6"/>
    <p:sldId id="713" r:id="rId7"/>
    <p:sldId id="570" r:id="rId8"/>
    <p:sldId id="697" r:id="rId9"/>
    <p:sldId id="703" r:id="rId10"/>
    <p:sldId id="710" r:id="rId11"/>
    <p:sldId id="734" r:id="rId12"/>
    <p:sldId id="738" r:id="rId13"/>
    <p:sldId id="739" r:id="rId14"/>
    <p:sldId id="740" r:id="rId15"/>
    <p:sldId id="698" r:id="rId16"/>
    <p:sldId id="699" r:id="rId17"/>
    <p:sldId id="700" r:id="rId18"/>
    <p:sldId id="696" r:id="rId19"/>
    <p:sldId id="736" r:id="rId20"/>
    <p:sldId id="737" r:id="rId21"/>
    <p:sldId id="701" r:id="rId22"/>
    <p:sldId id="702" r:id="rId23"/>
    <p:sldId id="658" r:id="rId24"/>
    <p:sldId id="659" r:id="rId25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Hilbig, Antonia" initials="HA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7BB8"/>
    <a:srgbClr val="045AA6"/>
    <a:srgbClr val="D0D8E8"/>
    <a:srgbClr val="FFFFCC"/>
    <a:srgbClr val="FFCC99"/>
    <a:srgbClr val="4D8AD2"/>
    <a:srgbClr val="66A8DD"/>
    <a:srgbClr val="006EC7"/>
    <a:srgbClr val="E9EDF4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88" autoAdjust="0"/>
    <p:restoredTop sz="90568" autoAdjust="0"/>
  </p:normalViewPr>
  <p:slideViewPr>
    <p:cSldViewPr snapToGrid="0" snapToObjects="1">
      <p:cViewPr>
        <p:scale>
          <a:sx n="75" d="100"/>
          <a:sy n="75" d="100"/>
        </p:scale>
        <p:origin x="-2694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5546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21.08.2020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21.08.2020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43">
              <a:defRPr/>
            </a:pPr>
            <a:r>
              <a:rPr lang="de-DE" dirty="0" smtClean="0"/>
              <a:t>Extra Folie nur Mittwochs</a:t>
            </a:r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Quelle: Ordner des aktuellen Lageberichts S:\Projekte\RKI_nCoV-Lage\3.Kommunikation\3.7.Lageberichte</a:t>
            </a:r>
          </a:p>
          <a:p>
            <a:pPr defTabSz="457843">
              <a:defRPr/>
            </a:pPr>
            <a:r>
              <a:rPr lang="de-DE" dirty="0" smtClean="0"/>
              <a:t>Reiter AG10-Meldewoche</a:t>
            </a:r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Anzahl Gesamtfälle mit Angaben</a:t>
            </a:r>
            <a:r>
              <a:rPr lang="de-DE" baseline="0" dirty="0" smtClean="0"/>
              <a:t> = S</a:t>
            </a:r>
            <a:r>
              <a:rPr lang="de-DE" dirty="0" smtClean="0"/>
              <a:t>umme aus den Fallzahlen der dargestellten Meldewochen summieren</a:t>
            </a:r>
            <a:r>
              <a:rPr lang="de-DE" baseline="0" dirty="0" smtClean="0"/>
              <a:t> (ohne unbekannt)</a:t>
            </a:r>
            <a:endParaRPr lang="de-DE" dirty="0" smtClean="0"/>
          </a:p>
          <a:p>
            <a:pPr defTabSz="457843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Extra Folie nur Mittwochs</a:t>
            </a:r>
          </a:p>
          <a:p>
            <a:endParaRPr lang="de-DE" dirty="0" smtClean="0"/>
          </a:p>
          <a:p>
            <a:r>
              <a:rPr lang="de-DE" dirty="0" smtClean="0"/>
              <a:t>Tabellenblatt Einrichtungen</a:t>
            </a:r>
            <a:r>
              <a:rPr lang="de-DE" baseline="0" dirty="0" smtClean="0"/>
              <a:t> Graphik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4838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43">
              <a:defRPr/>
            </a:pPr>
            <a:r>
              <a:rPr lang="de-DE" dirty="0" smtClean="0"/>
              <a:t>Extra Folie nur Mittwochs</a:t>
            </a:r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Tabellenblatt:</a:t>
            </a:r>
            <a:r>
              <a:rPr lang="de-DE" baseline="0" dirty="0" smtClean="0"/>
              <a:t> Expo Meldewoche</a:t>
            </a:r>
            <a:endParaRPr lang="de-DE" dirty="0" smtClean="0"/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----------</a:t>
            </a:r>
          </a:p>
          <a:p>
            <a:pPr defTabSz="457843">
              <a:defRPr/>
            </a:pPr>
            <a:r>
              <a:rPr lang="de-DE" dirty="0" smtClean="0"/>
              <a:t>Datenquelle: Covid19_Liste, Datenblätter: Expositionsort 		</a:t>
            </a:r>
            <a:r>
              <a:rPr lang="de-DE" baseline="0" dirty="0" smtClean="0"/>
              <a:t>- Wichtig: vor der nächsten Filterung den vorherigen Filter entfernen! </a:t>
            </a:r>
            <a:endParaRPr lang="de-DE" dirty="0" smtClean="0"/>
          </a:p>
          <a:p>
            <a:pPr defTabSz="457843">
              <a:defRPr/>
            </a:pPr>
            <a:r>
              <a:rPr lang="de-DE" baseline="0" dirty="0" smtClean="0"/>
              <a:t>Expositionsland: 1. </a:t>
            </a:r>
            <a:r>
              <a:rPr lang="de-DE" dirty="0" smtClean="0"/>
              <a:t>Ebene (ohne Deutschland)</a:t>
            </a:r>
          </a:p>
          <a:p>
            <a:pPr defTabSz="457843">
              <a:defRPr/>
            </a:pPr>
            <a:r>
              <a:rPr lang="de-DE" baseline="0" dirty="0" smtClean="0"/>
              <a:t>Häufig genannte Regionen: 2. </a:t>
            </a:r>
            <a:r>
              <a:rPr lang="de-DE" dirty="0" smtClean="0"/>
              <a:t>Ebene; nach Land filtern</a:t>
            </a:r>
            <a:endParaRPr lang="de-DE" dirty="0"/>
          </a:p>
          <a:p>
            <a:pPr defTabSz="457843">
              <a:defRPr/>
            </a:pPr>
            <a:endParaRPr lang="de-DE" dirty="0"/>
          </a:p>
          <a:p>
            <a:pPr defTabSz="457843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Folie wird von Michaela </a:t>
            </a:r>
            <a:r>
              <a:rPr lang="de-DE" dirty="0" err="1" smtClean="0"/>
              <a:t>Diercke</a:t>
            </a:r>
            <a:r>
              <a:rPr lang="de-DE" dirty="0" smtClean="0"/>
              <a:t> aktualisiert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16560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Folie wird von Michaela </a:t>
            </a:r>
            <a:r>
              <a:rPr lang="de-DE" dirty="0" err="1" smtClean="0"/>
              <a:t>Diercke</a:t>
            </a:r>
            <a:r>
              <a:rPr lang="de-DE" dirty="0" smtClean="0"/>
              <a:t> aktualisiert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16560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Folie wird von Michaela </a:t>
            </a:r>
            <a:r>
              <a:rPr lang="de-DE" dirty="0" err="1" smtClean="0"/>
              <a:t>Diercke</a:t>
            </a:r>
            <a:r>
              <a:rPr lang="de-DE" dirty="0" smtClean="0"/>
              <a:t> aktualisiert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16560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Mittwochs im Lagebericht, alternativ Freitags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3911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Nur Freitags https://www.destatis.de/DE/Themen/Querschnitt/Corona/Gesellschaft/bevoelkerung-sterbefaelle.html (Die Graphik ist interaktiv,</a:t>
            </a:r>
            <a:r>
              <a:rPr lang="de-DE" baseline="0" dirty="0" smtClean="0"/>
              <a:t> die KW Zahlen lassen sich </a:t>
            </a:r>
            <a:r>
              <a:rPr lang="de-DE" baseline="0" smtClean="0"/>
              <a:t>daraus ablesen.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05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897" indent="-228897" defTabSz="457792">
              <a:buFontTx/>
              <a:buAutoNum type="arabicPeriod"/>
              <a:defRPr/>
            </a:pPr>
            <a:r>
              <a:rPr lang="de-DE" dirty="0" err="1" smtClean="0"/>
              <a:t>test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Extra Folie nur Mittwochs (LB vom Dienstag)</a:t>
            </a:r>
          </a:p>
          <a:p>
            <a:r>
              <a:rPr lang="de-DE" dirty="0" smtClean="0"/>
              <a:t>Datei </a:t>
            </a:r>
            <a:r>
              <a:rPr lang="de-DE" dirty="0" err="1" smtClean="0"/>
              <a:t>Wochenvergleich_Datum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190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„NC_AGsges_Range7_ma4.emf“ </a:t>
            </a:r>
          </a:p>
          <a:p>
            <a:r>
              <a:rPr lang="de-DE" sz="1200" u="sng" strike="sng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S:\Projekte\RKI_nCoV-Lage\2.Themen\2.1.Epidemiologie\Nowcasting\Do-Files\pics\Surveillance\</a:t>
            </a:r>
          </a:p>
          <a:p>
            <a:r>
              <a:rPr lang="de-DE" dirty="0" smtClean="0"/>
              <a:t>S:\Projekte\RKI_nCoV-Lage\3.Kommunikation\3.7.Lageberichte\2020-05-13\Nowcast</a:t>
            </a:r>
          </a:p>
          <a:p>
            <a:r>
              <a:rPr lang="de-DE" dirty="0" smtClean="0"/>
              <a:t>Aus </a:t>
            </a:r>
            <a:r>
              <a:rPr lang="de-DE" dirty="0" err="1" smtClean="0"/>
              <a:t>Nowcasting</a:t>
            </a:r>
            <a:r>
              <a:rPr lang="de-DE" baseline="0" dirty="0" smtClean="0"/>
              <a:t> Bericht für Bundesländer kopieren (Nowcasting_BL.docx)</a:t>
            </a:r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780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Datei </a:t>
            </a:r>
            <a:r>
              <a:rPr lang="de-DE" dirty="0" err="1" smtClean="0"/>
              <a:t>Fallzahlen_kumulativ_Datum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011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Nur Mittwochs!</a:t>
            </a:r>
          </a:p>
          <a:p>
            <a:r>
              <a:rPr lang="de-DE" dirty="0" smtClean="0"/>
              <a:t>Ordner Karten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6384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Fallzahlen Tabelle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7752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Hier sind tatsächlich nur die Fälle </a:t>
            </a:r>
            <a:r>
              <a:rPr lang="de-DE" smtClean="0"/>
              <a:t>mit mind. </a:t>
            </a:r>
            <a:r>
              <a:rPr lang="de-DE" dirty="0" smtClean="0"/>
              <a:t>einem</a:t>
            </a:r>
            <a:r>
              <a:rPr lang="de-DE" baseline="0" dirty="0" smtClean="0"/>
              <a:t> ausländischem Expositionsland in die Berechnung eingeflossen. In den Folgefolien sind es immer die Nennungen bezogen auf die Fallzahlen. Der Fehler ist minimal. </a:t>
            </a:r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780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21.08.2020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21.08.2020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21.08.2020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>
          <a:xfrm>
            <a:off x="597387" y="6622713"/>
            <a:ext cx="1860421" cy="195750"/>
          </a:xfrm>
        </p:spPr>
        <p:txBody>
          <a:bodyPr/>
          <a:lstStyle/>
          <a:p>
            <a:r>
              <a:rPr lang="de-DE" smtClean="0"/>
              <a:t>21.08.2020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439" y="59744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 smtClean="0">
                <a:solidFill>
                  <a:schemeClr val="bg1"/>
                </a:solidFill>
              </a:rPr>
              <a:t>COVID-19: 		Lage National, 21.08.2020</a:t>
            </a:r>
            <a:br>
              <a:rPr lang="de-DE" sz="2800" dirty="0" smtClean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/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 smtClean="0">
                <a:solidFill>
                  <a:schemeClr val="bg1"/>
                </a:solidFill>
              </a:rPr>
              <a:t>Informationen für den Krisenstab</a:t>
            </a:r>
            <a:endParaRPr lang="de-DE" sz="28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060461"/>
              </p:ext>
            </p:extLst>
          </p:nvPr>
        </p:nvGraphicFramePr>
        <p:xfrm>
          <a:off x="217439" y="2004786"/>
          <a:ext cx="8659861" cy="2403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/>
                <a:gridCol w="1308633"/>
                <a:gridCol w="1417559"/>
                <a:gridCol w="1621027"/>
                <a:gridCol w="2247404"/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Änderung zum Vortag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(Fälle/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100.000 </a:t>
                      </a:r>
                      <a:r>
                        <a:rPr lang="de-DE" sz="1800" b="1" dirty="0" err="1" smtClean="0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21.08.2020; 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Bestätigte 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230.048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+1.427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+0,62%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277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9.260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    +7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+0,08 %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11,1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Anteil 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4,0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Genesene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ca. 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205.800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08624"/>
              </p:ext>
            </p:extLst>
          </p:nvPr>
        </p:nvGraphicFramePr>
        <p:xfrm>
          <a:off x="265066" y="4824186"/>
          <a:ext cx="3087734" cy="1519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456"/>
                <a:gridCol w="630134"/>
                <a:gridCol w="1463144"/>
              </a:tblGrid>
              <a:tr h="673099"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DIVI</a:t>
                      </a:r>
                    </a:p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  <a:p>
                      <a:pPr algn="l"/>
                      <a:r>
                        <a:rPr lang="de-DE" sz="1200" b="1" dirty="0" smtClean="0">
                          <a:solidFill>
                            <a:schemeClr val="bg1"/>
                          </a:solidFill>
                        </a:rPr>
                        <a:t>20.08.2020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Änderung </a:t>
                      </a:r>
                    </a:p>
                    <a:p>
                      <a:pPr algn="ctr"/>
                      <a:r>
                        <a:rPr lang="de-DE" sz="1200" smtClean="0">
                          <a:solidFill>
                            <a:schemeClr val="bg1"/>
                          </a:solidFill>
                        </a:rPr>
                        <a:t>zum Vortag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Aktuell ITS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231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Beatmet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137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-5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Inhaltsplatzhalter 1"/>
          <p:cNvSpPr>
            <a:spLocks noGrp="1"/>
          </p:cNvSpPr>
          <p:nvPr>
            <p:ph sz="quarter" idx="13"/>
          </p:nvPr>
        </p:nvSpPr>
        <p:spPr>
          <a:xfrm>
            <a:off x="3771900" y="3985261"/>
            <a:ext cx="5116010" cy="205358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2000" indent="0">
              <a:spcBef>
                <a:spcPts val="600"/>
              </a:spcBef>
              <a:buNone/>
            </a:pPr>
            <a:r>
              <a:rPr lang="de-DE" sz="1600" b="1" dirty="0"/>
              <a:t>Schätzung der Reproduktionszahl (R)</a:t>
            </a:r>
          </a:p>
          <a:p>
            <a:r>
              <a:rPr lang="de-DE" sz="1400" b="1" dirty="0" smtClean="0">
                <a:solidFill>
                  <a:srgbClr val="045AA6"/>
                </a:solidFill>
              </a:rPr>
              <a:t>Schätzung der Reproduktionszahl (R): 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FF0000"/>
                </a:solidFill>
              </a:rPr>
              <a:t>21.08.2020</a:t>
            </a:r>
            <a:r>
              <a:rPr lang="de-DE" sz="1400" b="1" dirty="0">
                <a:solidFill>
                  <a:srgbClr val="FF0000"/>
                </a:solidFill>
              </a:rPr>
              <a:t>: 	</a:t>
            </a:r>
            <a:r>
              <a:rPr lang="de-DE" sz="1400" b="1" dirty="0" smtClean="0">
                <a:solidFill>
                  <a:srgbClr val="FF0000"/>
                </a:solidFill>
              </a:rPr>
              <a:t>1,02 (95</a:t>
            </a:r>
            <a:r>
              <a:rPr lang="de-DE" sz="1400" b="1" dirty="0">
                <a:solidFill>
                  <a:srgbClr val="FF0000"/>
                </a:solidFill>
              </a:rPr>
              <a:t>%-Prädiktionsintervall: </a:t>
            </a:r>
            <a:r>
              <a:rPr lang="de-DE" sz="1400" b="1" dirty="0" smtClean="0">
                <a:solidFill>
                  <a:srgbClr val="FF0000"/>
                </a:solidFill>
              </a:rPr>
              <a:t>0,81 - 1,26)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045AA6"/>
                </a:solidFill>
              </a:rPr>
              <a:t>20.08.2020</a:t>
            </a:r>
            <a:r>
              <a:rPr lang="de-DE" sz="1400" b="1" dirty="0">
                <a:solidFill>
                  <a:srgbClr val="045AA6"/>
                </a:solidFill>
              </a:rPr>
              <a:t>: 	</a:t>
            </a:r>
            <a:r>
              <a:rPr lang="de-DE" sz="1400" b="1" dirty="0" smtClean="0">
                <a:solidFill>
                  <a:srgbClr val="045AA6"/>
                </a:solidFill>
              </a:rPr>
              <a:t>1,04 </a:t>
            </a:r>
            <a:r>
              <a:rPr lang="de-DE" sz="1400" b="1" dirty="0">
                <a:solidFill>
                  <a:srgbClr val="045AA6"/>
                </a:solidFill>
              </a:rPr>
              <a:t>(95%-Prädiktionsintervall: </a:t>
            </a:r>
            <a:r>
              <a:rPr lang="de-DE" sz="1400" b="1" dirty="0" smtClean="0">
                <a:solidFill>
                  <a:srgbClr val="045AA6"/>
                </a:solidFill>
              </a:rPr>
              <a:t>0,84- 1,26) </a:t>
            </a:r>
            <a:endParaRPr lang="de-DE" sz="1400" b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de-DE" sz="1400" b="1" dirty="0" smtClean="0">
                <a:solidFill>
                  <a:srgbClr val="045AA6"/>
                </a:solidFill>
              </a:rPr>
              <a:t>Schätzung eines stabileren R (7-Tage-R):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FF0000"/>
                </a:solidFill>
              </a:rPr>
              <a:t>21.08.2020</a:t>
            </a:r>
            <a:r>
              <a:rPr lang="de-DE" sz="1400" b="1" dirty="0">
                <a:solidFill>
                  <a:srgbClr val="FF0000"/>
                </a:solidFill>
              </a:rPr>
              <a:t>: </a:t>
            </a:r>
            <a:r>
              <a:rPr lang="de-DE" sz="1400" b="1" dirty="0" smtClean="0">
                <a:solidFill>
                  <a:srgbClr val="FF0000"/>
                </a:solidFill>
              </a:rPr>
              <a:t> 1,12 (95</a:t>
            </a:r>
            <a:r>
              <a:rPr lang="de-DE" sz="1400" b="1" dirty="0">
                <a:solidFill>
                  <a:srgbClr val="FF0000"/>
                </a:solidFill>
              </a:rPr>
              <a:t>%-Prädiktionsintervall: </a:t>
            </a:r>
            <a:r>
              <a:rPr lang="de-DE" sz="1400" b="1" dirty="0" smtClean="0">
                <a:solidFill>
                  <a:srgbClr val="FF0000"/>
                </a:solidFill>
              </a:rPr>
              <a:t>1,00 - 1,26)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045AA6"/>
                </a:solidFill>
              </a:rPr>
              <a:t>20.08.2020</a:t>
            </a:r>
            <a:r>
              <a:rPr lang="de-DE" sz="1400" b="1" dirty="0">
                <a:solidFill>
                  <a:srgbClr val="045AA6"/>
                </a:solidFill>
              </a:rPr>
              <a:t>: 	</a:t>
            </a:r>
            <a:r>
              <a:rPr lang="de-DE" sz="1400" b="1" dirty="0" smtClean="0">
                <a:solidFill>
                  <a:srgbClr val="045AA6"/>
                </a:solidFill>
              </a:rPr>
              <a:t>1,14 (95</a:t>
            </a:r>
            <a:r>
              <a:rPr lang="de-DE" sz="1400" b="1" dirty="0">
                <a:solidFill>
                  <a:srgbClr val="045AA6"/>
                </a:solidFill>
              </a:rPr>
              <a:t>%-Prädiktionsintervall: </a:t>
            </a:r>
            <a:r>
              <a:rPr lang="de-DE" sz="1400" b="1" dirty="0" smtClean="0">
                <a:solidFill>
                  <a:srgbClr val="045AA6"/>
                </a:solidFill>
              </a:rPr>
              <a:t>1,02 </a:t>
            </a:r>
            <a:r>
              <a:rPr lang="de-DE" sz="1400" b="1" dirty="0">
                <a:solidFill>
                  <a:srgbClr val="045AA6"/>
                </a:solidFill>
              </a:rPr>
              <a:t>- </a:t>
            </a:r>
            <a:r>
              <a:rPr lang="de-DE" sz="1400" b="1" dirty="0" smtClean="0">
                <a:solidFill>
                  <a:srgbClr val="045AA6"/>
                </a:solidFill>
              </a:rPr>
              <a:t>1,27)</a:t>
            </a:r>
            <a:endParaRPr lang="de-DE" sz="1400" dirty="0"/>
          </a:p>
          <a:p>
            <a:pPr marL="0" indent="0">
              <a:buNone/>
            </a:pPr>
            <a:endParaRPr lang="de-DE" sz="1600" dirty="0"/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198726" y="697261"/>
            <a:ext cx="878198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400" dirty="0" smtClean="0"/>
          </a:p>
          <a:p>
            <a:r>
              <a:rPr lang="de-DE" sz="1400" b="1" u="sng" dirty="0" smtClean="0"/>
              <a:t>SK Offenbach, </a:t>
            </a:r>
            <a:r>
              <a:rPr lang="de-DE" sz="1400" b="1" u="sng" dirty="0">
                <a:solidFill>
                  <a:srgbClr val="FF0000"/>
                </a:solidFill>
              </a:rPr>
              <a:t>Status </a:t>
            </a:r>
            <a:r>
              <a:rPr lang="de-DE" sz="1400" b="1" u="sng" dirty="0" smtClean="0">
                <a:solidFill>
                  <a:srgbClr val="FF0000"/>
                </a:solidFill>
              </a:rPr>
              <a:t>20.08.2020 (GA, Presse)</a:t>
            </a:r>
            <a:endParaRPr lang="de-DE" sz="1400" b="1" u="sng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Grund für die erhöhte Inzidenz sind überwiegend COVID-19 Reiserückkehrer nach Familienbesuchen (z.B. Kroatien). Dazu kommen Familienfeiern </a:t>
            </a:r>
            <a:r>
              <a:rPr lang="de-DE" sz="1400" dirty="0" smtClean="0"/>
              <a:t>mit einer zunehmenden Anzahl an Kontaktpersonen im Vergleich zu den vergangenen Monaten. (52/100.000 </a:t>
            </a:r>
            <a:r>
              <a:rPr lang="de-DE" sz="1400" dirty="0" err="1" smtClean="0"/>
              <a:t>Einw</a:t>
            </a:r>
            <a:r>
              <a:rPr lang="de-DE" sz="1400" dirty="0" smtClean="0"/>
              <a:t>.)</a:t>
            </a:r>
          </a:p>
          <a:p>
            <a:endParaRPr lang="de-DE" sz="1400" b="1" u="sng" dirty="0" smtClean="0"/>
          </a:p>
          <a:p>
            <a:r>
              <a:rPr lang="de-DE" sz="1400" b="1" u="sng" dirty="0" smtClean="0"/>
              <a:t>LK Groß-Gerau (Hessen), </a:t>
            </a:r>
            <a:r>
              <a:rPr lang="de-DE" sz="1400" b="1" u="sng" dirty="0" smtClean="0">
                <a:solidFill>
                  <a:srgbClr val="FF0000"/>
                </a:solidFill>
              </a:rPr>
              <a:t>Status 21.08.2020 (Presse)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Anstieg der Inzidenz nach Hochzeitsfeier, 160 Personen in Quarantäne (29/ 100.000 </a:t>
            </a:r>
            <a:r>
              <a:rPr lang="de-DE" sz="1400" dirty="0" err="1" smtClean="0"/>
              <a:t>Einw</a:t>
            </a:r>
            <a:r>
              <a:rPr lang="de-DE" sz="1400" dirty="0" smtClean="0"/>
              <a:t>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Angeblich zwei tägige Hochzeitsfeier mit jeweils 100 bzw. 200 Personen. Somit Veranstaltungsgrenze von 250 nicht überschritten, keine Anmeldung notwendig.</a:t>
            </a:r>
            <a:endParaRPr lang="de-DE" sz="1400" dirty="0"/>
          </a:p>
          <a:p>
            <a:endParaRPr lang="de-DE" sz="1400" b="1" u="sng" dirty="0" smtClean="0"/>
          </a:p>
          <a:p>
            <a:r>
              <a:rPr lang="de-DE" sz="1400" b="1" u="sng" dirty="0" smtClean="0"/>
              <a:t>(</a:t>
            </a:r>
            <a:r>
              <a:rPr lang="de-DE" sz="1400" b="1" dirty="0"/>
              <a:t>Einführung einer Pflicht zum Tragen eines  Mund-Nasen-Schutzes bei Schülern und Lehrern auch im </a:t>
            </a:r>
            <a:r>
              <a:rPr lang="de-DE" sz="1400" b="1" dirty="0" smtClean="0"/>
              <a:t>Unterricht in F/M, Offenbach, Groß-Gerau</a:t>
            </a:r>
            <a:r>
              <a:rPr lang="de-DE" sz="1400" b="1" u="sng" dirty="0" smtClean="0"/>
              <a:t>)</a:t>
            </a:r>
            <a:endParaRPr lang="de-DE" sz="1400" b="1" u="sng" dirty="0"/>
          </a:p>
          <a:p>
            <a:endParaRPr lang="de-DE" sz="1400" b="1" u="sng" dirty="0" smtClean="0"/>
          </a:p>
          <a:p>
            <a:r>
              <a:rPr lang="de-DE" sz="1400" b="1" u="sng" dirty="0" smtClean="0"/>
              <a:t>SK Frankfurt (Oder), </a:t>
            </a:r>
            <a:r>
              <a:rPr lang="de-DE" sz="1400" b="1" u="sng" dirty="0" smtClean="0">
                <a:solidFill>
                  <a:srgbClr val="FF0000"/>
                </a:solidFill>
              </a:rPr>
              <a:t>Status 19.08.2020 (PM Stadt)</a:t>
            </a:r>
          </a:p>
          <a:p>
            <a:r>
              <a:rPr lang="de-DE" sz="1400" dirty="0"/>
              <a:t>Mehrere Corona-Fälle am Karl-Liebknecht-Gymnasium. </a:t>
            </a:r>
          </a:p>
          <a:p>
            <a:r>
              <a:rPr lang="de-DE" sz="1400" dirty="0"/>
              <a:t>Am kommenden Wochenende </a:t>
            </a:r>
            <a:r>
              <a:rPr lang="de-DE" sz="1400" dirty="0" smtClean="0"/>
              <a:t>finden </a:t>
            </a:r>
            <a:r>
              <a:rPr lang="de-DE" sz="1400" dirty="0"/>
              <a:t>Jugendweihefeierlichkeiten für Schülerinnen und Schüler des Karl-Liebknecht-Gymnasiums Frankfurt (Oder) </a:t>
            </a:r>
            <a:r>
              <a:rPr lang="de-DE" sz="1400" dirty="0" smtClean="0"/>
              <a:t>statt., außerordentlich ausgefeiltes Hygienekonzept</a:t>
            </a:r>
            <a:endParaRPr lang="de-DE" sz="1400" dirty="0"/>
          </a:p>
          <a:p>
            <a:endParaRPr lang="de-DE" sz="1400" dirty="0"/>
          </a:p>
          <a:p>
            <a:r>
              <a:rPr lang="de-DE" sz="1400" dirty="0"/>
              <a:t>Private Feierlichkeiten der Jugendweihe und anderer Anlässe mit Personen, die nicht zum eigenen Hausstand gehören, </a:t>
            </a:r>
            <a:r>
              <a:rPr lang="de-DE" sz="1400" dirty="0" smtClean="0"/>
              <a:t>sind für </a:t>
            </a:r>
            <a:r>
              <a:rPr lang="de-DE" sz="1400" dirty="0"/>
              <a:t>in Frankfurt (Oder) wohnhafte Schülerinnen und Schüler der Klassenstufen 7 und 9 sowie die Lehrerinnen und Lehrer am Karl-Liebknecht-Gymnasium per Allgemeinverfügung untersagt.</a:t>
            </a:r>
          </a:p>
          <a:p>
            <a:endParaRPr lang="de-DE" sz="1400" b="1" u="sng" dirty="0" smtClean="0"/>
          </a:p>
          <a:p>
            <a:r>
              <a:rPr lang="de-DE" sz="1400" b="1" u="sng" dirty="0" smtClean="0"/>
              <a:t>Weitere erhöhte Inzidenzen in betroffenen Landkreisen überwiegend auf Reiserückkehrer zurückzuführen.</a:t>
            </a:r>
            <a:endParaRPr lang="de-DE" sz="1400" b="1" u="sng" dirty="0"/>
          </a:p>
          <a:p>
            <a:endParaRPr lang="de-DE" sz="1400" b="1" u="sng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21.08.2020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726" y="349420"/>
            <a:ext cx="740523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Aktuelle Ausbrüche/ Erhöhte Inzidenz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40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Seit Beginn der Erfassung am 30.04.2020 sind am Robert Koch-Institut (RKI) insgesamt 14 Mitteilungen zu Kapazitätsengpässen in Landkreisen/ kreisfreien Städten eingegangen.</a:t>
            </a:r>
          </a:p>
          <a:p>
            <a:r>
              <a:rPr lang="de-DE" dirty="0"/>
              <a:t>Derzeit liegen keine Mitteilungen zu Kapazitätsengpässen der Kategorie 2 und Kategorie 3 vor.</a:t>
            </a:r>
          </a:p>
          <a:p>
            <a:r>
              <a:rPr lang="de-DE" dirty="0"/>
              <a:t>Bei Kapazitätsengpässen der Kategorie 2 ist die Durchführung von Infektionsschutzmaßnahmen absehbar (mehr als 2 Werktage in der Zukunft) nicht mehr sichergestellt, bei der Kategorie 3 erfolgt die Durchführung von Infektionsschutzmaßnahmen aufgrund von Kapazitätsengpässen nicht mehr vollständig.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Kapazitätenmonitoring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21.08.2020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047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5855"/>
            <a:ext cx="9051048" cy="5849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21.08.2020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185051" y="2049850"/>
            <a:ext cx="60290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006EC7"/>
                </a:solidFill>
              </a:rPr>
              <a:t>In der 32. und 33. Meldewoche wurden 13.675 COVID-19-Fälle </a:t>
            </a:r>
            <a:r>
              <a:rPr lang="de-DE" sz="1600" dirty="0">
                <a:solidFill>
                  <a:srgbClr val="006EC7"/>
                </a:solidFill>
              </a:rPr>
              <a:t>an das RKI übermittelt. Bei </a:t>
            </a:r>
            <a:r>
              <a:rPr lang="de-DE" sz="1600" dirty="0" smtClean="0">
                <a:solidFill>
                  <a:srgbClr val="006EC7"/>
                </a:solidFill>
              </a:rPr>
              <a:t>4,975 Fällen (36,4%) wurde ein </a:t>
            </a:r>
            <a:r>
              <a:rPr lang="de-DE" sz="1600" dirty="0">
                <a:solidFill>
                  <a:srgbClr val="006EC7"/>
                </a:solidFill>
              </a:rPr>
              <a:t>anderes Land als Deutschland als Expositionsland </a:t>
            </a:r>
            <a:r>
              <a:rPr lang="de-DE" sz="1600" dirty="0" smtClean="0">
                <a:solidFill>
                  <a:srgbClr val="006EC7"/>
                </a:solidFill>
              </a:rPr>
              <a:t>berichtet. </a:t>
            </a:r>
          </a:p>
          <a:p>
            <a:r>
              <a:rPr lang="de-DE" sz="1600" dirty="0" smtClean="0">
                <a:solidFill>
                  <a:srgbClr val="006EC7"/>
                </a:solidFill>
              </a:rPr>
              <a:t> Von </a:t>
            </a:r>
            <a:r>
              <a:rPr lang="de-DE" sz="1600" dirty="0">
                <a:solidFill>
                  <a:srgbClr val="006EC7"/>
                </a:solidFill>
              </a:rPr>
              <a:t>der 15. bis zur 25. MW schwankte der Anteil mit einer möglichen Ansteckung außerhalb Deutschlands zwischen </a:t>
            </a:r>
            <a:r>
              <a:rPr lang="de-DE" sz="1600" dirty="0" smtClean="0">
                <a:solidFill>
                  <a:srgbClr val="006EC7"/>
                </a:solidFill>
              </a:rPr>
              <a:t>0,4% </a:t>
            </a:r>
            <a:r>
              <a:rPr lang="de-DE" sz="1600" dirty="0">
                <a:solidFill>
                  <a:srgbClr val="006EC7"/>
                </a:solidFill>
              </a:rPr>
              <a:t>und 1,8</a:t>
            </a:r>
            <a:r>
              <a:rPr lang="de-DE" sz="1600" dirty="0" smtClean="0">
                <a:solidFill>
                  <a:srgbClr val="006EC7"/>
                </a:solidFill>
              </a:rPr>
              <a:t>%.  </a:t>
            </a:r>
            <a:r>
              <a:rPr lang="de-DE" sz="1600" dirty="0">
                <a:solidFill>
                  <a:srgbClr val="006EC7"/>
                </a:solidFill>
              </a:rPr>
              <a:t>In den Wochen 26 bis </a:t>
            </a:r>
            <a:r>
              <a:rPr lang="de-DE" sz="1600" dirty="0" smtClean="0">
                <a:solidFill>
                  <a:srgbClr val="006EC7"/>
                </a:solidFill>
              </a:rPr>
              <a:t>33 stieg </a:t>
            </a:r>
            <a:r>
              <a:rPr lang="de-DE" sz="1600" dirty="0">
                <a:solidFill>
                  <a:srgbClr val="006EC7"/>
                </a:solidFill>
              </a:rPr>
              <a:t>dieser Anteil von </a:t>
            </a:r>
            <a:r>
              <a:rPr lang="de-DE" sz="1600" dirty="0" smtClean="0">
                <a:solidFill>
                  <a:srgbClr val="006EC7"/>
                </a:solidFill>
              </a:rPr>
              <a:t>3,0% </a:t>
            </a:r>
            <a:r>
              <a:rPr lang="de-DE" sz="1600" dirty="0">
                <a:solidFill>
                  <a:srgbClr val="006EC7"/>
                </a:solidFill>
              </a:rPr>
              <a:t>auf </a:t>
            </a:r>
            <a:r>
              <a:rPr lang="de-DE" sz="1600" dirty="0" smtClean="0">
                <a:solidFill>
                  <a:srgbClr val="006EC7"/>
                </a:solidFill>
              </a:rPr>
              <a:t>38,6% an.</a:t>
            </a:r>
            <a:endParaRPr lang="de-DE" sz="1600" dirty="0">
              <a:solidFill>
                <a:srgbClr val="006EC7"/>
              </a:solidFill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85027" y="67681"/>
            <a:ext cx="6636310" cy="67710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200" b="1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Anteil COVID-19-Fälle mit Expositionsort im Ausland, nach Meldewoche, Stand </a:t>
            </a:r>
            <a:r>
              <a:rPr lang="de-DE" dirty="0" smtClean="0"/>
              <a:t>18.08.2020, 0:00 Uhr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53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31446" y="149232"/>
            <a:ext cx="6742214" cy="1015663"/>
          </a:xfrm>
        </p:spPr>
        <p:txBody>
          <a:bodyPr/>
          <a:lstStyle/>
          <a:p>
            <a:r>
              <a:rPr lang="de-DE" dirty="0" smtClean="0"/>
              <a:t>Anteil der COVID-19-Fälle mit Exposition im Ausland, nach Altersgruppen, Meldewoche 32 &amp; 33, Stand 18.08.2020, 0:00 Uhr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21.08.2020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55" y="1799894"/>
            <a:ext cx="7920037" cy="425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108122" y="2727608"/>
            <a:ext cx="39310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Anteil mit Expositionsort im Ausland bei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Männlichem Geschlecht: 39,0%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Weiblichem Geschlecht: 33,6%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699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6264" y="120770"/>
            <a:ext cx="6633713" cy="1077218"/>
          </a:xfrm>
        </p:spPr>
        <p:txBody>
          <a:bodyPr/>
          <a:lstStyle/>
          <a:p>
            <a:r>
              <a:rPr lang="de-DE" sz="1800" dirty="0"/>
              <a:t>Am häufigsten genannte Expositionsländer der in den Meldewochen </a:t>
            </a:r>
            <a:r>
              <a:rPr lang="de-DE" sz="1800" dirty="0" smtClean="0"/>
              <a:t>32-33 </a:t>
            </a:r>
            <a:r>
              <a:rPr lang="de-DE" sz="1800" dirty="0"/>
              <a:t>übermittelten COVID-19-Fälle, Stand </a:t>
            </a:r>
            <a:r>
              <a:rPr lang="de-DE" sz="1800" dirty="0" smtClean="0"/>
              <a:t>18.08.2020</a:t>
            </a:r>
            <a:r>
              <a:rPr lang="de-DE" sz="1800" dirty="0"/>
              <a:t>, 0:00 Uhr 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600" b="0" dirty="0" smtClean="0">
                <a:solidFill>
                  <a:schemeClr val="tx1"/>
                </a:solidFill>
              </a:rPr>
              <a:t>(N=9.829  Nennungen)</a:t>
            </a:r>
            <a:r>
              <a:rPr lang="de-DE" sz="1800" dirty="0" smtClean="0"/>
              <a:t/>
            </a:r>
            <a:br>
              <a:rPr lang="de-DE" sz="1800" dirty="0" smtClean="0"/>
            </a:b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21.08.2020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14</a:t>
            </a:fld>
            <a:endParaRPr lang="de-DE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833570"/>
              </p:ext>
            </p:extLst>
          </p:nvPr>
        </p:nvGraphicFramePr>
        <p:xfrm>
          <a:off x="2095259" y="1244440"/>
          <a:ext cx="4305300" cy="4932645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514600"/>
                <a:gridCol w="1790700"/>
              </a:tblGrid>
              <a:tr h="36107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Expositionsland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solidFill>
                      <a:srgbClr val="367B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Anzahl Nennungen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solidFill>
                      <a:srgbClr val="367BB8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Deutschland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 smtClean="0">
                          <a:effectLst/>
                        </a:rPr>
                        <a:t>4.876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kern="1200" dirty="0">
                          <a:effectLst/>
                        </a:rPr>
                        <a:t>Kosovo</a:t>
                      </a:r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kern="1200" dirty="0" smtClean="0">
                          <a:effectLst/>
                        </a:rPr>
                        <a:t>1.249</a:t>
                      </a:r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kern="1200" dirty="0">
                          <a:effectLst/>
                        </a:rPr>
                        <a:t>Türkei</a:t>
                      </a:r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kern="1200" dirty="0">
                          <a:effectLst/>
                        </a:rPr>
                        <a:t>968</a:t>
                      </a:r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kern="1200">
                          <a:effectLst/>
                        </a:rPr>
                        <a:t>Kroatien</a:t>
                      </a:r>
                      <a:endParaRPr lang="de-DE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kern="1200">
                          <a:effectLst/>
                        </a:rPr>
                        <a:t>727</a:t>
                      </a:r>
                      <a:endParaRPr lang="de-DE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kern="1200" dirty="0">
                          <a:effectLst/>
                        </a:rPr>
                        <a:t>Bulgarien</a:t>
                      </a:r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kern="1200" dirty="0">
                          <a:effectLst/>
                        </a:rPr>
                        <a:t>263</a:t>
                      </a:r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kern="1200">
                          <a:effectLst/>
                        </a:rPr>
                        <a:t>Bosnien und Herzegowina</a:t>
                      </a:r>
                      <a:endParaRPr lang="de-DE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kern="1200">
                          <a:effectLst/>
                        </a:rPr>
                        <a:t>216</a:t>
                      </a:r>
                      <a:endParaRPr lang="de-DE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kern="1200">
                          <a:effectLst/>
                        </a:rPr>
                        <a:t>Spanien</a:t>
                      </a:r>
                      <a:endParaRPr lang="de-DE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kern="1200" dirty="0">
                          <a:effectLst/>
                        </a:rPr>
                        <a:t>183</a:t>
                      </a:r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kern="1200">
                          <a:effectLst/>
                        </a:rPr>
                        <a:t>Rumänien</a:t>
                      </a:r>
                      <a:endParaRPr lang="de-DE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kern="1200">
                          <a:effectLst/>
                        </a:rPr>
                        <a:t>136</a:t>
                      </a:r>
                      <a:endParaRPr lang="de-DE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kern="1200">
                          <a:effectLst/>
                        </a:rPr>
                        <a:t>Polen</a:t>
                      </a:r>
                      <a:endParaRPr lang="de-DE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kern="1200" dirty="0">
                          <a:effectLst/>
                        </a:rPr>
                        <a:t>119</a:t>
                      </a:r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kern="1200" dirty="0">
                          <a:effectLst/>
                        </a:rPr>
                        <a:t>Mazedonien</a:t>
                      </a:r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kern="1200" dirty="0">
                          <a:effectLst/>
                        </a:rPr>
                        <a:t>117</a:t>
                      </a:r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kern="1200">
                          <a:effectLst/>
                        </a:rPr>
                        <a:t>Serbien</a:t>
                      </a:r>
                      <a:endParaRPr lang="de-DE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kern="1200" dirty="0">
                          <a:effectLst/>
                        </a:rPr>
                        <a:t>112</a:t>
                      </a:r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kern="1200">
                          <a:effectLst/>
                        </a:rPr>
                        <a:t>Albanien</a:t>
                      </a:r>
                      <a:endParaRPr lang="de-DE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kern="1200" dirty="0">
                          <a:effectLst/>
                        </a:rPr>
                        <a:t>109</a:t>
                      </a:r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kern="1200">
                          <a:effectLst/>
                        </a:rPr>
                        <a:t>Österreich</a:t>
                      </a:r>
                      <a:endParaRPr lang="de-DE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kern="1200" dirty="0">
                          <a:effectLst/>
                        </a:rPr>
                        <a:t>85</a:t>
                      </a:r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kern="1200">
                          <a:effectLst/>
                        </a:rPr>
                        <a:t>Frankreich</a:t>
                      </a:r>
                      <a:endParaRPr lang="de-DE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kern="1200" dirty="0">
                          <a:effectLst/>
                        </a:rPr>
                        <a:t>76</a:t>
                      </a:r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kern="1200">
                          <a:effectLst/>
                        </a:rPr>
                        <a:t>Italien</a:t>
                      </a:r>
                      <a:endParaRPr lang="de-DE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kern="1200" dirty="0">
                          <a:effectLst/>
                        </a:rPr>
                        <a:t>67</a:t>
                      </a:r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</a:tr>
              <a:tr h="304369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kern="1200">
                          <a:effectLst/>
                        </a:rPr>
                        <a:t>Malta</a:t>
                      </a:r>
                      <a:endParaRPr lang="de-DE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kern="1200" dirty="0">
                          <a:effectLst/>
                        </a:rPr>
                        <a:t>67</a:t>
                      </a:r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kern="1200" dirty="0" smtClean="0">
                          <a:effectLst/>
                        </a:rPr>
                        <a:t>andere</a:t>
                      </a:r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kern="1200" dirty="0" smtClean="0">
                          <a:effectLst/>
                        </a:rPr>
                        <a:t>459</a:t>
                      </a:r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372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21.08.2020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6" y="195532"/>
            <a:ext cx="6966292" cy="492443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Altersverteilung nach Meldewoche: Gesamtfälle 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1200" dirty="0" smtClean="0">
                <a:solidFill>
                  <a:schemeClr val="bg1"/>
                </a:solidFill>
              </a:rPr>
              <a:t>(</a:t>
            </a:r>
            <a:r>
              <a:rPr lang="de-DE" sz="1200" dirty="0">
                <a:solidFill>
                  <a:schemeClr val="bg1"/>
                </a:solidFill>
              </a:rPr>
              <a:t>Datenstand: </a:t>
            </a:r>
            <a:r>
              <a:rPr lang="de-DE" sz="1200" dirty="0" smtClean="0">
                <a:solidFill>
                  <a:schemeClr val="bg1"/>
                </a:solidFill>
              </a:rPr>
              <a:t>18.08.2020. </a:t>
            </a:r>
            <a:r>
              <a:rPr lang="de-DE" sz="1200" dirty="0">
                <a:solidFill>
                  <a:schemeClr val="bg1"/>
                </a:solidFill>
              </a:rPr>
              <a:t>00:00)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022810"/>
              </p:ext>
            </p:extLst>
          </p:nvPr>
        </p:nvGraphicFramePr>
        <p:xfrm>
          <a:off x="236766" y="929640"/>
          <a:ext cx="4827217" cy="304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77914"/>
                <a:gridCol w="1649303"/>
              </a:tblGrid>
              <a:tr h="259435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Anzahl Gesamtfälle m. Angaben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224.288</a:t>
                      </a:r>
                      <a:endParaRPr lang="de-DE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1016"/>
            <a:ext cx="5486400" cy="4341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920" y="1265275"/>
            <a:ext cx="4784866" cy="4114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81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549" y="3779520"/>
            <a:ext cx="4917451" cy="298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21.08.2020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68712" y="232370"/>
            <a:ext cx="7075038" cy="615553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Übermittelte Fälle nach Tätigkeit oder Betreuung in Einrichtungen nach Meldewoche; </a:t>
            </a:r>
            <a:r>
              <a:rPr lang="de-DE" sz="1400" dirty="0">
                <a:solidFill>
                  <a:schemeClr val="bg1"/>
                </a:solidFill>
              </a:rPr>
              <a:t>(Datenstand: </a:t>
            </a:r>
            <a:r>
              <a:rPr lang="de-DE" sz="1400" dirty="0" smtClean="0">
                <a:solidFill>
                  <a:schemeClr val="bg1"/>
                </a:solidFill>
              </a:rPr>
              <a:t>18.08.2020. 00:00) 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2" y="847923"/>
            <a:ext cx="5143368" cy="42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10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880" y="2390373"/>
            <a:ext cx="5532120" cy="446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762" y="445046"/>
            <a:ext cx="6667500" cy="523220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Übermittelte COVID-19-Fälle nach Expositionsort 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1400" dirty="0" smtClean="0">
                <a:solidFill>
                  <a:schemeClr val="bg1"/>
                </a:solidFill>
              </a:rPr>
              <a:t>(Datenstand: 18.08.2020, 0:00 Uhr)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21.08.2020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17</a:t>
            </a:fld>
            <a:endParaRPr lang="de-DE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07" y="998747"/>
            <a:ext cx="4574093" cy="371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06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 smtClean="0"/>
              <a:t>Fälle mit Angaben Epidemiologie (nach Meldewoche)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21.08.2020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18</a:t>
            </a:fld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8" y="1041063"/>
            <a:ext cx="8905875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77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 smtClean="0"/>
              <a:t>Fälle mit Angaben Epidemiologie (nach Bundesland)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21.08.2020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19</a:t>
            </a:fld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710948"/>
            <a:ext cx="8963025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93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Fall-Verstorben-Anteil über </a:t>
            </a:r>
            <a:r>
              <a:rPr lang="de-DE" dirty="0" smtClean="0"/>
              <a:t>die Zeit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21.08.2020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" y="1549400"/>
            <a:ext cx="877252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92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 smtClean="0"/>
              <a:t>Fälle mit Angaben Epidemiologie (nach Meldesoftware)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21.08.2020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20</a:t>
            </a:fld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2089150"/>
            <a:ext cx="888682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28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21.08.2020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41071" y="195531"/>
            <a:ext cx="6774079" cy="426431"/>
          </a:xfrm>
          <a:prstGeom prst="rect">
            <a:avLst/>
          </a:prstGeom>
          <a:solidFill>
            <a:srgbClr val="045AA6"/>
          </a:solidFill>
        </p:spPr>
        <p:txBody>
          <a:bodyPr lIns="72000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Anteil der positiven Tests nach Bundesland </a:t>
            </a:r>
            <a:r>
              <a:rPr lang="de-DE" sz="1400" dirty="0">
                <a:solidFill>
                  <a:schemeClr val="bg1"/>
                </a:solidFill>
              </a:rPr>
              <a:t>(Stand </a:t>
            </a:r>
            <a:r>
              <a:rPr lang="de-DE" sz="1400" dirty="0" smtClean="0">
                <a:solidFill>
                  <a:schemeClr val="bg1"/>
                </a:solidFill>
              </a:rPr>
              <a:t>18.08.2020</a:t>
            </a:r>
            <a:r>
              <a:rPr lang="de-DE" sz="1400" dirty="0">
                <a:solidFill>
                  <a:schemeClr val="bg1"/>
                </a:solidFill>
              </a:rPr>
              <a:t>)</a:t>
            </a:r>
            <a:endParaRPr lang="de-DE" sz="105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378" y="822961"/>
            <a:ext cx="7465546" cy="580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1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21.08.2020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41071" y="207893"/>
            <a:ext cx="6774079" cy="426431"/>
          </a:xfrm>
          <a:prstGeom prst="rect">
            <a:avLst/>
          </a:prstGeom>
          <a:solidFill>
            <a:srgbClr val="045AA6"/>
          </a:solidFill>
        </p:spPr>
        <p:txBody>
          <a:bodyPr lIns="72000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Anteil der positiven Tests, bundesweit </a:t>
            </a:r>
            <a:r>
              <a:rPr lang="de-DE" sz="1400" dirty="0" smtClean="0">
                <a:solidFill>
                  <a:schemeClr val="bg1"/>
                </a:solidFill>
              </a:rPr>
              <a:t>(Stand 18.08.2020)</a:t>
            </a:r>
            <a:endParaRPr lang="de-DE" sz="1050" dirty="0">
              <a:solidFill>
                <a:schemeClr val="bg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350" y="899161"/>
            <a:ext cx="7367574" cy="573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7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96839"/>
            <a:ext cx="8092592" cy="338554"/>
          </a:xfrm>
        </p:spPr>
        <p:txBody>
          <a:bodyPr/>
          <a:lstStyle/>
          <a:p>
            <a:r>
              <a:rPr lang="de-DE" dirty="0" smtClean="0"/>
              <a:t>Anzahl Labortestungen </a:t>
            </a:r>
            <a:r>
              <a:rPr lang="de-DE" sz="1400" dirty="0" smtClean="0">
                <a:solidFill>
                  <a:srgbClr val="0070C0"/>
                </a:solidFill>
              </a:rPr>
              <a:t>(Datenstand 18.08.2020)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21.08.2020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06888" y="5896293"/>
            <a:ext cx="8342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In KW </a:t>
            </a:r>
            <a:r>
              <a:rPr lang="de-DE" sz="1400" dirty="0" smtClean="0"/>
              <a:t>33 </a:t>
            </a:r>
            <a:r>
              <a:rPr lang="de-DE" sz="1400" dirty="0"/>
              <a:t>gaben </a:t>
            </a:r>
            <a:r>
              <a:rPr lang="de-DE" sz="1400" dirty="0" smtClean="0"/>
              <a:t>64 </a:t>
            </a:r>
            <a:r>
              <a:rPr lang="de-DE" sz="1400" dirty="0"/>
              <a:t>Labore einen Rückstau von insgesamt </a:t>
            </a:r>
            <a:r>
              <a:rPr lang="de-DE" sz="1400" dirty="0" smtClean="0"/>
              <a:t>17.142 </a:t>
            </a:r>
            <a:r>
              <a:rPr lang="de-DE" sz="1400" dirty="0"/>
              <a:t>abzuarbeitenden Proben an. </a:t>
            </a:r>
            <a:r>
              <a:rPr lang="de-DE" sz="1400" dirty="0" smtClean="0"/>
              <a:t>41 </a:t>
            </a:r>
            <a:r>
              <a:rPr lang="de-DE" sz="1400" dirty="0"/>
              <a:t>Labore nannten Lieferschwierigkeiten für Reagenzien.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124982"/>
              </p:ext>
            </p:extLst>
          </p:nvPr>
        </p:nvGraphicFramePr>
        <p:xfrm>
          <a:off x="115495" y="629472"/>
          <a:ext cx="4619501" cy="48385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0649"/>
                <a:gridCol w="878774"/>
                <a:gridCol w="902525"/>
                <a:gridCol w="882569"/>
                <a:gridCol w="1064984"/>
              </a:tblGrid>
              <a:tr h="537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KW* 2020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Anzahl Testungen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Positiv getestet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Positivenrate (%)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Anzahl übermittelnde Labore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2151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Bis einschließlich KW10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124.716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3.892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7620" marR="7620" marT="7620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127.457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7.582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</a:t>
                      </a:r>
                    </a:p>
                  </a:txBody>
                  <a:tcPr marL="7620" marR="7620" marT="7620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348.619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23.820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7620" marR="7620" marT="7620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361.515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31.414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8,69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7620" marR="7620" marT="7620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408.348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36.885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</a:t>
                      </a:r>
                    </a:p>
                  </a:txBody>
                  <a:tcPr marL="7620" marR="7620" marT="7620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380.197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30.791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7620" marR="7620" marT="7620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KW 16-25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3.672.972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91.622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MW: 177</a:t>
                      </a:r>
                    </a:p>
                  </a:txBody>
                  <a:tcPr marL="7620" marR="7620" marT="7620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466.459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3.670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179</a:t>
                      </a:r>
                    </a:p>
                  </a:txBody>
                  <a:tcPr marL="7620" marR="7620" marT="7620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504.082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149</a:t>
                      </a:r>
                    </a:p>
                  </a:txBody>
                  <a:tcPr marL="7620" marR="7620" marT="7620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510.103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178</a:t>
                      </a:r>
                    </a:p>
                  </a:txBody>
                  <a:tcPr marL="7620" marR="7620" marT="7620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538.229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176</a:t>
                      </a:r>
                    </a:p>
                  </a:txBody>
                  <a:tcPr marL="7620" marR="7620" marT="7620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570.746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4.464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180</a:t>
                      </a:r>
                    </a:p>
                  </a:txBody>
                  <a:tcPr marL="7620" marR="7620" marT="7620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578.099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5.634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165</a:t>
                      </a:r>
                    </a:p>
                  </a:txBody>
                  <a:tcPr marL="7620" marR="7620" marT="7620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730.300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7.256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165</a:t>
                      </a:r>
                    </a:p>
                  </a:txBody>
                  <a:tcPr marL="7620" marR="7620" marT="7620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875.524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8.407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181</a:t>
                      </a:r>
                    </a:p>
                  </a:txBody>
                  <a:tcPr marL="7620" marR="7620" marT="7620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Summe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10.197.366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264.990</a:t>
                      </a: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320482"/>
              </p:ext>
            </p:extLst>
          </p:nvPr>
        </p:nvGraphicFramePr>
        <p:xfrm>
          <a:off x="4877102" y="689661"/>
          <a:ext cx="4183771" cy="45057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0554"/>
                <a:gridCol w="917304"/>
                <a:gridCol w="853440"/>
                <a:gridCol w="1542473"/>
              </a:tblGrid>
              <a:tr h="725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KW*, für die die Angabe prognostisch erfolgt ist: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Anzahl übermittelnde Labore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Testkapazität pro Tag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Neu ab KW15: wöchentliche Kapazität anhand von Wochenarbeitstagen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KW11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7.115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KW12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31.010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KW13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64.725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KW14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103.515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116.655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</a:rPr>
                        <a:t>KW16-25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MW: 134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MW: 152.538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MW: 975.526</a:t>
                      </a:r>
                    </a:p>
                  </a:txBody>
                  <a:tcPr marL="7620" marR="7620" marT="7620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KW26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169.473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1.112.075</a:t>
                      </a:r>
                    </a:p>
                  </a:txBody>
                  <a:tcPr marL="7620" marR="7620" marT="7620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KW27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169.501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1.118.354</a:t>
                      </a:r>
                    </a:p>
                  </a:txBody>
                  <a:tcPr marL="7620" marR="7620" marT="7620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KW28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176.898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1.174.960</a:t>
                      </a:r>
                    </a:p>
                  </a:txBody>
                  <a:tcPr marL="7620" marR="7620" marT="7620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KW29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176.046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1.178.008</a:t>
                      </a:r>
                    </a:p>
                  </a:txBody>
                  <a:tcPr marL="7620" marR="7620" marT="7620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KW30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177.687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1.182.599</a:t>
                      </a:r>
                    </a:p>
                  </a:txBody>
                  <a:tcPr marL="7620" marR="7620" marT="7620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KW31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180.539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1.203.852</a:t>
                      </a:r>
                    </a:p>
                  </a:txBody>
                  <a:tcPr marL="7620" marR="7620" marT="7620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KW32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177.442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1.167.188</a:t>
                      </a:r>
                    </a:p>
                  </a:txBody>
                  <a:tcPr marL="7620" marR="7620" marT="7620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KW33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183.977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1.220.992</a:t>
                      </a:r>
                    </a:p>
                  </a:txBody>
                  <a:tcPr marL="7620" marR="7620" marT="7620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</a:rPr>
                        <a:t>KW34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191.768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1.267.655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54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29" y="726655"/>
            <a:ext cx="7646091" cy="439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21.08.2020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36375" y="5104449"/>
            <a:ext cx="8402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Daten bis einschl. KW 29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smtClean="0"/>
              <a:t>KW29</a:t>
            </a:r>
            <a:r>
              <a:rPr lang="de-DE" b="1" dirty="0" smtClean="0"/>
              <a:t>: 16.112 Todesfälle (+42 zur Vorwoche), ca. 1,0% unter dem Durchschnitt der </a:t>
            </a:r>
            <a:r>
              <a:rPr lang="de-DE" b="1" dirty="0"/>
              <a:t>V</a:t>
            </a:r>
            <a:r>
              <a:rPr lang="de-DE" b="1" dirty="0" smtClean="0"/>
              <a:t>orjahre 2016-19 (Nachmeldungen aber noch möglich)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3590" y="454157"/>
            <a:ext cx="8092592" cy="338554"/>
          </a:xfrm>
        </p:spPr>
        <p:txBody>
          <a:bodyPr/>
          <a:lstStyle/>
          <a:p>
            <a:r>
              <a:rPr lang="de-DE" dirty="0"/>
              <a:t>Wöchentliche Sterbefallzahlen in </a:t>
            </a:r>
            <a:r>
              <a:rPr lang="de-DE" dirty="0" smtClean="0"/>
              <a:t>Deutschland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684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22249" y="451217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Fälle und Todesfälle pro Bundesland </a:t>
            </a:r>
            <a:r>
              <a:rPr lang="de-DE" sz="1400" dirty="0" smtClean="0">
                <a:solidFill>
                  <a:schemeClr val="bg1"/>
                </a:solidFill>
              </a:rPr>
              <a:t>(Datenstand: 21.08.2020. 00:00)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21.08.2020</a:t>
            </a:r>
            <a:endParaRPr lang="de-DE" dirty="0"/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284940"/>
              </p:ext>
            </p:extLst>
          </p:nvPr>
        </p:nvGraphicFramePr>
        <p:xfrm>
          <a:off x="249999" y="919142"/>
          <a:ext cx="8640000" cy="4783256"/>
        </p:xfrm>
        <a:graphic>
          <a:graphicData uri="http://schemas.openxmlformats.org/drawingml/2006/table">
            <a:tbl>
              <a:tblPr/>
              <a:tblGrid>
                <a:gridCol w="1725450"/>
                <a:gridCol w="796780"/>
                <a:gridCol w="783771"/>
                <a:gridCol w="1335314"/>
                <a:gridCol w="1219200"/>
                <a:gridCol w="827315"/>
                <a:gridCol w="861138"/>
                <a:gridCol w="1091032"/>
              </a:tblGrid>
              <a:tr h="72266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Bundesland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kumulativ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Differenz Vortag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kumulativ/ 100.000 Einw.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in den letzten 7 Tagen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7-Tage-Inzidenz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Todesfälle</a:t>
                      </a:r>
                    </a:p>
                  </a:txBody>
                  <a:tcPr marL="12035" marR="12035" marT="120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Todesfälle/ 100.000 Einw.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1411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Baden-Württemberg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39.493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1.076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1.863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411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Bayern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54.416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1.676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1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Berlin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10.543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411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Brandenburg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1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Bremen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411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Hamburg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5.989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1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Hessen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14.260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41619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Mecklenburg-Vorpommern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1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Niedersachsen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15.885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411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Nordrhein-Westfalen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55.936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1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Rheinland-Pfalz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8.514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411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Saarland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1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Sachsen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5.788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411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Sachsen-Anhalt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1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Schleswig-Holstein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411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Thüringen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90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Gesamt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230.048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1.427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7.853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9.260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30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48018" y="354142"/>
            <a:ext cx="8092592" cy="338554"/>
          </a:xfrm>
          <a:noFill/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Vergleich KW29/KW30 pro Bundesland (</a:t>
            </a:r>
            <a:r>
              <a:rPr lang="de-DE" i="1" dirty="0" smtClean="0">
                <a:solidFill>
                  <a:schemeClr val="tx1"/>
                </a:solidFill>
              </a:rPr>
              <a:t>Stand 18.08.2020</a:t>
            </a:r>
            <a:r>
              <a:rPr lang="de-DE" dirty="0" smtClean="0">
                <a:solidFill>
                  <a:schemeClr val="tx1"/>
                </a:solidFill>
              </a:rPr>
              <a:t>)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619511" y="6622713"/>
            <a:ext cx="1860421" cy="195750"/>
          </a:xfrm>
        </p:spPr>
        <p:txBody>
          <a:bodyPr/>
          <a:lstStyle/>
          <a:p>
            <a:r>
              <a:rPr lang="de-DE" smtClean="0"/>
              <a:t>21.08.2020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871724"/>
              </p:ext>
            </p:extLst>
          </p:nvPr>
        </p:nvGraphicFramePr>
        <p:xfrm>
          <a:off x="438149" y="1019169"/>
          <a:ext cx="8111642" cy="5069049"/>
        </p:xfrm>
        <a:graphic>
          <a:graphicData uri="http://schemas.openxmlformats.org/drawingml/2006/table">
            <a:tbl>
              <a:tblPr bandRow="1"/>
              <a:tblGrid>
                <a:gridCol w="2390776"/>
                <a:gridCol w="856184"/>
                <a:gridCol w="942506"/>
                <a:gridCol w="941684"/>
                <a:gridCol w="937572"/>
                <a:gridCol w="1021460"/>
                <a:gridCol w="1021460"/>
              </a:tblGrid>
              <a:tr h="26404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Bundesland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Meldewoche </a:t>
                      </a:r>
                      <a:r>
                        <a:rPr lang="de-DE" sz="16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32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Meldewoche </a:t>
                      </a:r>
                      <a:r>
                        <a:rPr lang="de-DE" sz="16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33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Änderung im Vergleich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3608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Anzahl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Inzidenz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Anzahl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Inzidenz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Anzahl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Anteil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Baden-Württemberg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444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4,0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725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6,5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281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+63%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Bayern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697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5,3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1.231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9,4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534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+77%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Berlin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383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10,2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536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14,3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153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+40%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Brandenburg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69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2,7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58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2,3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-11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-16%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Bremen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22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3,2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41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6,0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19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+86%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Hamburg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279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15,2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174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9,5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-105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-38%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Hessen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599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9,6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796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12,7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197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+33%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Mecklenburg-Vorpommern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56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3,5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32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2,0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-24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-43%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Niedersachsen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422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5,3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430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5,4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8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+2%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Nordrhein-Westfalen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2.413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13,5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2.829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15,8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416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+17%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Rheinland-Pfalz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285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7,0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329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8,1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44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+15%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Saarland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40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4,0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72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7,3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32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+80%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Sachsen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106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2,6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78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1,9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-28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-26%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Sachsen-Anhalt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35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1,6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56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2,5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21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+60%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Schleswig-Holstein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118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4,1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198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6,8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80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+68%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Thüringen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51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2,4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71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3,3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20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+39%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Gesamt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/>
                          <a:ea typeface="Cambria"/>
                          <a:cs typeface="Calibri"/>
                        </a:rPr>
                        <a:t>6.019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/>
                          <a:ea typeface="Cambria"/>
                          <a:cs typeface="Calibri"/>
                        </a:rPr>
                        <a:t>7,2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/>
                          <a:ea typeface="Cambria"/>
                          <a:cs typeface="Calibri"/>
                        </a:rPr>
                        <a:t>7.656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/>
                          <a:ea typeface="Cambria"/>
                          <a:cs typeface="Calibri"/>
                        </a:rPr>
                        <a:t>9,2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/>
                          <a:ea typeface="Cambria"/>
                          <a:cs typeface="Calibri"/>
                        </a:rPr>
                        <a:t>1.637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/>
                          <a:ea typeface="Cambria"/>
                          <a:cs typeface="Calibri"/>
                        </a:rPr>
                        <a:t>+27%</a:t>
                      </a:r>
                      <a:endParaRPr lang="de-DE" sz="14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41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21.08.2020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3" y="481254"/>
            <a:ext cx="7816157" cy="630942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err="1" smtClean="0">
                <a:solidFill>
                  <a:schemeClr val="bg1"/>
                </a:solidFill>
              </a:rPr>
              <a:t>Nowcasting</a:t>
            </a:r>
            <a:r>
              <a:rPr lang="de-DE" sz="2000" dirty="0" smtClean="0">
                <a:solidFill>
                  <a:schemeClr val="bg1"/>
                </a:solidFill>
              </a:rPr>
              <a:t>  - Schätzung der Reproduktionszahl (R) </a:t>
            </a:r>
          </a:p>
          <a:p>
            <a:pPr>
              <a:spcBef>
                <a:spcPts val="600"/>
              </a:spcBef>
            </a:pPr>
            <a:r>
              <a:rPr lang="de-DE" sz="1600" dirty="0" smtClean="0">
                <a:solidFill>
                  <a:schemeClr val="bg1"/>
                </a:solidFill>
              </a:rPr>
              <a:t>(aus dem Bericht an die Bundesländer vom </a:t>
            </a:r>
            <a:r>
              <a:rPr lang="de-DE" sz="1600" i="1" dirty="0" smtClean="0">
                <a:solidFill>
                  <a:schemeClr val="accent6">
                    <a:lumMod val="75000"/>
                  </a:schemeClr>
                </a:solidFill>
              </a:rPr>
              <a:t>20.08.2020</a:t>
            </a:r>
            <a:r>
              <a:rPr lang="de-DE" sz="1600" dirty="0" smtClean="0">
                <a:solidFill>
                  <a:schemeClr val="bg1"/>
                </a:solidFill>
              </a:rPr>
              <a:t>)</a:t>
            </a:r>
            <a:endParaRPr lang="de-DE" sz="16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51" y="1503680"/>
            <a:ext cx="8180352" cy="44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09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25" y="840768"/>
            <a:ext cx="8496403" cy="54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21.08.2020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7311" y="103483"/>
            <a:ext cx="6114342" cy="553998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7-Tages-Inzidenz nach Meldedatum Bundesländer </a:t>
            </a:r>
            <a:r>
              <a:rPr lang="de-DE" sz="1600" dirty="0" smtClean="0">
                <a:solidFill>
                  <a:schemeClr val="bg1"/>
                </a:solidFill>
              </a:rPr>
              <a:t>(Datenstand </a:t>
            </a:r>
            <a:r>
              <a:rPr lang="de-DE" sz="1600" dirty="0">
                <a:solidFill>
                  <a:schemeClr val="bg1"/>
                </a:solidFill>
              </a:rPr>
              <a:t>2</a:t>
            </a:r>
            <a:r>
              <a:rPr lang="de-DE" sz="1600" dirty="0" smtClean="0">
                <a:solidFill>
                  <a:schemeClr val="bg1"/>
                </a:solidFill>
              </a:rPr>
              <a:t>1.08.2020 0:00 Uhr)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934583" y="2733920"/>
            <a:ext cx="41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1.</a:t>
            </a:r>
            <a:endParaRPr lang="de-DE" sz="1400" dirty="0"/>
          </a:p>
        </p:txBody>
      </p:sp>
      <p:sp>
        <p:nvSpPr>
          <p:cNvPr id="16" name="Textfeld 15"/>
          <p:cNvSpPr txBox="1"/>
          <p:nvPr/>
        </p:nvSpPr>
        <p:spPr>
          <a:xfrm>
            <a:off x="6934583" y="1261761"/>
            <a:ext cx="41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2</a:t>
            </a:r>
            <a:r>
              <a:rPr lang="de-DE" sz="1400" dirty="0" smtClean="0"/>
              <a:t>.</a:t>
            </a:r>
            <a:endParaRPr lang="de-DE" sz="1400" dirty="0"/>
          </a:p>
        </p:txBody>
      </p:sp>
      <p:sp>
        <p:nvSpPr>
          <p:cNvPr id="19" name="Textfeld 18"/>
          <p:cNvSpPr txBox="1"/>
          <p:nvPr/>
        </p:nvSpPr>
        <p:spPr>
          <a:xfrm>
            <a:off x="6934583" y="3652894"/>
            <a:ext cx="41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3.</a:t>
            </a:r>
            <a:endParaRPr lang="de-DE" sz="1400" dirty="0"/>
          </a:p>
        </p:txBody>
      </p:sp>
      <p:sp>
        <p:nvSpPr>
          <p:cNvPr id="20" name="Textfeld 19"/>
          <p:cNvSpPr txBox="1"/>
          <p:nvPr/>
        </p:nvSpPr>
        <p:spPr>
          <a:xfrm>
            <a:off x="6934583" y="3960671"/>
            <a:ext cx="41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4</a:t>
            </a:r>
            <a:r>
              <a:rPr lang="de-DE" sz="1400" dirty="0" smtClean="0"/>
              <a:t>.</a:t>
            </a:r>
            <a:endParaRPr lang="de-DE" sz="1400" dirty="0"/>
          </a:p>
        </p:txBody>
      </p:sp>
      <p:sp>
        <p:nvSpPr>
          <p:cNvPr id="21" name="Textfeld 20"/>
          <p:cNvSpPr txBox="1"/>
          <p:nvPr/>
        </p:nvSpPr>
        <p:spPr>
          <a:xfrm>
            <a:off x="6934583" y="1569538"/>
            <a:ext cx="41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5.</a:t>
            </a:r>
            <a:endParaRPr lang="de-DE" sz="1400" dirty="0"/>
          </a:p>
        </p:txBody>
      </p:sp>
      <p:sp>
        <p:nvSpPr>
          <p:cNvPr id="13" name="Textfeld 12"/>
          <p:cNvSpPr txBox="1"/>
          <p:nvPr/>
        </p:nvSpPr>
        <p:spPr>
          <a:xfrm>
            <a:off x="6934583" y="940050"/>
            <a:ext cx="41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6</a:t>
            </a:r>
            <a:r>
              <a:rPr lang="de-DE" sz="1400" dirty="0" smtClean="0"/>
              <a:t>.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83975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21.08.2020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Geografische Verteilung in Deutschland: 7-Tage-Inzidenz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052401"/>
              </p:ext>
            </p:extLst>
          </p:nvPr>
        </p:nvGraphicFramePr>
        <p:xfrm>
          <a:off x="236765" y="484709"/>
          <a:ext cx="6784521" cy="115058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301958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7.853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971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&gt;25-50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4566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&gt;50-100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03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100-500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65" y="1711852"/>
            <a:ext cx="7000240" cy="495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21.08.2020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>
            <a:spLocks noGrp="1"/>
          </p:cNvSpPr>
          <p:nvPr>
            <p:ph type="title"/>
          </p:nvPr>
        </p:nvSpPr>
        <p:spPr>
          <a:xfrm>
            <a:off x="457200" y="354142"/>
            <a:ext cx="8092592" cy="338554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Wochenvergleich Aktuelle/Vorwoche </a:t>
            </a:r>
            <a:r>
              <a:rPr lang="de-DE" b="0" i="1" dirty="0">
                <a:solidFill>
                  <a:schemeClr val="tx1"/>
                </a:solidFill>
              </a:rPr>
              <a:t>(</a:t>
            </a:r>
            <a:r>
              <a:rPr lang="de-DE" b="0" i="1" dirty="0" smtClean="0">
                <a:solidFill>
                  <a:schemeClr val="tx1"/>
                </a:solidFill>
              </a:rPr>
              <a:t>Stand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b="0" i="1" dirty="0" smtClean="0">
                <a:solidFill>
                  <a:schemeClr val="tx1"/>
                </a:solidFill>
              </a:rPr>
              <a:t>19.08.2020)</a:t>
            </a:r>
            <a:endParaRPr lang="de-DE" b="0" i="1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797851"/>
            <a:ext cx="8237011" cy="582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9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1" y="423189"/>
            <a:ext cx="8092592" cy="338554"/>
          </a:xfrm>
          <a:noFill/>
        </p:spPr>
        <p:txBody>
          <a:bodyPr/>
          <a:lstStyle/>
          <a:p>
            <a:r>
              <a:rPr lang="de-DE" dirty="0" smtClean="0"/>
              <a:t>Landkreise mit den höchsten Fallzahlen in den letzten 7 Tagen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21.08.2020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5380691" y="984227"/>
            <a:ext cx="2501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7-Tage-Inzidenz (TOP 15)</a:t>
            </a:r>
          </a:p>
        </p:txBody>
      </p:sp>
      <p:sp>
        <p:nvSpPr>
          <p:cNvPr id="10" name="Rechteck 9"/>
          <p:cNvSpPr/>
          <p:nvPr/>
        </p:nvSpPr>
        <p:spPr>
          <a:xfrm>
            <a:off x="235434" y="984227"/>
            <a:ext cx="3585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Fälle in den letzten 7 Tagen (TOP 15)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883940"/>
              </p:ext>
            </p:extLst>
          </p:nvPr>
        </p:nvGraphicFramePr>
        <p:xfrm>
          <a:off x="457201" y="1400833"/>
          <a:ext cx="3646502" cy="4139993"/>
        </p:xfrm>
        <a:graphic>
          <a:graphicData uri="http://schemas.openxmlformats.org/drawingml/2006/table">
            <a:tbl>
              <a:tblPr/>
              <a:tblGrid>
                <a:gridCol w="2254375"/>
                <a:gridCol w="539509"/>
                <a:gridCol w="852618"/>
              </a:tblGrid>
              <a:tr h="293543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LK</a:t>
                      </a:r>
                    </a:p>
                  </a:txBody>
                  <a:tcPr marL="9440" marR="9440" marT="944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</a:t>
                      </a:r>
                    </a:p>
                  </a:txBody>
                  <a:tcPr marL="9440" marR="9440" marT="94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Inzidenz</a:t>
                      </a:r>
                    </a:p>
                  </a:txBody>
                  <a:tcPr marL="9440" marR="9440" marT="944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56430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SK München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398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27,0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6430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SK Frankfurt am Main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181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24,0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30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SK Köln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131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12,1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6430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SK Hamburg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126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6,8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30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SK Duisburg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126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25,3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6430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Region Hannover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122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10,5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30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SK Stuttgart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110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17,3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6430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SK Düsseldorf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107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17,3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30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SK Essen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107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18,3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6430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SK Nürnberg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104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20,1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30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SK Dortmund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91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15,5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6430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SK Berlin Mitte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83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21,6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30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LK Groß-Gerau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29,1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6430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LK Main-Kinzig-Kreis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78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18,6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30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LK Mettmann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75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 dirty="0">
                          <a:effectLst/>
                          <a:latin typeface="Arial"/>
                        </a:rPr>
                        <a:t>15,4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640251"/>
              </p:ext>
            </p:extLst>
          </p:nvPr>
        </p:nvGraphicFramePr>
        <p:xfrm>
          <a:off x="5234214" y="1397511"/>
          <a:ext cx="3478301" cy="4252670"/>
        </p:xfrm>
        <a:graphic>
          <a:graphicData uri="http://schemas.openxmlformats.org/drawingml/2006/table">
            <a:tbl>
              <a:tblPr/>
              <a:tblGrid>
                <a:gridCol w="2150408"/>
                <a:gridCol w="514615"/>
                <a:gridCol w="813278"/>
              </a:tblGrid>
              <a:tr h="27605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LK</a:t>
                      </a:r>
                    </a:p>
                  </a:txBody>
                  <a:tcPr marL="13806" marR="13806" marT="13806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</a:t>
                      </a:r>
                    </a:p>
                  </a:txBody>
                  <a:tcPr marL="13806" marR="13806" marT="138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Inzidenz</a:t>
                      </a:r>
                    </a:p>
                  </a:txBody>
                  <a:tcPr marL="13806" marR="13806" marT="13806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55197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SK Offenbach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67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 dirty="0">
                          <a:effectLst/>
                          <a:latin typeface="Arial"/>
                        </a:rPr>
                        <a:t>52,0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5197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LK Ebersberg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49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 dirty="0">
                          <a:effectLst/>
                          <a:latin typeface="Arial"/>
                        </a:rPr>
                        <a:t>34,5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97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SK Ingolstadt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 dirty="0">
                          <a:effectLst/>
                          <a:latin typeface="Arial"/>
                        </a:rPr>
                        <a:t>31,4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5197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LK Groß-Gerau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 dirty="0">
                          <a:effectLst/>
                          <a:latin typeface="Arial"/>
                        </a:rPr>
                        <a:t>29,1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97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SK Rosenheim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 dirty="0">
                          <a:effectLst/>
                          <a:latin typeface="Arial"/>
                        </a:rPr>
                        <a:t>28,4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5197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SK Frankfurt (Oder)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 dirty="0">
                          <a:effectLst/>
                          <a:latin typeface="Arial"/>
                        </a:rPr>
                        <a:t>27,6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97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SK München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398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 dirty="0">
                          <a:effectLst/>
                          <a:latin typeface="Arial"/>
                        </a:rPr>
                        <a:t>27,0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5197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LK Kelheim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 dirty="0">
                          <a:effectLst/>
                          <a:latin typeface="Arial"/>
                        </a:rPr>
                        <a:t>25,4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97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SK Duisburg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126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 dirty="0">
                          <a:effectLst/>
                          <a:latin typeface="Arial"/>
                        </a:rPr>
                        <a:t>25,3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5197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SK Wiesbaden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68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24,4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97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SK Frankfurt am Main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181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24,0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5197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SK Heilbronn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23,8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97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SK Straubing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23,0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5197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SK Kassel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45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22,3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97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LK Weißenburg-Gunzenhausen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 dirty="0">
                          <a:effectLst/>
                          <a:latin typeface="Arial"/>
                        </a:rPr>
                        <a:t>22,2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002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1721</Words>
  <Application>Microsoft Office PowerPoint</Application>
  <PresentationFormat>Bildschirmpräsentation (4:3)</PresentationFormat>
  <Paragraphs>765</Paragraphs>
  <Slides>24</Slides>
  <Notes>17</Notes>
  <HiddenSlides>14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Office-Design</vt:lpstr>
      <vt:lpstr>COVID-19:   Lage National, 21.08.2020  Informationen für den Krisenstab</vt:lpstr>
      <vt:lpstr>Fall-Verstorben-Anteil über die Zeit</vt:lpstr>
      <vt:lpstr>PowerPoint-Präsentation</vt:lpstr>
      <vt:lpstr>Vergleich KW29/KW30 pro Bundesland (Stand 18.08.2020)</vt:lpstr>
      <vt:lpstr>PowerPoint-Präsentation</vt:lpstr>
      <vt:lpstr>PowerPoint-Präsentation</vt:lpstr>
      <vt:lpstr>PowerPoint-Präsentation</vt:lpstr>
      <vt:lpstr>Wochenvergleich Aktuelle/Vorwoche (Stand 19.08.2020)</vt:lpstr>
      <vt:lpstr>Landkreise mit den höchsten Fallzahlen in den letzten 7 Tagen</vt:lpstr>
      <vt:lpstr>Aktuelle Ausbrüche/ Erhöhte Inzidenz</vt:lpstr>
      <vt:lpstr>Kapazitätenmonitoring</vt:lpstr>
      <vt:lpstr>PowerPoint-Präsentation</vt:lpstr>
      <vt:lpstr>Anteil der COVID-19-Fälle mit Exposition im Ausland, nach Altersgruppen, Meldewoche 32 &amp; 33, Stand 18.08.2020, 0:00 Uhr</vt:lpstr>
      <vt:lpstr>Am häufigsten genannte Expositionsländer der in den Meldewochen 32-33 übermittelten COVID-19-Fälle, Stand 18.08.2020, 0:00 Uhr  (N=9.829  Nennungen) </vt:lpstr>
      <vt:lpstr>Altersverteilung nach Meldewoche: Gesamtfälle  (Datenstand: 18.08.2020. 00:00)</vt:lpstr>
      <vt:lpstr>PowerPoint-Präsentation</vt:lpstr>
      <vt:lpstr>Übermittelte COVID-19-Fälle nach Expositionsort  (Datenstand: 18.08.2020, 0:00 Uhr)</vt:lpstr>
      <vt:lpstr>Fälle mit Angaben Epidemiologie (nach Meldewoche)</vt:lpstr>
      <vt:lpstr>Fälle mit Angaben Epidemiologie (nach Bundesland)</vt:lpstr>
      <vt:lpstr>Fälle mit Angaben Epidemiologie (nach Meldesoftware)</vt:lpstr>
      <vt:lpstr>PowerPoint-Präsentation</vt:lpstr>
      <vt:lpstr>PowerPoint-Präsentation</vt:lpstr>
      <vt:lpstr>Anzahl Labortestungen (Datenstand 18.08.2020)</vt:lpstr>
      <vt:lpstr>Wöchentliche Sterbefallzahlen in Deutschland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Hellenbrand, Wiebke</cp:lastModifiedBy>
  <cp:revision>2569</cp:revision>
  <cp:lastPrinted>2020-08-10T06:11:13Z</cp:lastPrinted>
  <dcterms:created xsi:type="dcterms:W3CDTF">2015-11-02T12:29:13Z</dcterms:created>
  <dcterms:modified xsi:type="dcterms:W3CDTF">2020-08-21T07:44:53Z</dcterms:modified>
</cp:coreProperties>
</file>