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28" r:id="rId3"/>
    <p:sldId id="313" r:id="rId4"/>
    <p:sldId id="335" r:id="rId5"/>
    <p:sldId id="336" r:id="rId6"/>
    <p:sldId id="314" r:id="rId7"/>
    <p:sldId id="34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85369" autoAdjust="0"/>
  </p:normalViewPr>
  <p:slideViewPr>
    <p:cSldViewPr>
      <p:cViewPr>
        <p:scale>
          <a:sx n="70" d="100"/>
          <a:sy n="70" d="100"/>
        </p:scale>
        <p:origin x="-19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55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2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57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3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23.243.621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    805.740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(3,5%)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3324"/>
              </p:ext>
            </p:extLst>
          </p:nvPr>
        </p:nvGraphicFramePr>
        <p:xfrm>
          <a:off x="332401" y="1990662"/>
          <a:ext cx="8496946" cy="4567553"/>
        </p:xfrm>
        <a:graphic>
          <a:graphicData uri="http://schemas.openxmlformats.org/drawingml/2006/table">
            <a:tbl>
              <a:tblPr firstRow="1" firstCol="1" bandRow="1"/>
              <a:tblGrid>
                <a:gridCol w="1215263"/>
                <a:gridCol w="1080120"/>
                <a:gridCol w="1464423"/>
                <a:gridCol w="1651756"/>
                <a:gridCol w="1564341"/>
                <a:gridCol w="720080"/>
                <a:gridCol w="800963"/>
              </a:tblGrid>
              <a:tr h="5902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</a:t>
                      </a: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3.044.940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455.258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5.668.105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306.940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-15,48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3.582.362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265.266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533.103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76.414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585.236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59.433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182,81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336.789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54.365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386.054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43.241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556.216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38.502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951.897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34.013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187.249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29.331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9" y="692696"/>
            <a:ext cx="8445043" cy="35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35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83565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 smtClean="0">
                          <a:effectLst/>
                        </a:rPr>
                        <a:t>Namiibia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Cabo</a:t>
                      </a:r>
                      <a:r>
                        <a:rPr lang="de-DE" sz="11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Verde</a:t>
                      </a:r>
                      <a:endParaRPr lang="de-DE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53,1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32624"/>
              </p:ext>
            </p:extLst>
          </p:nvPr>
        </p:nvGraphicFramePr>
        <p:xfrm>
          <a:off x="1841212" y="4327385"/>
          <a:ext cx="1662100" cy="2213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457,15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222,55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160,42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125,69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80858"/>
              </p:ext>
            </p:extLst>
          </p:nvPr>
        </p:nvGraphicFramePr>
        <p:xfrm>
          <a:off x="3624064" y="4509120"/>
          <a:ext cx="1524000" cy="1868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105,93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5582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117,05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66,93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05738"/>
              </p:ext>
            </p:extLst>
          </p:nvPr>
        </p:nvGraphicFramePr>
        <p:xfrm>
          <a:off x="7368480" y="4415880"/>
          <a:ext cx="1524000" cy="1642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31328"/>
              </p:ext>
            </p:extLst>
          </p:nvPr>
        </p:nvGraphicFramePr>
        <p:xfrm>
          <a:off x="46726" y="5733256"/>
          <a:ext cx="1428930" cy="3581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181,87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22635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20.08</a:t>
            </a:r>
            <a:r>
              <a:rPr lang="de-DE" sz="1600" smtClean="0"/>
              <a:t>.) </a:t>
            </a:r>
            <a:r>
              <a:rPr lang="de-DE" sz="1600" smtClean="0"/>
              <a:t>NEU auf </a:t>
            </a:r>
            <a:r>
              <a:rPr lang="de-DE" sz="1600" dirty="0" smtClean="0"/>
              <a:t>der Liste 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01328" y="5857813"/>
            <a:ext cx="864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de-DE" sz="1400" dirty="0" smtClean="0"/>
              <a:t>Seit dem letzten Bericht (Stand 20.08.) NICHT mehr &gt;50: </a:t>
            </a:r>
            <a:r>
              <a:rPr lang="de-DE" sz="1400" dirty="0"/>
              <a:t>Albanien (</a:t>
            </a:r>
            <a:r>
              <a:rPr lang="de-DE" sz="1400" dirty="0" err="1"/>
              <a:t>Durrës</a:t>
            </a:r>
            <a:r>
              <a:rPr lang="de-DE" sz="1400" dirty="0"/>
              <a:t>), Bosnien und Herzegowina (</a:t>
            </a:r>
            <a:r>
              <a:rPr lang="de-DE" sz="1400" dirty="0" err="1"/>
              <a:t>Bosansko-podrinski</a:t>
            </a:r>
            <a:r>
              <a:rPr lang="de-DE" sz="1400" dirty="0"/>
              <a:t>, </a:t>
            </a:r>
            <a:r>
              <a:rPr lang="de-DE" sz="1400" dirty="0" err="1"/>
              <a:t>Posavski</a:t>
            </a:r>
            <a:r>
              <a:rPr lang="de-DE" sz="1400" dirty="0"/>
              <a:t>, </a:t>
            </a:r>
            <a:r>
              <a:rPr lang="de-DE" sz="1400" dirty="0" err="1"/>
              <a:t>Tuzlanski</a:t>
            </a:r>
            <a:r>
              <a:rPr lang="de-DE" sz="1400" dirty="0"/>
              <a:t>), Dänemark (</a:t>
            </a:r>
            <a:r>
              <a:rPr lang="de-DE" sz="1400" dirty="0" err="1"/>
              <a:t>Faroe</a:t>
            </a:r>
            <a:r>
              <a:rPr lang="de-DE" sz="1400" dirty="0"/>
              <a:t>), </a:t>
            </a:r>
            <a:r>
              <a:rPr lang="de-DE" sz="1400" dirty="0" smtClean="0"/>
              <a:t>Malta,  Montenegro, </a:t>
            </a:r>
            <a:r>
              <a:rPr lang="de-DE" sz="1400" dirty="0"/>
              <a:t>Rumänien (</a:t>
            </a:r>
            <a:r>
              <a:rPr lang="de-DE" sz="1400" dirty="0" err="1"/>
              <a:t>Ilfov</a:t>
            </a:r>
            <a:r>
              <a:rPr lang="de-DE" sz="1400" dirty="0"/>
              <a:t>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04941"/>
              </p:ext>
            </p:extLst>
          </p:nvPr>
        </p:nvGraphicFramePr>
        <p:xfrm>
          <a:off x="457200" y="2578192"/>
          <a:ext cx="8147250" cy="3254632"/>
        </p:xfrm>
        <a:graphic>
          <a:graphicData uri="http://schemas.openxmlformats.org/drawingml/2006/table">
            <a:tbl>
              <a:tblPr firstRow="1" bandRow="1"/>
              <a:tblGrid>
                <a:gridCol w="1738536"/>
                <a:gridCol w="1451926"/>
                <a:gridCol w="1239197"/>
                <a:gridCol w="1239197"/>
                <a:gridCol w="1239197"/>
                <a:gridCol w="1239197"/>
              </a:tblGrid>
              <a:tr h="692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Trend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Risikogebiet laut RKI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Albanien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Lezhë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50,32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Seit 15.06.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Bulgarien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Dobrich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55,80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08.08.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Frankreich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Île-de-France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58,83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7.163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Kroatien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Brodsko-Posavska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56,91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Zadarska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53,56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Rumänien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Iași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50,03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397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Neamț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51,61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228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seit 07.08.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12687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Länder: Albanien (3), Andorra, Belgien (1), Bosnien und Herzegowina (6), Bulgarien (1), Frankreich (2), Gibraltar, Kosovo, Kroatien, (4), Montenegro, </a:t>
            </a:r>
            <a:r>
              <a:rPr lang="de-DE" dirty="0" err="1" smtClean="0"/>
              <a:t>Nordmazedonien</a:t>
            </a:r>
            <a:r>
              <a:rPr lang="de-DE" dirty="0" smtClean="0"/>
              <a:t> (2), Rumänien (12) und Spanien (10)  </a:t>
            </a:r>
            <a:r>
              <a:rPr lang="de-DE" sz="1400" dirty="0" smtClean="0"/>
              <a:t>(Datenstand 23.08.)</a:t>
            </a:r>
            <a:endParaRPr lang="de-DE" sz="14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2192090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22.08.2020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" y="692696"/>
            <a:ext cx="847440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Frankreich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5" y="764704"/>
            <a:ext cx="8406591" cy="57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246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Office-Design</vt:lpstr>
      <vt:lpstr>PowerPoint-Präsentation</vt:lpstr>
      <vt:lpstr>PowerPoint-Präsentation</vt:lpstr>
      <vt:lpstr>PowerPoint-Präsentation</vt:lpstr>
      <vt:lpstr>Hintergrund</vt:lpstr>
      <vt:lpstr>PowerPoint-Präsentation</vt:lpstr>
      <vt:lpstr>COVID-19/ Frankreich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604</cp:revision>
  <dcterms:created xsi:type="dcterms:W3CDTF">2020-04-16T05:25:18Z</dcterms:created>
  <dcterms:modified xsi:type="dcterms:W3CDTF">2020-08-24T10:20:09Z</dcterms:modified>
</cp:coreProperties>
</file>