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83903" autoAdjust="0"/>
  </p:normalViewPr>
  <p:slideViewPr>
    <p:cSldViewPr snapToGrid="0" snapToObjects="1">
      <p:cViewPr varScale="1">
        <p:scale>
          <a:sx n="130" d="100"/>
          <a:sy n="130" d="100"/>
        </p:scale>
        <p:origin x="-139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Neuer</a:t>
            </a:r>
            <a:r>
              <a:rPr lang="de-DE" baseline="0" dirty="0" smtClean="0"/>
              <a:t> Höhepunkt in KW 33 (n=334), etwa die Hälfte der Fälle allein in NRW (n=150), davon 28% einem Ausbruch zugeordnet (meist privater Haushalt). In KW 33 hatten 34% eine Exposition im Ausland, 35% hatten Exposition im Ausland oder in einem anderen LK.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34: insgesamt 166 (Unter-)Ausbrüche, 123 im privaten HH, 11 Verein/ähnliches, 10 KiTa/Hort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HE: KW 33: </a:t>
            </a:r>
            <a:r>
              <a:rPr lang="de-DE" dirty="0" smtClean="0"/>
              <a:t>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ST,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NW, KW 33: 45% aller gemeldeter Fälle in KW 33 kommen aus NW, 28% gehören zu einem Ausbruch (größtenteils privater Haushalt)</a:t>
            </a:r>
          </a:p>
          <a:p>
            <a:r>
              <a:rPr lang="de-DE" baseline="0" dirty="0" smtClean="0"/>
              <a:t>RP, KW 33: 7 von 24 in einem Ausbruch (meist privater HH, Freizeit)</a:t>
            </a:r>
          </a:p>
          <a:p>
            <a:r>
              <a:rPr lang="de-DE" baseline="0" dirty="0" smtClean="0"/>
              <a:t>SH, KW 33: 10 von 13 in einem Ausbruch (meist privater HH)</a:t>
            </a:r>
          </a:p>
          <a:p>
            <a:r>
              <a:rPr lang="de-DE" baseline="0" dirty="0" smtClean="0"/>
              <a:t>SL, KW 33: das sind nur 2 von 4 Fällen im Ausbruch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25.08.2020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25.08.2020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25.08.2020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25.08.2020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25.08.2020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62 % der Kinder (0 – 5 Jahre) wurde mindestens 1 Symptom angegeben</a:t>
            </a:r>
          </a:p>
          <a:p>
            <a:r>
              <a:rPr lang="de-DE" sz="1400" dirty="0" smtClean="0"/>
              <a:t>Häufig genannte Symptome: Fieber (37 %), Husten (26 %), Schnupfen (17 %), Allg. Symptome (16 %)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255 (6,5 %)</a:t>
            </a:r>
          </a:p>
          <a:p>
            <a:pPr lvl="1"/>
            <a:r>
              <a:rPr lang="de-DE" sz="1200" dirty="0" smtClean="0"/>
              <a:t>6 - 10 Jahre:       77 (2,1 %)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</a:t>
            </a:r>
            <a:r>
              <a:rPr lang="de-DE" sz="1200" smtClean="0"/>
              <a:t>:     88 (2,4 </a:t>
            </a:r>
            <a:r>
              <a:rPr lang="de-DE" sz="1200" dirty="0" smtClean="0"/>
              <a:t>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24.08.2020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45263"/>
              </p:ext>
            </p:extLst>
          </p:nvPr>
        </p:nvGraphicFramePr>
        <p:xfrm>
          <a:off x="3682451" y="1294028"/>
          <a:ext cx="5238265" cy="371855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21492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4.624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4.406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4.272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3.426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3.152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3.141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73,5%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1.318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1.408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1.183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37,7%</a:t>
                      </a:r>
                    </a:p>
                  </a:txBody>
                  <a:tcPr marL="9525" marR="9525" marT="9525" marB="0" anchor="ctr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26,2%</a:t>
                      </a:r>
                    </a:p>
                  </a:txBody>
                  <a:tcPr marL="9525" marR="9525" marT="9525" marB="0" anchor="ctr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1.119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1.134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36,1%</a:t>
                      </a:r>
                    </a:p>
                  </a:txBody>
                  <a:tcPr marL="9525" marR="9525" marT="9525" marB="0" anchor="ctr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1.266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23,5%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23,2%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unbekannt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162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2.679 von 3.682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885 (33 %)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KiTa-Regelbetrieb wieder auf, in KW 33 waren es 11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24.08.2020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7" y="1558138"/>
            <a:ext cx="5968730" cy="333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42 Ausbrüche in Kindergärten/Horte (&gt;= 2 Fälle) angelegt</a:t>
            </a:r>
          </a:p>
          <a:p>
            <a:pPr lvl="1"/>
            <a:r>
              <a:rPr lang="de-DE" sz="1200" dirty="0" smtClean="0"/>
              <a:t>32 (75%) Ausbrüche inkl. mit Fällen &lt; 15 Jahren, 26% (50/192) der Fälle sind 0 - 5 Jahre alt</a:t>
            </a:r>
          </a:p>
          <a:p>
            <a:pPr lvl="1"/>
            <a:r>
              <a:rPr lang="de-DE" sz="1200" dirty="0" smtClean="0"/>
              <a:t>10 (25%) Ausbrüche nur mit Fällen 15 Jahre und älter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24.08.2020</a:t>
            </a:r>
            <a:endParaRPr lang="de-DE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4" y="1600208"/>
            <a:ext cx="8916973" cy="30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40 Ausbrüche in Schulen angelegt (&gt;= 2 Fälle, 0-5 Jahre ausgeschlossen) </a:t>
            </a:r>
          </a:p>
          <a:p>
            <a:pPr lvl="1"/>
            <a:r>
              <a:rPr lang="de-DE" sz="1200" dirty="0" smtClean="0"/>
              <a:t>31 (78%) Ausbrüche </a:t>
            </a:r>
            <a:r>
              <a:rPr lang="de-DE" sz="1200" dirty="0"/>
              <a:t>inkl. mit Fällen </a:t>
            </a:r>
            <a:r>
              <a:rPr lang="de-DE" sz="1200" dirty="0" smtClean="0"/>
              <a:t>&lt; 21 Jahren, 18% (6-10J.), 23% (11-14J.), 20% (15-20J.), 39% (21+)</a:t>
            </a:r>
            <a:endParaRPr lang="de-DE" sz="1200" dirty="0"/>
          </a:p>
          <a:p>
            <a:pPr lvl="1"/>
            <a:r>
              <a:rPr lang="de-DE" sz="1200" dirty="0" smtClean="0"/>
              <a:t>9 (22%)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24.08.2020</a:t>
            </a:r>
            <a:endParaRPr lang="de-DE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8072"/>
            <a:ext cx="8346558" cy="33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49" y="564187"/>
            <a:ext cx="5916209" cy="416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2"/>
            <a:ext cx="7983646" cy="542972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18.08.2020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1232171" y="4662420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verwendet. </a:t>
            </a:r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34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4.624 Fälle im Alter 0 – 5 Jahre übermittelt, das entspricht einem Anteil von 2,0% an allen übermittelten Fällen (n = 233.575)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24.08.2020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4.624)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34 (blau</a:t>
            </a:r>
            <a:r>
              <a:rPr lang="de-DE" sz="800" dirty="0"/>
              <a:t>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70502"/>
            <a:ext cx="4928132" cy="360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24.08.2020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430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 = 226.799 Fälle</a:t>
            </a:r>
            <a:r>
              <a:rPr lang="de-DE" dirty="0"/>
              <a:t>). </a:t>
            </a:r>
            <a:r>
              <a:rPr lang="de-DE" dirty="0" smtClean="0"/>
              <a:t>Die </a:t>
            </a:r>
            <a:r>
              <a:rPr lang="de-DE" dirty="0"/>
              <a:t>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400243" y="4388321"/>
            <a:ext cx="4476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" y="1133475"/>
            <a:ext cx="4343674" cy="32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43" y="1133475"/>
            <a:ext cx="4705657" cy="32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24.08.2020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5" y="724205"/>
            <a:ext cx="8320088" cy="405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24.08.2020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4206"/>
            <a:ext cx="8477115" cy="413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29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(13 %), Husten (5,7 %), Schnupfen (3,4 %), Allg. Symptome (3,1 %)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25.08.2020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24.08.2020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88744"/>
              </p:ext>
            </p:extLst>
          </p:nvPr>
        </p:nvGraphicFramePr>
        <p:xfrm>
          <a:off x="1095154" y="1594705"/>
          <a:ext cx="5603358" cy="308362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2905"/>
                <a:gridCol w="479840"/>
                <a:gridCol w="659709"/>
                <a:gridCol w="539043"/>
                <a:gridCol w="642794"/>
                <a:gridCol w="425146"/>
                <a:gridCol w="533921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4.624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4.406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4.272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3.426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3.152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3.141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73,5%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</a:rPr>
                        <a:t>Fälle </a:t>
                      </a:r>
                      <a:r>
                        <a:rPr lang="de-DE" sz="800" b="0" dirty="0">
                          <a:effectLst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26,2%</a:t>
                      </a: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</a:t>
                      </a:r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</a:t>
                      </a:r>
                      <a:r>
                        <a:rPr 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387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5753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  <a:endParaRPr lang="en-US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1473</Words>
  <Application>Microsoft Office PowerPoint</Application>
  <PresentationFormat>Bildschirmpräsentation (16:9)</PresentationFormat>
  <Paragraphs>394</Paragraphs>
  <Slides>13</Slides>
  <Notes>6</Notes>
  <HiddenSlides>7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Stana, Marzena</cp:lastModifiedBy>
  <cp:revision>220</cp:revision>
  <dcterms:created xsi:type="dcterms:W3CDTF">2015-11-02T12:29:13Z</dcterms:created>
  <dcterms:modified xsi:type="dcterms:W3CDTF">2020-08-25T08:31:34Z</dcterms:modified>
</cp:coreProperties>
</file>