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27" r:id="rId2"/>
    <p:sldId id="713" r:id="rId3"/>
    <p:sldId id="570" r:id="rId4"/>
    <p:sldId id="714" r:id="rId5"/>
    <p:sldId id="715" r:id="rId6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as, Walter" initials="HW" lastIdx="10" clrIdx="0"/>
  <p:cmAuthor id="1" name="Buchholz, Udo" initials="BU" lastIdx="0" clrIdx="1"/>
  <p:cmAuthor id="2" name="Goerlitz, Luise" initials="GL" lastIdx="2" clrIdx="2"/>
  <p:cmAuthor id="3" name="Hilbig, Antonia" initials="HA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7BB8"/>
    <a:srgbClr val="045AA6"/>
    <a:srgbClr val="D0D8E8"/>
    <a:srgbClr val="FFFFCC"/>
    <a:srgbClr val="FFCC99"/>
    <a:srgbClr val="4D8AD2"/>
    <a:srgbClr val="66A8DD"/>
    <a:srgbClr val="006EC7"/>
    <a:srgbClr val="E9EDF4"/>
    <a:srgbClr val="338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188" autoAdjust="0"/>
    <p:restoredTop sz="90568" autoAdjust="0"/>
  </p:normalViewPr>
  <p:slideViewPr>
    <p:cSldViewPr snapToGrid="0" snapToObjects="1">
      <p:cViewPr varScale="1">
        <p:scale>
          <a:sx n="121" d="100"/>
          <a:sy n="121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546"/>
    </p:cViewPr>
  </p:sorterViewPr>
  <p:notesViewPr>
    <p:cSldViewPr snapToGrid="0" snapToObjects="1">
      <p:cViewPr varScale="1">
        <p:scale>
          <a:sx n="93" d="100"/>
          <a:sy n="93" d="100"/>
        </p:scale>
        <p:origin x="-37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24.08.2020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24.08.2020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886">
              <a:defRPr/>
            </a:pPr>
            <a:r>
              <a:rPr lang="de-DE" dirty="0"/>
              <a:t>Quelle: Ordner des aktuellen Lageberichts S:\</a:t>
            </a:r>
            <a:r>
              <a:rPr lang="de-DE" dirty="0" smtClean="0"/>
              <a:t>Projekte\RKI_nCoV-Lage\3.Kommunikation\3.7.Lageberichte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3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Datei </a:t>
            </a:r>
            <a:r>
              <a:rPr lang="de-DE" dirty="0" err="1" smtClean="0"/>
              <a:t>Fallzahlen_kumulativ_Datum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01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21.08.2020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smtClean="0"/>
              <a:t>21.08.2020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21.08.2020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21.08.2020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smtClean="0"/>
              <a:t>21.08.2020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="" xmlns:a16="http://schemas.microsoft.com/office/drawing/2014/main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>
          <a:xfrm>
            <a:off x="597387" y="6622713"/>
            <a:ext cx="1860421" cy="195750"/>
          </a:xfrm>
        </p:spPr>
        <p:txBody>
          <a:bodyPr/>
          <a:lstStyle/>
          <a:p>
            <a:r>
              <a:rPr lang="de-DE" dirty="0" smtClean="0"/>
              <a:t>24.08.2020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439" y="597446"/>
            <a:ext cx="8670471" cy="1292662"/>
          </a:xfrm>
          <a:solidFill>
            <a:srgbClr val="045AA6"/>
          </a:solidFill>
        </p:spPr>
        <p:txBody>
          <a:bodyPr/>
          <a:lstStyle/>
          <a:p>
            <a:r>
              <a:rPr lang="de-DE" sz="2800" dirty="0" smtClean="0">
                <a:solidFill>
                  <a:schemeClr val="bg1"/>
                </a:solidFill>
              </a:rPr>
              <a:t>COVID-19: 		Lage National, 24.08.2020</a:t>
            </a:r>
            <a:br>
              <a:rPr lang="de-DE" sz="2800" dirty="0" smtClean="0">
                <a:solidFill>
                  <a:schemeClr val="bg1"/>
                </a:solidFill>
              </a:rPr>
            </a:br>
            <a:r>
              <a:rPr lang="de-DE" sz="2800" dirty="0">
                <a:solidFill>
                  <a:schemeClr val="bg1"/>
                </a:solidFill>
              </a:rPr>
              <a:t/>
            </a:r>
            <a:br>
              <a:rPr lang="de-DE" sz="2800" dirty="0">
                <a:solidFill>
                  <a:schemeClr val="bg1"/>
                </a:solidFill>
              </a:rPr>
            </a:br>
            <a:r>
              <a:rPr lang="de-DE" sz="2800" dirty="0" smtClean="0">
                <a:solidFill>
                  <a:schemeClr val="bg1"/>
                </a:solidFill>
              </a:rPr>
              <a:t>Informationen für den Krisenstab</a:t>
            </a:r>
            <a:endParaRPr lang="de-DE" sz="2800" dirty="0">
              <a:solidFill>
                <a:schemeClr val="bg1"/>
              </a:solidFill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420864"/>
              </p:ext>
            </p:extLst>
          </p:nvPr>
        </p:nvGraphicFramePr>
        <p:xfrm>
          <a:off x="217439" y="2004786"/>
          <a:ext cx="8659861" cy="2403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238"/>
                <a:gridCol w="1308633"/>
                <a:gridCol w="1417559"/>
                <a:gridCol w="1621027"/>
                <a:gridCol w="2247404"/>
              </a:tblGrid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Änderung zum Vortag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Inzidenz </a:t>
                      </a: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(Fälle/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100.000 </a:t>
                      </a:r>
                      <a:r>
                        <a:rPr lang="de-DE" sz="1800" b="1" dirty="0" err="1" smtClean="0">
                          <a:solidFill>
                            <a:schemeClr val="bg1"/>
                          </a:solidFill>
                        </a:rPr>
                        <a:t>Einw</a:t>
                      </a: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.)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solidFill>
                            <a:schemeClr val="bg1"/>
                          </a:solidFill>
                        </a:rPr>
                        <a:t>24.08.2020; 0:00 Uhr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Ganze Zahl</a:t>
                      </a:r>
                      <a:endParaRPr lang="de-D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Prozent</a:t>
                      </a:r>
                      <a:endParaRPr lang="de-D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Bestätigte Fälle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233.575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+711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+0,31%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281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Verstorbene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9.272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    +3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+0,03 %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11,2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Anteil Verstorbene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 smtClean="0">
                          <a:solidFill>
                            <a:schemeClr val="tx1"/>
                          </a:solidFill>
                        </a:rPr>
                        <a:t>4,0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Genesene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ca. </a:t>
                      </a:r>
                      <a:r>
                        <a:rPr lang="de-DE" sz="18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208.200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936090"/>
              </p:ext>
            </p:extLst>
          </p:nvPr>
        </p:nvGraphicFramePr>
        <p:xfrm>
          <a:off x="265066" y="4824186"/>
          <a:ext cx="3087734" cy="1519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456"/>
                <a:gridCol w="630134"/>
                <a:gridCol w="1463144"/>
              </a:tblGrid>
              <a:tr h="673099">
                <a:tc>
                  <a:txBody>
                    <a:bodyPr/>
                    <a:lstStyle/>
                    <a:p>
                      <a:pPr algn="l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DIVI</a:t>
                      </a:r>
                    </a:p>
                    <a:p>
                      <a:pPr algn="l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  <a:p>
                      <a:pPr algn="l"/>
                      <a:r>
                        <a:rPr lang="de-DE" sz="1200" b="1" dirty="0" smtClean="0">
                          <a:solidFill>
                            <a:schemeClr val="bg1"/>
                          </a:solidFill>
                        </a:rPr>
                        <a:t>24.08.2020</a:t>
                      </a:r>
                      <a:endParaRPr lang="de-DE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endParaRPr lang="de-DE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Änderung </a:t>
                      </a:r>
                    </a:p>
                    <a:p>
                      <a:pPr algn="ctr"/>
                      <a:r>
                        <a:rPr lang="de-DE" sz="1200" smtClean="0">
                          <a:solidFill>
                            <a:schemeClr val="bg1"/>
                          </a:solidFill>
                        </a:rPr>
                        <a:t>zum Vortag</a:t>
                      </a:r>
                      <a:endParaRPr lang="de-DE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423182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Aktuell ITS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245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182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Beatmet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132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-4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Inhaltsplatzhalter 1"/>
          <p:cNvSpPr>
            <a:spLocks noGrp="1"/>
          </p:cNvSpPr>
          <p:nvPr>
            <p:ph sz="quarter" idx="13"/>
          </p:nvPr>
        </p:nvSpPr>
        <p:spPr>
          <a:xfrm>
            <a:off x="3771900" y="3985261"/>
            <a:ext cx="5116010" cy="20535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2000" indent="0">
              <a:spcBef>
                <a:spcPts val="600"/>
              </a:spcBef>
              <a:buNone/>
            </a:pPr>
            <a:r>
              <a:rPr lang="de-DE" sz="1600" b="1" dirty="0"/>
              <a:t>Schätzung der Reproduktionszahl (R)</a:t>
            </a:r>
          </a:p>
          <a:p>
            <a:r>
              <a:rPr lang="de-DE" sz="1400" b="1" dirty="0" smtClean="0">
                <a:solidFill>
                  <a:srgbClr val="045AA6"/>
                </a:solidFill>
              </a:rPr>
              <a:t>Schätzung der Reproduktionszahl (R): 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FF0000"/>
                </a:solidFill>
              </a:rPr>
              <a:t>24.08.2020</a:t>
            </a:r>
            <a:r>
              <a:rPr lang="de-DE" sz="1400" b="1" dirty="0">
                <a:solidFill>
                  <a:srgbClr val="FF0000"/>
                </a:solidFill>
              </a:rPr>
              <a:t>: 	</a:t>
            </a:r>
            <a:r>
              <a:rPr lang="de-DE" sz="1400" b="1" dirty="0" smtClean="0">
                <a:solidFill>
                  <a:srgbClr val="FF0000"/>
                </a:solidFill>
              </a:rPr>
              <a:t>0,98 (95</a:t>
            </a:r>
            <a:r>
              <a:rPr lang="de-DE" sz="1400" b="1" dirty="0">
                <a:solidFill>
                  <a:srgbClr val="FF0000"/>
                </a:solidFill>
              </a:rPr>
              <a:t>%-Prädiktionsintervall: </a:t>
            </a:r>
            <a:r>
              <a:rPr lang="de-DE" sz="1400" b="1" dirty="0" smtClean="0">
                <a:solidFill>
                  <a:srgbClr val="FF0000"/>
                </a:solidFill>
              </a:rPr>
              <a:t>0,82- 1,18)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045AA6"/>
                </a:solidFill>
              </a:rPr>
              <a:t>23.08.2020</a:t>
            </a:r>
            <a:r>
              <a:rPr lang="de-DE" sz="1400" b="1" dirty="0">
                <a:solidFill>
                  <a:srgbClr val="045AA6"/>
                </a:solidFill>
              </a:rPr>
              <a:t>: 	</a:t>
            </a:r>
            <a:r>
              <a:rPr lang="de-DE" sz="1400" b="1" dirty="0" smtClean="0">
                <a:solidFill>
                  <a:srgbClr val="045AA6"/>
                </a:solidFill>
              </a:rPr>
              <a:t>1,08 </a:t>
            </a:r>
            <a:r>
              <a:rPr lang="de-DE" sz="1400" b="1" dirty="0">
                <a:solidFill>
                  <a:srgbClr val="045AA6"/>
                </a:solidFill>
              </a:rPr>
              <a:t>(95%-Prädiktionsintervall: </a:t>
            </a:r>
            <a:r>
              <a:rPr lang="de-DE" sz="1400" b="1" dirty="0" smtClean="0">
                <a:solidFill>
                  <a:srgbClr val="045AA6"/>
                </a:solidFill>
              </a:rPr>
              <a:t>0,85- 1,28) </a:t>
            </a:r>
            <a:endParaRPr lang="de-DE" sz="1400" b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de-DE" sz="1400" b="1" dirty="0" smtClean="0">
                <a:solidFill>
                  <a:srgbClr val="045AA6"/>
                </a:solidFill>
              </a:rPr>
              <a:t>Schätzung eines stabileren R (7-Tage-R):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FF0000"/>
                </a:solidFill>
              </a:rPr>
              <a:t>24.08.2020</a:t>
            </a:r>
            <a:r>
              <a:rPr lang="de-DE" sz="1400" b="1" dirty="0">
                <a:solidFill>
                  <a:srgbClr val="FF0000"/>
                </a:solidFill>
              </a:rPr>
              <a:t>: </a:t>
            </a:r>
            <a:r>
              <a:rPr lang="de-DE" sz="1400" b="1" dirty="0" smtClean="0">
                <a:solidFill>
                  <a:srgbClr val="FF0000"/>
                </a:solidFill>
              </a:rPr>
              <a:t> 0,97 (95</a:t>
            </a:r>
            <a:r>
              <a:rPr lang="de-DE" sz="1400" b="1" dirty="0">
                <a:solidFill>
                  <a:srgbClr val="FF0000"/>
                </a:solidFill>
              </a:rPr>
              <a:t>%-Prädiktionsintervall: </a:t>
            </a:r>
            <a:r>
              <a:rPr lang="de-DE" sz="1400" b="1" dirty="0" smtClean="0">
                <a:solidFill>
                  <a:srgbClr val="FF0000"/>
                </a:solidFill>
              </a:rPr>
              <a:t>0,87 - 1,06)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045AA6"/>
                </a:solidFill>
              </a:rPr>
              <a:t>23.08.2020</a:t>
            </a:r>
            <a:r>
              <a:rPr lang="de-DE" sz="1400" b="1" dirty="0">
                <a:solidFill>
                  <a:srgbClr val="045AA6"/>
                </a:solidFill>
              </a:rPr>
              <a:t>: 	</a:t>
            </a:r>
            <a:r>
              <a:rPr lang="de-DE" sz="1400" b="1" dirty="0" smtClean="0">
                <a:solidFill>
                  <a:srgbClr val="045AA6"/>
                </a:solidFill>
              </a:rPr>
              <a:t>1,07 (95</a:t>
            </a:r>
            <a:r>
              <a:rPr lang="de-DE" sz="1400" b="1" dirty="0">
                <a:solidFill>
                  <a:srgbClr val="045AA6"/>
                </a:solidFill>
              </a:rPr>
              <a:t>%-Prädiktionsintervall: </a:t>
            </a:r>
            <a:r>
              <a:rPr lang="de-DE" sz="1400" b="1" dirty="0" smtClean="0">
                <a:solidFill>
                  <a:srgbClr val="045AA6"/>
                </a:solidFill>
              </a:rPr>
              <a:t>0,96 </a:t>
            </a:r>
            <a:r>
              <a:rPr lang="de-DE" sz="1400" b="1" dirty="0">
                <a:solidFill>
                  <a:srgbClr val="045AA6"/>
                </a:solidFill>
              </a:rPr>
              <a:t>- </a:t>
            </a:r>
            <a:r>
              <a:rPr lang="de-DE" sz="1400" b="1" dirty="0" smtClean="0">
                <a:solidFill>
                  <a:srgbClr val="045AA6"/>
                </a:solidFill>
              </a:rPr>
              <a:t>1,19)</a:t>
            </a:r>
            <a:endParaRPr lang="de-DE" sz="1400" dirty="0"/>
          </a:p>
          <a:p>
            <a:pPr marL="0" indent="0">
              <a:buNone/>
            </a:pPr>
            <a:endParaRPr lang="de-DE" sz="1600" dirty="0"/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28349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24.08.2020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7311" y="103483"/>
            <a:ext cx="6114342" cy="553998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 smtClean="0">
                <a:solidFill>
                  <a:schemeClr val="bg1"/>
                </a:solidFill>
              </a:rPr>
              <a:t>7-Tages-Inzidenz nach Meldedatum Bundesländer </a:t>
            </a:r>
            <a:r>
              <a:rPr lang="de-DE" sz="1600" dirty="0" smtClean="0">
                <a:solidFill>
                  <a:schemeClr val="bg1"/>
                </a:solidFill>
              </a:rPr>
              <a:t>(Datenstand 24.08.2020 0:00 Uhr)</a:t>
            </a:r>
            <a:endParaRPr lang="de-DE" sz="16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37" y="821193"/>
            <a:ext cx="7962707" cy="543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6408390" y="2712515"/>
            <a:ext cx="417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1.</a:t>
            </a:r>
            <a:endParaRPr lang="de-DE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6408390" y="1244540"/>
            <a:ext cx="417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2</a:t>
            </a:r>
            <a:r>
              <a:rPr lang="de-DE" sz="1400" dirty="0" smtClean="0"/>
              <a:t>.</a:t>
            </a:r>
            <a:endParaRPr lang="de-DE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6408390" y="936763"/>
            <a:ext cx="417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3.</a:t>
            </a:r>
            <a:endParaRPr lang="de-DE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6408390" y="1552317"/>
            <a:ext cx="417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4.</a:t>
            </a:r>
            <a:endParaRPr lang="de-DE" sz="1400" dirty="0"/>
          </a:p>
        </p:txBody>
      </p:sp>
      <p:sp>
        <p:nvSpPr>
          <p:cNvPr id="18" name="Textfeld 17"/>
          <p:cNvSpPr txBox="1"/>
          <p:nvPr/>
        </p:nvSpPr>
        <p:spPr>
          <a:xfrm>
            <a:off x="6408390" y="3603525"/>
            <a:ext cx="417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5.</a:t>
            </a:r>
            <a:endParaRPr lang="de-DE" sz="1400" dirty="0"/>
          </a:p>
        </p:txBody>
      </p:sp>
      <p:sp>
        <p:nvSpPr>
          <p:cNvPr id="22" name="Textfeld 21"/>
          <p:cNvSpPr txBox="1"/>
          <p:nvPr/>
        </p:nvSpPr>
        <p:spPr>
          <a:xfrm>
            <a:off x="6436662" y="3911302"/>
            <a:ext cx="417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6</a:t>
            </a:r>
            <a:r>
              <a:rPr lang="de-DE" sz="1400" dirty="0" smtClean="0"/>
              <a:t>.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83975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24.08.2020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5" y="166413"/>
            <a:ext cx="6784521" cy="307777"/>
          </a:xfrm>
          <a:prstGeom prst="rect">
            <a:avLst/>
          </a:prstGeom>
          <a:solidFill>
            <a:srgbClr val="045AA6"/>
          </a:solidFill>
        </p:spPr>
        <p:txBody>
          <a:bodyPr vert="horz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 smtClean="0">
                <a:solidFill>
                  <a:schemeClr val="bg1"/>
                </a:solidFill>
              </a:rPr>
              <a:t>Geografische Verteilung in Deutschland: 7-Tage-Inzidenz 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801032"/>
              </p:ext>
            </p:extLst>
          </p:nvPr>
        </p:nvGraphicFramePr>
        <p:xfrm>
          <a:off x="236765" y="484709"/>
          <a:ext cx="6784521" cy="115058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3528"/>
                <a:gridCol w="6310993"/>
              </a:tblGrid>
              <a:tr h="301958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8.738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971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200" b="1" dirty="0" smtClean="0">
                          <a:solidFill>
                            <a:schemeClr val="tx1"/>
                          </a:solidFill>
                        </a:rPr>
                        <a:t>&gt;25-50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2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2456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200" b="1" dirty="0" smtClean="0">
                          <a:solidFill>
                            <a:schemeClr val="tx1"/>
                          </a:solidFill>
                        </a:rPr>
                        <a:t>&gt;50-100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2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2033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7-Tages-Inzidenz  &gt;</a:t>
                      </a:r>
                      <a:r>
                        <a:rPr lang="de-DE" sz="1200" b="1" dirty="0" smtClean="0">
                          <a:solidFill>
                            <a:schemeClr val="tx1"/>
                          </a:solidFill>
                        </a:rPr>
                        <a:t>100-500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 Fälle/100.000 </a:t>
                      </a:r>
                      <a:r>
                        <a:rPr lang="de-DE" sz="12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65" y="1714771"/>
            <a:ext cx="6847161" cy="4840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39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6264" y="120770"/>
            <a:ext cx="6633713" cy="553998"/>
          </a:xfrm>
        </p:spPr>
        <p:txBody>
          <a:bodyPr/>
          <a:lstStyle/>
          <a:p>
            <a:r>
              <a:rPr lang="de-DE" sz="1800" dirty="0"/>
              <a:t>Am häufigsten genannte Expositionsländer der in den Meldewochen </a:t>
            </a:r>
            <a:r>
              <a:rPr lang="de-DE" sz="1800" dirty="0" smtClean="0"/>
              <a:t>31-34 </a:t>
            </a:r>
            <a:r>
              <a:rPr lang="de-DE" sz="1800" dirty="0"/>
              <a:t>übermittelten COVID-19-Fälle, Stand </a:t>
            </a:r>
            <a:r>
              <a:rPr lang="de-DE" sz="1800" dirty="0" smtClean="0"/>
              <a:t>24.08.2020</a:t>
            </a:r>
            <a:r>
              <a:rPr lang="de-DE" sz="1800" dirty="0"/>
              <a:t>, 0:00 Uhr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24.08.2020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234341"/>
              </p:ext>
            </p:extLst>
          </p:nvPr>
        </p:nvGraphicFramePr>
        <p:xfrm>
          <a:off x="1869438" y="1197985"/>
          <a:ext cx="5648963" cy="4703282"/>
        </p:xfrm>
        <a:graphic>
          <a:graphicData uri="http://schemas.openxmlformats.org/drawingml/2006/table">
            <a:tbl>
              <a:tblPr firstRow="1" firstCol="1" bandRow="1"/>
              <a:tblGrid>
                <a:gridCol w="2326043"/>
                <a:gridCol w="645487"/>
                <a:gridCol w="645487"/>
                <a:gridCol w="645487"/>
                <a:gridCol w="645487"/>
                <a:gridCol w="740972"/>
              </a:tblGrid>
              <a:tr h="419282">
                <a:tc>
                  <a:txBody>
                    <a:bodyPr/>
                    <a:lstStyle/>
                    <a:p>
                      <a:r>
                        <a:rPr lang="de-DE" sz="1200" b="1" kern="12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Expositionsland</a:t>
                      </a:r>
                      <a:endParaRPr lang="de-DE" sz="1200" b="1" kern="12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</a:rPr>
                        <a:t>KW31</a:t>
                      </a:r>
                      <a:endParaRPr lang="de-DE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</a:rPr>
                        <a:t>KW32</a:t>
                      </a:r>
                      <a:endParaRPr lang="de-DE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</a:rPr>
                        <a:t>KW33</a:t>
                      </a:r>
                      <a:endParaRPr lang="de-DE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</a:rPr>
                        <a:t>KW34</a:t>
                      </a:r>
                      <a:endParaRPr lang="de-DE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</a:rPr>
                        <a:t>Gesamt</a:t>
                      </a:r>
                      <a:endParaRPr lang="de-DE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</a:rPr>
                        <a:t>Deutschland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2.515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2.479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2.557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2.120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9.671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Kosovo</a:t>
                      </a:r>
                    </a:p>
                  </a:txBody>
                  <a:tcPr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341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560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2.451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Kroatien</a:t>
                      </a:r>
                    </a:p>
                  </a:txBody>
                  <a:tcPr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573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1.695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Türkei</a:t>
                      </a:r>
                    </a:p>
                  </a:txBody>
                  <a:tcPr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393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397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1.559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Bosnien und Herzegowina</a:t>
                      </a:r>
                    </a:p>
                  </a:txBody>
                  <a:tcPr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Bulgarien</a:t>
                      </a:r>
                    </a:p>
                  </a:txBody>
                  <a:tcPr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481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Spanien</a:t>
                      </a:r>
                    </a:p>
                  </a:txBody>
                  <a:tcPr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459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Rumänien</a:t>
                      </a:r>
                    </a:p>
                  </a:txBody>
                  <a:tcPr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342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Mazedonien</a:t>
                      </a:r>
                    </a:p>
                  </a:txBody>
                  <a:tcPr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Albanien</a:t>
                      </a:r>
                    </a:p>
                  </a:txBody>
                  <a:tcPr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Serbien</a:t>
                      </a:r>
                    </a:p>
                  </a:txBody>
                  <a:tcPr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Frankreich</a:t>
                      </a:r>
                    </a:p>
                  </a:txBody>
                  <a:tcPr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Polen</a:t>
                      </a:r>
                    </a:p>
                  </a:txBody>
                  <a:tcPr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Österreich</a:t>
                      </a:r>
                    </a:p>
                  </a:txBody>
                  <a:tcPr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Italien</a:t>
                      </a:r>
                    </a:p>
                  </a:txBody>
                  <a:tcPr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Malta</a:t>
                      </a:r>
                    </a:p>
                  </a:txBody>
                  <a:tcPr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</a:rPr>
                        <a:t>andere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291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994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22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</p:spPr>
        <p:txBody>
          <a:bodyPr/>
          <a:lstStyle/>
          <a:p>
            <a:r>
              <a:rPr lang="de-DE" dirty="0" smtClean="0"/>
              <a:t>Angabe Expositionsort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24.08.2020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5</a:t>
            </a:fld>
            <a:endParaRPr lang="de-DE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61771"/>
            <a:ext cx="8093075" cy="4090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327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Bildschirmpräsentation (4:3)</PresentationFormat>
  <Paragraphs>182</Paragraphs>
  <Slides>5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Office-Design</vt:lpstr>
      <vt:lpstr>COVID-19:   Lage National, 24.08.2020  Informationen für den Krisenstab</vt:lpstr>
      <vt:lpstr>PowerPoint-Präsentation</vt:lpstr>
      <vt:lpstr>PowerPoint-Präsentation</vt:lpstr>
      <vt:lpstr>Am häufigsten genannte Expositionsländer der in den Meldewochen 31-34 übermittelten COVID-19-Fälle, Stand 24.08.2020, 0:00 Uhr </vt:lpstr>
      <vt:lpstr>Angabe Expositionsort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Schönfeld, Viktoria</cp:lastModifiedBy>
  <cp:revision>2579</cp:revision>
  <cp:lastPrinted>2020-08-24T06:08:03Z</cp:lastPrinted>
  <dcterms:created xsi:type="dcterms:W3CDTF">2015-11-02T12:29:13Z</dcterms:created>
  <dcterms:modified xsi:type="dcterms:W3CDTF">2020-08-24T10:35:21Z</dcterms:modified>
</cp:coreProperties>
</file>