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56" r:id="rId2"/>
    <p:sldId id="349" r:id="rId3"/>
    <p:sldId id="350" r:id="rId4"/>
    <p:sldId id="351" r:id="rId5"/>
    <p:sldId id="352" r:id="rId6"/>
    <p:sldId id="353" r:id="rId7"/>
    <p:sldId id="357" r:id="rId8"/>
    <p:sldId id="359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85369" autoAdjust="0"/>
  </p:normalViewPr>
  <p:slideViewPr>
    <p:cSldViewPr>
      <p:cViewPr>
        <p:scale>
          <a:sx n="60" d="100"/>
          <a:sy n="60" d="100"/>
        </p:scale>
        <p:origin x="-2198" y="-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b" latinLnBrk="0" hangingPunct="1"/>
            <a:r>
              <a:rPr lang="de-DE" baseline="0" dirty="0" smtClean="0"/>
              <a:t>Nicht mehr in der Liste: Paraguay</a:t>
            </a:r>
            <a:r>
              <a:rPr lang="de-DE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Montenegro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Albanien, Bulgarien, Serbien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Albanien, Bulgarien, Serbien</a:t>
            </a: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Kroatien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Splitsko-Dalmatinska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71450" indent="-171450" rtl="0">
              <a:buFontTx/>
              <a:buChar char="-"/>
            </a:pP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Schweden (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Kronoberg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aber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Gotoberg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ist weggefallen)</a:t>
            </a:r>
          </a:p>
          <a:p>
            <a:pPr marL="171450" indent="-171450" rtl="0">
              <a:buFontTx/>
              <a:buChar char="-"/>
            </a:pPr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(Rot markierte Regionen sind neu seit dem letzten Bericht dazugekommen)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26.08.2020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057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23.673.902</a:t>
            </a:r>
            <a:r>
              <a:rPr lang="en-US" sz="2400" dirty="0" smtClean="0"/>
              <a:t>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    </a:t>
            </a:r>
            <a:r>
              <a:rPr lang="en-US" sz="2400" b="1" dirty="0" smtClean="0">
                <a:solidFill>
                  <a:srgbClr val="366092"/>
                </a:solidFill>
              </a:rPr>
              <a:t>813.944 </a:t>
            </a:r>
            <a:r>
              <a:rPr lang="en-US" sz="2400" b="1" dirty="0" err="1" smtClean="0">
                <a:solidFill>
                  <a:srgbClr val="366092"/>
                </a:solidFill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(3,4%)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23026"/>
              </p:ext>
            </p:extLst>
          </p:nvPr>
        </p:nvGraphicFramePr>
        <p:xfrm>
          <a:off x="332401" y="1990662"/>
          <a:ext cx="8496946" cy="4563743"/>
        </p:xfrm>
        <a:graphic>
          <a:graphicData uri="http://schemas.openxmlformats.org/drawingml/2006/table">
            <a:tbl>
              <a:tblPr firstRow="1" firstCol="1" bandRow="1"/>
              <a:tblGrid>
                <a:gridCol w="1215263"/>
                <a:gridCol w="1080120"/>
                <a:gridCol w="1464423"/>
                <a:gridCol w="1651756"/>
                <a:gridCol w="1564341"/>
                <a:gridCol w="720080"/>
                <a:gridCol w="800963"/>
              </a:tblGrid>
              <a:tr h="59025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</a:t>
                      </a: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3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3.167.323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464.581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7,03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231,8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5.740.909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302.584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-12,02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1.744,61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91,95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3.622.861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263.291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-12,85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1.716,59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124,75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551.696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75.036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-5,06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1.095,95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149,06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600.438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58.945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1.846,91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181,31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350.854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56.298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17,12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783,49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125,72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405.436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46.354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28,4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863,79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4701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563.705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37.972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-4,82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441,86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29,76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961.493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33.748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-3,83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659,13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23,14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7050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Philippinen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194.252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29.778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6,98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179,67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6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266536"/>
              </p:ext>
            </p:extLst>
          </p:nvPr>
        </p:nvGraphicFramePr>
        <p:xfrm>
          <a:off x="46726" y="4335290"/>
          <a:ext cx="1428930" cy="5410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Namibia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67,59</a:t>
                      </a: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Cabo</a:t>
                      </a:r>
                      <a:r>
                        <a:rPr lang="de-DE" sz="11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Verde</a:t>
                      </a:r>
                      <a:endParaRPr lang="de-DE" sz="11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59,83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68511"/>
              </p:ext>
            </p:extLst>
          </p:nvPr>
        </p:nvGraphicFramePr>
        <p:xfrm>
          <a:off x="1841212" y="4327385"/>
          <a:ext cx="1662100" cy="20193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476,91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222,55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Maarten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193,45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193,16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181,31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149,06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131,52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125,72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04544"/>
              </p:ext>
            </p:extLst>
          </p:nvPr>
        </p:nvGraphicFramePr>
        <p:xfrm>
          <a:off x="3563888" y="4437593"/>
          <a:ext cx="1524000" cy="22098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53452"/>
                <a:gridCol w="570548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124,75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120,42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116,38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106,57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95,47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91,95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77,52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63,67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Britische Jungferninseln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56,6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38658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188,9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98,24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67,02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64,18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55,69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68080"/>
              </p:ext>
            </p:extLst>
          </p:nvPr>
        </p:nvGraphicFramePr>
        <p:xfrm>
          <a:off x="7368480" y="4415880"/>
          <a:ext cx="1524000" cy="200596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98,76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91,97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Färöer Inseln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76,01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60,35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59,77</a:t>
                      </a:r>
                    </a:p>
                  </a:txBody>
                  <a:tcPr marL="7620" marR="7620" marT="762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52,94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225765"/>
              </p:ext>
            </p:extLst>
          </p:nvPr>
        </p:nvGraphicFramePr>
        <p:xfrm>
          <a:off x="46726" y="5733256"/>
          <a:ext cx="1428930" cy="35814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smtClean="0">
                          <a:effectLst/>
                        </a:rPr>
                        <a:t>Guam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197,26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4959"/>
            <a:ext cx="75057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339752" y="3717032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smtClean="0"/>
              <a:t>37 </a:t>
            </a:r>
            <a:r>
              <a:rPr lang="de-DE" sz="1600" b="1" dirty="0" smtClean="0"/>
              <a:t>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11882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23.08.2020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22635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20.08</a:t>
            </a:r>
            <a:r>
              <a:rPr lang="de-DE" sz="1600" smtClean="0"/>
              <a:t>.) NEU auf </a:t>
            </a:r>
            <a:r>
              <a:rPr lang="de-DE" sz="1600" dirty="0" smtClean="0"/>
              <a:t>der Liste 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501328" y="5857813"/>
            <a:ext cx="8642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de-DE" sz="1400" dirty="0" smtClean="0"/>
              <a:t>Seit dem letzten Bericht (Stand 20.08.) NICHT mehr &gt;50: </a:t>
            </a:r>
            <a:r>
              <a:rPr lang="de-DE" sz="1400" dirty="0"/>
              <a:t>Albanien (</a:t>
            </a:r>
            <a:r>
              <a:rPr lang="de-DE" sz="1400" dirty="0" err="1"/>
              <a:t>Durrës</a:t>
            </a:r>
            <a:r>
              <a:rPr lang="de-DE" sz="1400" dirty="0"/>
              <a:t>), Bosnien und Herzegowina (</a:t>
            </a:r>
            <a:r>
              <a:rPr lang="de-DE" sz="1400" dirty="0" err="1"/>
              <a:t>Bosansko-podrinski</a:t>
            </a:r>
            <a:r>
              <a:rPr lang="de-DE" sz="1400" dirty="0"/>
              <a:t>, </a:t>
            </a:r>
            <a:r>
              <a:rPr lang="de-DE" sz="1400" dirty="0" err="1"/>
              <a:t>Posavski</a:t>
            </a:r>
            <a:r>
              <a:rPr lang="de-DE" sz="1400" dirty="0"/>
              <a:t>, </a:t>
            </a:r>
            <a:r>
              <a:rPr lang="de-DE" sz="1400" dirty="0" err="1"/>
              <a:t>Tuzlanski</a:t>
            </a:r>
            <a:r>
              <a:rPr lang="de-DE" sz="1400" dirty="0"/>
              <a:t>), Dänemark (</a:t>
            </a:r>
            <a:r>
              <a:rPr lang="de-DE" sz="1400" dirty="0" err="1"/>
              <a:t>Faroe</a:t>
            </a:r>
            <a:r>
              <a:rPr lang="de-DE" sz="1400" dirty="0"/>
              <a:t>), </a:t>
            </a:r>
            <a:r>
              <a:rPr lang="de-DE" sz="1400" dirty="0" smtClean="0"/>
              <a:t>Malta,  Montenegro, </a:t>
            </a:r>
            <a:r>
              <a:rPr lang="de-DE" sz="1400" dirty="0"/>
              <a:t>Rumänien (</a:t>
            </a:r>
            <a:r>
              <a:rPr lang="de-DE" sz="1400" dirty="0" err="1"/>
              <a:t>Ilfov</a:t>
            </a:r>
            <a:r>
              <a:rPr lang="de-DE" sz="1400" dirty="0"/>
              <a:t>)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745342"/>
              </p:ext>
            </p:extLst>
          </p:nvPr>
        </p:nvGraphicFramePr>
        <p:xfrm>
          <a:off x="457200" y="2578192"/>
          <a:ext cx="8147250" cy="3254632"/>
        </p:xfrm>
        <a:graphic>
          <a:graphicData uri="http://schemas.openxmlformats.org/drawingml/2006/table">
            <a:tbl>
              <a:tblPr firstRow="1" bandRow="1"/>
              <a:tblGrid>
                <a:gridCol w="1738536"/>
                <a:gridCol w="1451926"/>
                <a:gridCol w="1239197"/>
                <a:gridCol w="1239197"/>
                <a:gridCol w="1239197"/>
                <a:gridCol w="1239197"/>
              </a:tblGrid>
              <a:tr h="6920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Trend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Risikogebiet laut RKI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Albanien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Lezhë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50,32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Seit 15.06.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5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Bulgarien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Dobrich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55,80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97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seit </a:t>
                      </a: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08.08.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Frankreich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Île-de-France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58,83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7.163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Kroatien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Brodsko-Posavska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56,91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Zadarska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53,56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Rumänien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Iași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50,03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397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6673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Neamț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51,61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63500" algn="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228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seit 07.08.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126876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Länder: Albanien (3), Andorra, Belgien (1), Bosnien und Herzegowina (6), Bulgarien (1), Frankreich (2), Gibraltar, Kosovo, Kroatien, (4), Montenegro, </a:t>
            </a:r>
            <a:r>
              <a:rPr lang="de-DE" dirty="0" err="1" smtClean="0"/>
              <a:t>Nordmazedonien</a:t>
            </a:r>
            <a:r>
              <a:rPr lang="de-DE" dirty="0" smtClean="0"/>
              <a:t> (2), Rumänien (12) und Spanien (10)  </a:t>
            </a:r>
            <a:r>
              <a:rPr lang="de-DE" sz="1400" dirty="0" smtClean="0"/>
              <a:t>(Datenstand 23.08.)</a:t>
            </a:r>
            <a:endParaRPr lang="de-DE" sz="14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2192090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86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Zusammenfassung der </a:t>
            </a:r>
            <a:r>
              <a:rPr lang="de-DE" sz="2400" dirty="0" smtClean="0"/>
              <a:t>Europäischen </a:t>
            </a:r>
            <a:r>
              <a:rPr lang="de-DE" sz="2400" dirty="0"/>
              <a:t>Subregionen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94167" y="620688"/>
            <a:ext cx="8626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Subregionen in der EU/EEA/UK-Region plus </a:t>
            </a:r>
            <a:r>
              <a:rPr lang="de-DE" sz="1600" dirty="0"/>
              <a:t>Albanien, Bosnien und Herzegowina, Kosovo, Montenegro,  </a:t>
            </a:r>
            <a:r>
              <a:rPr lang="de-DE" sz="1600" dirty="0" err="1"/>
              <a:t>Nordmazedonien</a:t>
            </a:r>
            <a:r>
              <a:rPr lang="de-DE" sz="1600" dirty="0"/>
              <a:t>, Schweiz , Serbien </a:t>
            </a:r>
            <a:r>
              <a:rPr lang="de-DE" sz="1600" dirty="0" smtClean="0"/>
              <a:t>mit </a:t>
            </a:r>
            <a:r>
              <a:rPr lang="de-DE" sz="1600" dirty="0"/>
              <a:t>einer 7- </a:t>
            </a:r>
            <a:r>
              <a:rPr lang="de-DE" sz="1600" dirty="0" smtClean="0"/>
              <a:t>Tages-Inzidenz  &gt;50 pro 100.000 EW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395536" y="2103188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23.08.) NEU auf der Liste </a:t>
            </a:r>
            <a:endParaRPr lang="de-DE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156773" y="6169642"/>
            <a:ext cx="864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dirty="0" smtClean="0"/>
              <a:t>Seit dem letzten Bericht (Stand 23.08.) NICHT mehr &gt;50: </a:t>
            </a:r>
            <a:r>
              <a:rPr lang="en-US" sz="1400" dirty="0" err="1"/>
              <a:t>Rumänien</a:t>
            </a:r>
            <a:r>
              <a:rPr lang="en-US" sz="1400" dirty="0"/>
              <a:t> (</a:t>
            </a:r>
            <a:r>
              <a:rPr lang="en-US" sz="1400" dirty="0" err="1"/>
              <a:t>Argeș</a:t>
            </a:r>
            <a:r>
              <a:rPr lang="en-US" sz="1400" dirty="0"/>
              <a:t>, </a:t>
            </a:r>
            <a:r>
              <a:rPr lang="en-US" sz="1400" dirty="0" err="1"/>
              <a:t>Neamț</a:t>
            </a:r>
            <a:r>
              <a:rPr lang="en-US" sz="1400" dirty="0"/>
              <a:t>, </a:t>
            </a:r>
            <a:r>
              <a:rPr lang="en-US" sz="1400" dirty="0" err="1"/>
              <a:t>Vâlcea</a:t>
            </a:r>
            <a:r>
              <a:rPr lang="en-US" sz="1400" dirty="0"/>
              <a:t>)</a:t>
            </a:r>
            <a:endParaRPr lang="de-DE" sz="140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12442"/>
              </p:ext>
            </p:extLst>
          </p:nvPr>
        </p:nvGraphicFramePr>
        <p:xfrm>
          <a:off x="540183" y="2492896"/>
          <a:ext cx="8136906" cy="3608136"/>
        </p:xfrm>
        <a:graphic>
          <a:graphicData uri="http://schemas.openxmlformats.org/drawingml/2006/table">
            <a:tbl>
              <a:tblPr firstRow="1" bandRow="1"/>
              <a:tblGrid>
                <a:gridCol w="1152128"/>
                <a:gridCol w="2232248"/>
                <a:gridCol w="1034939"/>
                <a:gridCol w="1239197"/>
                <a:gridCol w="1239197"/>
                <a:gridCol w="1239197"/>
              </a:tblGrid>
              <a:tr h="691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Land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Region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Trend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Risikogebiet laut RKI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2000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Bosnien</a:t>
                      </a: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und </a:t>
                      </a: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Herzegowina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Istočno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Sarajevo-</a:t>
                      </a:r>
                      <a:r>
                        <a:rPr lang="en-US" sz="1400" b="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Zvornik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53,25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153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Seit 15.06.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Posavski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55,23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Seit 15.06.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Dänemark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Färöer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Inseln</a:t>
                      </a:r>
                      <a:endParaRPr lang="en-US" sz="1400" b="0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76,01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 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Luxemburg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Luxembourg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52,94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325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14.07.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Rumänien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Bacău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55,88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327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12.08.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rowSpan="6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Spanien</a:t>
                      </a: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Canarias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65,43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1444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3340" marR="53340" marT="26670" marB="266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Ciudad </a:t>
                      </a:r>
                      <a:r>
                        <a:rPr lang="en-US" sz="1400" b="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Autónoma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de Melilla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80,29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68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21.08.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Galicia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53,47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1444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26.08.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Región de Murcia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64,73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963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31.08.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Andalucía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50,53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4258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14.08.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252000">
                <a:tc vMerge="1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Comunidad</a:t>
                      </a: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400" b="0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Valenciana</a:t>
                      </a:r>
                      <a:endParaRPr lang="de-DE" sz="14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57,63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2867</a:t>
                      </a:r>
                      <a:endParaRPr lang="de-DE" sz="1400" b="0" kern="12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Seit 23.08.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126876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Albanien (2), Andorra, Belgien (1), Bosnien und Herzegowina (6), Bulgarien (1), Dänemark (1), Frankreich (2), Kosovo, Kroatien (4), Luxemburg (1), Montenegro, </a:t>
            </a:r>
            <a:r>
              <a:rPr lang="de-DE" sz="1600" dirty="0" err="1" smtClean="0"/>
              <a:t>Nordmazedonien</a:t>
            </a:r>
            <a:r>
              <a:rPr lang="de-DE" sz="1600" dirty="0" smtClean="0"/>
              <a:t> (2), Rumänien (8), Spanien (16), </a:t>
            </a:r>
            <a:r>
              <a:rPr lang="de-DE" sz="1600" dirty="0"/>
              <a:t>Vereinigtes </a:t>
            </a:r>
            <a:r>
              <a:rPr lang="de-DE" sz="1600" dirty="0" smtClean="0"/>
              <a:t>Königreich (2)  </a:t>
            </a:r>
            <a:r>
              <a:rPr lang="de-DE" sz="1200" dirty="0" smtClean="0"/>
              <a:t>(Datenstand 25.08.)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5101" y="2103188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24.08.2020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86603"/>
            <a:ext cx="8424936" cy="59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7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59598"/>
              </p:ext>
            </p:extLst>
          </p:nvPr>
        </p:nvGraphicFramePr>
        <p:xfrm>
          <a:off x="683568" y="836712"/>
          <a:ext cx="7381361" cy="538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902"/>
                <a:gridCol w="2320806"/>
                <a:gridCol w="1471361"/>
                <a:gridCol w="992652"/>
                <a:gridCol w="806640"/>
              </a:tblGrid>
              <a:tr h="1871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Region/Provinz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 Kumulativ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Fälle7T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Inzidenz_7T</a:t>
                      </a:r>
                    </a:p>
                  </a:txBody>
                  <a:tcPr marL="68580" marR="68580" marT="0" marB="0"/>
                </a:tc>
              </a:tr>
              <a:tr h="48227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Albanien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Kukës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327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66,58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Tiranë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4.376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532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59,43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366092"/>
                          </a:solidFill>
                          <a:effectLst/>
                        </a:rPr>
                        <a:t>Andorra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Andorra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1.060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55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71,29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solidFill>
                            <a:srgbClr val="366092"/>
                          </a:solidFill>
                          <a:effectLst/>
                        </a:rPr>
                        <a:t>Belgium</a:t>
                      </a:r>
                      <a:endParaRPr lang="de-DE" sz="14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Brussels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9.694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931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76,61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7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Bosnien</a:t>
                      </a:r>
                      <a:r>
                        <a:rPr lang="de-DE" sz="1400" b="1" u="none" strike="noStrike" baseline="0" dirty="0" smtClean="0">
                          <a:solidFill>
                            <a:srgbClr val="366092"/>
                          </a:solidFill>
                          <a:effectLst/>
                        </a:rPr>
                        <a:t> </a:t>
                      </a:r>
                      <a:r>
                        <a:rPr lang="de-DE" sz="1400" b="1" u="none" strike="noStrike" dirty="0" err="1" smtClean="0">
                          <a:solidFill>
                            <a:srgbClr val="366092"/>
                          </a:solidFill>
                          <a:effectLst/>
                        </a:rPr>
                        <a:t>Herzegovina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Hercegovačko-neretvanski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1.146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166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74,77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Istočno</a:t>
                      </a:r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 Sarajevo-</a:t>
                      </a:r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Zvornik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1.367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153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53,25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Kanton 10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252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123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146,21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Kanton Sarajevo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3.698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269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65,04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Posavski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24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55,23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Trebinje-Foča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703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54,39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solidFill>
                            <a:srgbClr val="366092"/>
                          </a:solidFill>
                          <a:effectLst/>
                        </a:rPr>
                        <a:t>Zapadno-hercegovački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477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171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180,19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>
                          <a:solidFill>
                            <a:srgbClr val="366092"/>
                          </a:solidFill>
                          <a:effectLst/>
                        </a:rPr>
                        <a:t>Bulgaria</a:t>
                      </a:r>
                      <a:endParaRPr lang="de-DE" sz="1400" b="1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Dobrich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661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98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56,38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4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Kroatien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Brodsko-Posavska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322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92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66,28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Splitsko-Dalmatinska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1.864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544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121,5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Zadarska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355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105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62,49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Šibensko-kninska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313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84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84,31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Dänemark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Faroe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410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76,01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Frankreich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Provence-Alpes-Côte d'Azur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18.993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4.540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90,24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Île-de-France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68.498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7.788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63,97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366092"/>
                          </a:solidFill>
                          <a:effectLst/>
                        </a:rPr>
                        <a:t>Luxembourg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Luxembourg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7.794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325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52,94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 err="1" smtClean="0">
                          <a:solidFill>
                            <a:srgbClr val="366092"/>
                          </a:solidFill>
                          <a:effectLst/>
                        </a:rPr>
                        <a:t>Nordmazedonien</a:t>
                      </a:r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de-DE" sz="14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Eastern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1.636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142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80,04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  <a:tr h="170498">
                <a:tc v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>
                          <a:solidFill>
                            <a:srgbClr val="366092"/>
                          </a:solidFill>
                          <a:effectLst/>
                        </a:rPr>
                        <a:t>Northeastern</a:t>
                      </a:r>
                      <a:endParaRPr lang="de-DE" sz="14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 smtClean="0">
                          <a:solidFill>
                            <a:srgbClr val="366092"/>
                          </a:solidFill>
                          <a:effectLst/>
                        </a:rPr>
                        <a:t>1.357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121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dirty="0">
                          <a:solidFill>
                            <a:srgbClr val="366092"/>
                          </a:solidFill>
                          <a:effectLst/>
                        </a:rPr>
                        <a:t>68,68</a:t>
                      </a:r>
                      <a:endParaRPr lang="de-DE" sz="1400" b="0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5893" marR="5893" marT="58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786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51732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 Dashboard, Stand: 25.08.2020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561961"/>
              </p:ext>
            </p:extLst>
          </p:nvPr>
        </p:nvGraphicFramePr>
        <p:xfrm>
          <a:off x="539551" y="539344"/>
          <a:ext cx="8064897" cy="6082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384416"/>
                <a:gridCol w="1521678"/>
                <a:gridCol w="913007"/>
                <a:gridCol w="1445596"/>
              </a:tblGrid>
              <a:tr h="3462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Region/Provinz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 Kumulativ</a:t>
                      </a:r>
                      <a:endParaRPr lang="de-DE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Fälle7T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Inzidenz_7T</a:t>
                      </a:r>
                    </a:p>
                  </a:txBody>
                  <a:tcPr marL="68580" marR="68580" marT="0" marB="0"/>
                </a:tc>
              </a:tr>
              <a:tr h="216762">
                <a:tc rowSpan="8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Bacău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2.424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55,88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Bihor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2.086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60,74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Brașov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4.299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53,6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Brăila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1.455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55,26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București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9.930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1.252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68,42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vi-VN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Buzău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2.097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54,87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Prahova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3.781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488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67,97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Vaslui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1.548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59,11</a:t>
                      </a:r>
                    </a:p>
                  </a:txBody>
                  <a:tcPr marL="7253" marR="7253" marT="7253" marB="0" anchor="b"/>
                </a:tc>
              </a:tr>
              <a:tr h="2167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Serbien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Kosovo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12.504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1.002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55,35</a:t>
                      </a:r>
                    </a:p>
                  </a:txBody>
                  <a:tcPr marL="7253" marR="7253" marT="7253" marB="0" anchor="b"/>
                </a:tc>
              </a:tr>
              <a:tr h="216762">
                <a:tc rowSpan="16"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Spanien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Andalucía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25.176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4.258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50,53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Aragón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5.971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2.330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176,44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Canarias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5.225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65,43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Cantabria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3.569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74,1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 y León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26.020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2.300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95,53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Castilla-La Mancha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21.980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1.583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77,79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Cataluña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102.817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7.694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101,69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Ciudad Autónoma de Melilla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80,29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Foral de Navarra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9.003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114,47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Valenciana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20.748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2.867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57,63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Comunidad de Madrid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110.300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15.322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230,7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Galicia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12.755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1.444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53,47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Illes Balears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6.603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1.917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161,33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Rioja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5.116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453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144,46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País Vasco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25.795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3.596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165,11</a:t>
                      </a:r>
                    </a:p>
                  </a:txBody>
                  <a:tcPr marL="7253" marR="7253" marT="7253" marB="0" anchor="b"/>
                </a:tc>
              </a:tr>
              <a:tr h="216762">
                <a:tc vMerge="1">
                  <a:txBody>
                    <a:bodyPr/>
                    <a:lstStyle/>
                    <a:p>
                      <a:pPr algn="l" fontAlgn="b"/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Región de Murcia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4.627</a:t>
                      </a:r>
                      <a:endParaRPr lang="de-DE" sz="140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963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64,73</a:t>
                      </a:r>
                    </a:p>
                  </a:txBody>
                  <a:tcPr marL="7253" marR="7253" marT="7253" marB="0" anchor="b"/>
                </a:tc>
              </a:tr>
              <a:tr h="21676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Vereinigtes Königreich</a:t>
                      </a:r>
                      <a:endParaRPr lang="de-DE" sz="1400" b="1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Gibraltar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40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7910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1166</Words>
  <Application>Microsoft Office PowerPoint</Application>
  <PresentationFormat>Bildschirmpräsentation (4:3)</PresentationFormat>
  <Paragraphs>561</Paragraphs>
  <Slides>8</Slides>
  <Notes>7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Romo Ventura, Eugenia</cp:lastModifiedBy>
  <cp:revision>622</cp:revision>
  <dcterms:created xsi:type="dcterms:W3CDTF">2020-04-16T05:25:18Z</dcterms:created>
  <dcterms:modified xsi:type="dcterms:W3CDTF">2020-08-26T11:14:36Z</dcterms:modified>
</cp:coreProperties>
</file>