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6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74926-74CE-4DA2-9879-FAB4D810DF8F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FF8D8-B6F2-41A4-BEF4-0F77895078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9371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FF8D8-B6F2-41A4-BEF4-0F778950784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498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0642-8EDF-465D-81FD-DF7550AB20FA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B20F-FCA3-4F0A-8CCC-54A775F1C9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145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0642-8EDF-465D-81FD-DF7550AB20FA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B20F-FCA3-4F0A-8CCC-54A775F1C9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274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0642-8EDF-465D-81FD-DF7550AB20FA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B20F-FCA3-4F0A-8CCC-54A775F1C9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51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0642-8EDF-465D-81FD-DF7550AB20FA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B20F-FCA3-4F0A-8CCC-54A775F1C9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182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0642-8EDF-465D-81FD-DF7550AB20FA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B20F-FCA3-4F0A-8CCC-54A775F1C9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593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0642-8EDF-465D-81FD-DF7550AB20FA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B20F-FCA3-4F0A-8CCC-54A775F1C9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724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0642-8EDF-465D-81FD-DF7550AB20FA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B20F-FCA3-4F0A-8CCC-54A775F1C9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5488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0642-8EDF-465D-81FD-DF7550AB20FA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B20F-FCA3-4F0A-8CCC-54A775F1C9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1634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0642-8EDF-465D-81FD-DF7550AB20FA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B20F-FCA3-4F0A-8CCC-54A775F1C9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2233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0642-8EDF-465D-81FD-DF7550AB20FA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B20F-FCA3-4F0A-8CCC-54A775F1C9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99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0642-8EDF-465D-81FD-DF7550AB20FA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B20F-FCA3-4F0A-8CCC-54A775F1C9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288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90642-8EDF-465D-81FD-DF7550AB20FA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AB20F-FCA3-4F0A-8CCC-54A775F1C9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723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758057"/>
          </a:xfrm>
        </p:spPr>
        <p:txBody>
          <a:bodyPr>
            <a:noAutofit/>
          </a:bodyPr>
          <a:lstStyle/>
          <a:p>
            <a:pPr algn="l"/>
            <a:r>
              <a:rPr lang="de-DE" sz="1800" b="1" dirty="0" err="1" smtClean="0"/>
              <a:t>Use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of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medical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face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masks</a:t>
            </a:r>
            <a:r>
              <a:rPr lang="de-DE" sz="1800" b="1" dirty="0" smtClean="0"/>
              <a:t> versus </a:t>
            </a:r>
            <a:r>
              <a:rPr lang="de-DE" sz="1800" b="1" dirty="0" err="1" smtClean="0"/>
              <a:t>particulate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respirators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as</a:t>
            </a:r>
            <a:r>
              <a:rPr lang="de-DE" sz="1800" b="1" dirty="0" smtClean="0"/>
              <a:t> a </a:t>
            </a:r>
            <a:r>
              <a:rPr lang="de-DE" sz="1800" b="1" dirty="0" err="1" smtClean="0"/>
              <a:t>component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of</a:t>
            </a:r>
            <a:r>
              <a:rPr lang="de-DE" sz="1800" b="1" dirty="0" smtClean="0"/>
              <a:t> personal </a:t>
            </a:r>
            <a:r>
              <a:rPr lang="de-DE" sz="1800" b="1" dirty="0" err="1" smtClean="0"/>
              <a:t>protective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equipment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for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health</a:t>
            </a:r>
            <a:r>
              <a:rPr lang="de-DE" sz="1800" b="1" dirty="0" smtClean="0"/>
              <a:t> care </a:t>
            </a:r>
            <a:r>
              <a:rPr lang="de-DE" sz="1800" b="1" dirty="0" err="1" smtClean="0"/>
              <a:t>workers</a:t>
            </a:r>
            <a:r>
              <a:rPr lang="de-DE" sz="1800" b="1" dirty="0" smtClean="0"/>
              <a:t> in </a:t>
            </a:r>
            <a:r>
              <a:rPr lang="de-DE" sz="1800" b="1" dirty="0" err="1" smtClean="0"/>
              <a:t>the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context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of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the</a:t>
            </a:r>
            <a:r>
              <a:rPr lang="de-DE" sz="1800" b="1" dirty="0" smtClean="0"/>
              <a:t> COVID-19 </a:t>
            </a:r>
            <a:r>
              <a:rPr lang="de-DE" sz="1800" b="1" dirty="0" err="1" smtClean="0"/>
              <a:t>pandemic</a:t>
            </a:r>
            <a:r>
              <a:rPr lang="de-DE" sz="1800" b="1" dirty="0" smtClean="0"/>
              <a:t>. </a:t>
            </a:r>
            <a:r>
              <a:rPr lang="de-DE" sz="1200" b="1" dirty="0" smtClean="0"/>
              <a:t/>
            </a:r>
            <a:br>
              <a:rPr lang="de-DE" sz="1200" b="1" dirty="0" smtClean="0"/>
            </a:br>
            <a:r>
              <a:rPr lang="de-DE" sz="1200" dirty="0"/>
              <a:t/>
            </a:r>
            <a:br>
              <a:rPr lang="de-DE" sz="1200" dirty="0"/>
            </a:br>
            <a:r>
              <a:rPr lang="de-DE" sz="1600" b="1" dirty="0" smtClean="0"/>
              <a:t>Kommentar des</a:t>
            </a:r>
            <a:r>
              <a:rPr lang="de-DE" sz="1600" dirty="0"/>
              <a:t> </a:t>
            </a:r>
            <a:r>
              <a:rPr lang="de-DE" sz="1600" b="1" dirty="0" smtClean="0"/>
              <a:t>WHO </a:t>
            </a:r>
            <a:r>
              <a:rPr lang="de-DE" sz="1600" b="1" dirty="0"/>
              <a:t>IPC expert </a:t>
            </a:r>
            <a:r>
              <a:rPr lang="de-DE" sz="1600" b="1" dirty="0" err="1" smtClean="0"/>
              <a:t>panel</a:t>
            </a:r>
            <a:r>
              <a:rPr lang="de-DE" sz="1600" dirty="0" smtClean="0"/>
              <a:t>: </a:t>
            </a:r>
            <a:r>
              <a:rPr lang="de-DE" sz="1600" dirty="0" err="1"/>
              <a:t>Conly</a:t>
            </a:r>
            <a:r>
              <a:rPr lang="de-DE" sz="1600" dirty="0" smtClean="0"/>
              <a:t>, Seto, </a:t>
            </a:r>
            <a:r>
              <a:rPr lang="de-DE" sz="1600" dirty="0" err="1" smtClean="0"/>
              <a:t>Pittet</a:t>
            </a:r>
            <a:r>
              <a:rPr lang="de-DE" sz="1600" dirty="0" smtClean="0"/>
              <a:t>, Holmes, Chu and Hunter. </a:t>
            </a:r>
            <a:br>
              <a:rPr lang="de-DE" sz="1600" dirty="0" smtClean="0"/>
            </a:br>
            <a:r>
              <a:rPr lang="de-DE" sz="1600" dirty="0" smtClean="0"/>
              <a:t/>
            </a:r>
            <a:br>
              <a:rPr lang="de-DE" sz="1600" dirty="0" smtClean="0"/>
            </a:br>
            <a:r>
              <a:rPr lang="de-DE" sz="1200" b="1" dirty="0" smtClean="0">
                <a:solidFill>
                  <a:prstClr val="black"/>
                </a:solidFill>
              </a:rPr>
              <a:t>in</a:t>
            </a:r>
            <a:r>
              <a:rPr lang="de-DE" sz="1200" b="1" dirty="0">
                <a:solidFill>
                  <a:prstClr val="black"/>
                </a:solidFill>
              </a:rPr>
              <a:t>: </a:t>
            </a:r>
            <a:r>
              <a:rPr lang="de-DE" sz="1200" i="1" dirty="0" err="1">
                <a:solidFill>
                  <a:prstClr val="black"/>
                </a:solidFill>
              </a:rPr>
              <a:t>Antimicrobial</a:t>
            </a:r>
            <a:r>
              <a:rPr lang="de-DE" sz="1200" i="1" dirty="0">
                <a:solidFill>
                  <a:prstClr val="black"/>
                </a:solidFill>
              </a:rPr>
              <a:t> Resistance </a:t>
            </a:r>
            <a:r>
              <a:rPr lang="de-DE" sz="1200" i="1" dirty="0" err="1">
                <a:solidFill>
                  <a:prstClr val="black"/>
                </a:solidFill>
              </a:rPr>
              <a:t>and</a:t>
            </a:r>
            <a:r>
              <a:rPr lang="de-DE" sz="1200" i="1" dirty="0">
                <a:solidFill>
                  <a:prstClr val="black"/>
                </a:solidFill>
              </a:rPr>
              <a:t> </a:t>
            </a:r>
            <a:r>
              <a:rPr lang="de-DE" sz="1200" i="1" dirty="0" err="1">
                <a:solidFill>
                  <a:prstClr val="black"/>
                </a:solidFill>
              </a:rPr>
              <a:t>Infection</a:t>
            </a:r>
            <a:r>
              <a:rPr lang="de-DE" sz="1200" i="1" dirty="0">
                <a:solidFill>
                  <a:prstClr val="black"/>
                </a:solidFill>
              </a:rPr>
              <a:t> Control </a:t>
            </a:r>
            <a:r>
              <a:rPr lang="de-DE" sz="1200" dirty="0" smtClean="0">
                <a:solidFill>
                  <a:prstClr val="black"/>
                </a:solidFill>
              </a:rPr>
              <a:t>(2020) 9:126</a:t>
            </a:r>
            <a:endParaRPr lang="de-DE" sz="1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55576" y="2636912"/>
            <a:ext cx="7848872" cy="446449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Vorherrschende Übertragungswege im Gesundheitswesen: Respiratorische Tröpfchen und/oder Kontaktroute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Secondary</a:t>
            </a: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de-DE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attack</a:t>
            </a: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rate (</a:t>
            </a:r>
            <a:r>
              <a:rPr lang="de-DE" sz="2000" dirty="0">
                <a:solidFill>
                  <a:srgbClr val="0070C0"/>
                </a:solidFill>
              </a:rPr>
              <a:t>3-10</a:t>
            </a:r>
            <a:r>
              <a:rPr lang="de-DE" sz="2000" dirty="0" smtClean="0">
                <a:solidFill>
                  <a:srgbClr val="0070C0"/>
                </a:solidFill>
              </a:rPr>
              <a:t>%</a:t>
            </a: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 aus Übertragungen in Haushalten ermittelt) und R0 von SARS-</a:t>
            </a:r>
            <a:r>
              <a:rPr lang="de-DE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CoV</a:t>
            </a: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de-DE" sz="2000" dirty="0">
                <a:solidFill>
                  <a:srgbClr val="0070C0"/>
                </a:solidFill>
              </a:rPr>
              <a:t>2,0-2,5</a:t>
            </a:r>
            <a:r>
              <a:rPr lang="de-DE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sind </a:t>
            </a:r>
            <a:r>
              <a:rPr lang="de-DE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nicht</a:t>
            </a: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konsistent mit einer obligat </a:t>
            </a:r>
            <a:r>
              <a:rPr lang="de-DE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aerogenen</a:t>
            </a: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Übertragung*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„</a:t>
            </a:r>
            <a:r>
              <a:rPr lang="de-DE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opportunistic</a:t>
            </a: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 </a:t>
            </a:r>
            <a:r>
              <a:rPr lang="de-DE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airborne</a:t>
            </a: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Übertragung bei </a:t>
            </a: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aerosol-generierenden </a:t>
            </a: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medizinischen Maßnahmen („AGMPs“) bei &gt; 1 m Entfernung möglich</a:t>
            </a:r>
          </a:p>
          <a:p>
            <a:pPr algn="l"/>
            <a:endParaRPr lang="de-DE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*</a:t>
            </a:r>
            <a:r>
              <a:rPr lang="de-DE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Superspreading</a:t>
            </a:r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events</a:t>
            </a:r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und Ausbrüche etc. außerhalb </a:t>
            </a:r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des Gesundheitswesens </a:t>
            </a:r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wurden hier nicht berücksichtigt</a:t>
            </a:r>
          </a:p>
          <a:p>
            <a:pPr algn="l"/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2956634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43608" y="836712"/>
            <a:ext cx="6400800" cy="504056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</a:rPr>
              <a:t>Welche Maßnahmen sind für den Schutz des med. Personals erforderlich?</a:t>
            </a: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chemeClr val="tx1"/>
                </a:solidFill>
              </a:rPr>
              <a:t>Einsatz von PSA oder Abstand von &gt; 2m</a:t>
            </a: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chemeClr val="tx1"/>
                </a:solidFill>
              </a:rPr>
              <a:t>Laut WHO sind MNS („</a:t>
            </a:r>
            <a:r>
              <a:rPr lang="de-DE" sz="2000" b="1" dirty="0" err="1" smtClean="0">
                <a:solidFill>
                  <a:schemeClr val="tx1"/>
                </a:solidFill>
              </a:rPr>
              <a:t>medical</a:t>
            </a:r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</a:rPr>
              <a:t>masks</a:t>
            </a:r>
            <a:r>
              <a:rPr lang="de-DE" sz="2000" b="1" dirty="0" smtClean="0">
                <a:solidFill>
                  <a:schemeClr val="tx1"/>
                </a:solidFill>
              </a:rPr>
              <a:t>“)</a:t>
            </a:r>
            <a:r>
              <a:rPr lang="de-DE" sz="2000" dirty="0" smtClean="0">
                <a:solidFill>
                  <a:schemeClr val="tx1"/>
                </a:solidFill>
              </a:rPr>
              <a:t> oder  Atemschutz („</a:t>
            </a:r>
            <a:r>
              <a:rPr lang="de-DE" sz="2000" b="1" dirty="0" err="1" smtClean="0">
                <a:solidFill>
                  <a:schemeClr val="tx1"/>
                </a:solidFill>
              </a:rPr>
              <a:t>respirators</a:t>
            </a:r>
            <a:r>
              <a:rPr lang="de-DE" sz="2000" b="1" dirty="0" smtClean="0">
                <a:solidFill>
                  <a:schemeClr val="tx1"/>
                </a:solidFill>
              </a:rPr>
              <a:t>“; N95) </a:t>
            </a:r>
            <a:r>
              <a:rPr lang="de-DE" sz="2000" dirty="0" smtClean="0">
                <a:solidFill>
                  <a:schemeClr val="tx1"/>
                </a:solidFill>
              </a:rPr>
              <a:t> grundsätzlich geeignet für die Versorgung von an COVID-19-erkrankten Personen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70C0"/>
                </a:solidFill>
              </a:rPr>
              <a:t>In DE wird der Einsatz von Schutzmasken von </a:t>
            </a:r>
            <a:r>
              <a:rPr lang="de-DE" sz="2000" dirty="0" err="1" smtClean="0">
                <a:solidFill>
                  <a:srgbClr val="0070C0"/>
                </a:solidFill>
              </a:rPr>
              <a:t>BAuA</a:t>
            </a:r>
            <a:r>
              <a:rPr lang="de-DE" sz="2000" dirty="0" smtClean="0">
                <a:solidFill>
                  <a:srgbClr val="0070C0"/>
                </a:solidFill>
              </a:rPr>
              <a:t>/Arbeitsschutz geregelt (bei Versorgung </a:t>
            </a:r>
            <a:r>
              <a:rPr lang="de-DE" sz="2000" smtClean="0">
                <a:solidFill>
                  <a:srgbClr val="0070C0"/>
                </a:solidFill>
              </a:rPr>
              <a:t>von </a:t>
            </a:r>
            <a:r>
              <a:rPr lang="de-DE" sz="2000" smtClean="0">
                <a:solidFill>
                  <a:srgbClr val="0070C0"/>
                </a:solidFill>
              </a:rPr>
              <a:t>COVID-19-infizierten: </a:t>
            </a:r>
            <a:r>
              <a:rPr lang="de-DE" sz="2000" dirty="0" smtClean="0">
                <a:solidFill>
                  <a:srgbClr val="0070C0"/>
                </a:solidFill>
              </a:rPr>
              <a:t>FFP oder mehr).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e-DE" sz="20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chemeClr val="tx1"/>
                </a:solidFill>
              </a:rPr>
              <a:t>Wichtige Faktoren beim Einsatz von MNS und Atemschutz sind: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/>
                </a:solidFill>
              </a:rPr>
              <a:t>Risiko der Selbstkontamination beim Tragen und insbesondere beim An- und Ablegen („</a:t>
            </a:r>
            <a:r>
              <a:rPr lang="de-DE" sz="1600" dirty="0" err="1" smtClean="0">
                <a:solidFill>
                  <a:schemeClr val="tx1"/>
                </a:solidFill>
              </a:rPr>
              <a:t>Donning</a:t>
            </a:r>
            <a:r>
              <a:rPr lang="de-DE" sz="1600" dirty="0" smtClean="0">
                <a:solidFill>
                  <a:schemeClr val="tx1"/>
                </a:solidFill>
              </a:rPr>
              <a:t>/</a:t>
            </a:r>
            <a:r>
              <a:rPr lang="de-DE" sz="1600" dirty="0" err="1" smtClean="0">
                <a:solidFill>
                  <a:schemeClr val="tx1"/>
                </a:solidFill>
              </a:rPr>
              <a:t>Doffing</a:t>
            </a:r>
            <a:r>
              <a:rPr lang="de-DE" sz="1600" dirty="0" smtClean="0">
                <a:solidFill>
                  <a:schemeClr val="tx1"/>
                </a:solidFill>
              </a:rPr>
              <a:t>“)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/>
                </a:solidFill>
              </a:rPr>
              <a:t>Personal braucht einfache Protokolle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/>
                </a:solidFill>
              </a:rPr>
              <a:t>Personal muss </a:t>
            </a:r>
            <a:r>
              <a:rPr lang="de-DE" sz="1600" dirty="0" smtClean="0">
                <a:solidFill>
                  <a:schemeClr val="tx1"/>
                </a:solidFill>
              </a:rPr>
              <a:t>geschult werden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/>
                </a:solidFill>
              </a:rPr>
              <a:t>Dichtsitz bei Atemschutz …</a:t>
            </a: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endParaRPr lang="de-DE" sz="2000" dirty="0" smtClean="0">
              <a:solidFill>
                <a:schemeClr val="tx1"/>
              </a:solidFill>
            </a:endParaRPr>
          </a:p>
          <a:p>
            <a:pPr algn="l"/>
            <a:endParaRPr lang="de-DE" sz="2000" dirty="0" smtClean="0">
              <a:solidFill>
                <a:schemeClr val="tx1"/>
              </a:solidFill>
            </a:endParaRPr>
          </a:p>
          <a:p>
            <a:pPr algn="l"/>
            <a:endParaRPr lang="de-DE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70280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Bildschirmpräsentation (4:3)</PresentationFormat>
  <Paragraphs>21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Use of medical face masks versus particulate respirators as a component of personal protective equipment for health care workers in the context of the COVID-19 pandemic.   Kommentar des WHO IPC expert panel: Conly, Seto, Pittet, Holmes, Chu and Hunter.   in: Antimicrobial Resistance and Infection Control (2020) 9:126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medical face masks</dc:title>
  <dc:creator>Brunke, Melanie</dc:creator>
  <cp:lastModifiedBy>Brunke, Melanie</cp:lastModifiedBy>
  <cp:revision>20</cp:revision>
  <cp:lastPrinted>2020-08-26T07:28:31Z</cp:lastPrinted>
  <dcterms:created xsi:type="dcterms:W3CDTF">2020-08-20T10:49:46Z</dcterms:created>
  <dcterms:modified xsi:type="dcterms:W3CDTF">2020-08-26T08:15:53Z</dcterms:modified>
</cp:coreProperties>
</file>