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27" r:id="rId2"/>
    <p:sldId id="713" r:id="rId3"/>
    <p:sldId id="570" r:id="rId4"/>
    <p:sldId id="714" r:id="rId5"/>
    <p:sldId id="715" r:id="rId6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as, Walter" initials="HW" lastIdx="10" clrIdx="0"/>
  <p:cmAuthor id="1" name="Buchholz, Udo" initials="BU" lastIdx="0" clrIdx="1"/>
  <p:cmAuthor id="2" name="Goerlitz, Luise" initials="GL" lastIdx="2" clrIdx="2"/>
  <p:cmAuthor id="3" name="Hilbig, Antonia" initials="HA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7BB8"/>
    <a:srgbClr val="045AA6"/>
    <a:srgbClr val="D0D8E8"/>
    <a:srgbClr val="FFFFCC"/>
    <a:srgbClr val="FFCC99"/>
    <a:srgbClr val="4D8AD2"/>
    <a:srgbClr val="66A8DD"/>
    <a:srgbClr val="006EC7"/>
    <a:srgbClr val="E9EDF4"/>
    <a:srgbClr val="338B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88" autoAdjust="0"/>
    <p:restoredTop sz="90568" autoAdjust="0"/>
  </p:normalViewPr>
  <p:slideViewPr>
    <p:cSldViewPr snapToGrid="0" snapToObjects="1">
      <p:cViewPr varScale="1">
        <p:scale>
          <a:sx n="121" d="100"/>
          <a:sy n="121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5546"/>
    </p:cViewPr>
  </p:sorterViewPr>
  <p:notesViewPr>
    <p:cSldViewPr snapToGrid="0" snapToObjects="1">
      <p:cViewPr varScale="1">
        <p:scale>
          <a:sx n="93" d="100"/>
          <a:sy n="93" d="100"/>
        </p:scale>
        <p:origin x="-378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26.08.2020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26.08.2020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57886">
              <a:defRPr/>
            </a:pPr>
            <a:r>
              <a:rPr lang="de-DE" dirty="0"/>
              <a:t>Quelle: Ordner des aktuellen Lageberichts S:\</a:t>
            </a:r>
            <a:r>
              <a:rPr lang="de-DE" dirty="0" smtClean="0"/>
              <a:t>Projekte\RKI_nCoV-Lage\3.Kommunikation\3.7.Lageberichte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0930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Datei </a:t>
            </a:r>
            <a:r>
              <a:rPr lang="de-DE" dirty="0" err="1" smtClean="0"/>
              <a:t>Fallzahlen_kumulativ_Datum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3011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3" name="Bild 12" descr="RKI-Logo_RGB_P300C.tif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21.08.2020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DE" smtClean="0"/>
              <a:t>21.08.2020</a:t>
            </a:r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21.08.2020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451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21.08.2020</a:t>
            </a:r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smtClean="0"/>
              <a:t>21.08.2020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 cstate="screen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="" xmlns:a16="http://schemas.microsoft.com/office/drawing/2014/main" id="{3D4E5546-5335-5647-A96F-CE3BCF4D161A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61" r:id="rId5"/>
    <p:sldLayoutId id="2147483655" r:id="rId6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9"/>
          <p:cNvSpPr>
            <a:spLocks noGrp="1"/>
          </p:cNvSpPr>
          <p:nvPr>
            <p:ph type="dt" sz="half" idx="14"/>
          </p:nvPr>
        </p:nvSpPr>
        <p:spPr>
          <a:xfrm>
            <a:off x="597387" y="6622713"/>
            <a:ext cx="1860421" cy="195750"/>
          </a:xfrm>
        </p:spPr>
        <p:txBody>
          <a:bodyPr/>
          <a:lstStyle/>
          <a:p>
            <a:r>
              <a:rPr lang="de-DE" dirty="0" smtClean="0"/>
              <a:t>26.08.2020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7439" y="597446"/>
            <a:ext cx="8670471" cy="1292662"/>
          </a:xfrm>
          <a:solidFill>
            <a:srgbClr val="045AA6"/>
          </a:solidFill>
        </p:spPr>
        <p:txBody>
          <a:bodyPr/>
          <a:lstStyle/>
          <a:p>
            <a:r>
              <a:rPr lang="de-DE" sz="2800" dirty="0" smtClean="0">
                <a:solidFill>
                  <a:schemeClr val="bg1"/>
                </a:solidFill>
              </a:rPr>
              <a:t>COVID-19: 		Lage National, </a:t>
            </a:r>
            <a:r>
              <a:rPr lang="de-DE" sz="2800" dirty="0" smtClean="0">
                <a:solidFill>
                  <a:schemeClr val="bg1"/>
                </a:solidFill>
              </a:rPr>
              <a:t>26.08.2020</a:t>
            </a:r>
            <a:r>
              <a:rPr lang="de-DE" sz="2800" dirty="0" smtClean="0">
                <a:solidFill>
                  <a:schemeClr val="bg1"/>
                </a:solidFill>
              </a:rPr>
              <a:t/>
            </a:r>
            <a:br>
              <a:rPr lang="de-DE" sz="2800" dirty="0" smtClean="0">
                <a:solidFill>
                  <a:schemeClr val="bg1"/>
                </a:solidFill>
              </a:rPr>
            </a:br>
            <a:r>
              <a:rPr lang="de-DE" sz="2800" dirty="0">
                <a:solidFill>
                  <a:schemeClr val="bg1"/>
                </a:solidFill>
              </a:rPr>
              <a:t/>
            </a:r>
            <a:br>
              <a:rPr lang="de-DE" sz="2800" dirty="0">
                <a:solidFill>
                  <a:schemeClr val="bg1"/>
                </a:solidFill>
              </a:rPr>
            </a:br>
            <a:r>
              <a:rPr lang="de-DE" sz="2800" dirty="0" smtClean="0">
                <a:solidFill>
                  <a:schemeClr val="bg1"/>
                </a:solidFill>
              </a:rPr>
              <a:t>Informationen für den Krisenstab</a:t>
            </a:r>
            <a:endParaRPr lang="de-DE" sz="2800" dirty="0">
              <a:solidFill>
                <a:schemeClr val="bg1"/>
              </a:solidFill>
            </a:endParaRPr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538"/>
              </p:ext>
            </p:extLst>
          </p:nvPr>
        </p:nvGraphicFramePr>
        <p:xfrm>
          <a:off x="217439" y="2004786"/>
          <a:ext cx="8659861" cy="2805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5238"/>
                <a:gridCol w="1308633"/>
                <a:gridCol w="1417559"/>
                <a:gridCol w="1621027"/>
                <a:gridCol w="2247404"/>
              </a:tblGrid>
              <a:tr h="396910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Datenstand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  <a:endParaRPr lang="de-DE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Änderung zum Vortag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Inzidenz </a:t>
                      </a:r>
                      <a:r>
                        <a:rPr lang="de-DE" sz="1800" b="1" dirty="0" smtClean="0">
                          <a:solidFill>
                            <a:schemeClr val="bg1"/>
                          </a:solidFill>
                        </a:rPr>
                        <a:t>(Fälle/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solidFill>
                            <a:schemeClr val="bg1"/>
                          </a:solidFill>
                        </a:rPr>
                        <a:t>100.000 </a:t>
                      </a:r>
                      <a:r>
                        <a:rPr lang="de-DE" sz="1800" b="1" dirty="0" err="1" smtClean="0">
                          <a:solidFill>
                            <a:schemeClr val="bg1"/>
                          </a:solidFill>
                        </a:rPr>
                        <a:t>Einw</a:t>
                      </a:r>
                      <a:r>
                        <a:rPr lang="de-DE" sz="1800" b="1" dirty="0" smtClean="0">
                          <a:solidFill>
                            <a:schemeClr val="bg1"/>
                          </a:solidFill>
                        </a:rPr>
                        <a:t>.)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</a:tr>
              <a:tr h="396910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 smtClean="0">
                          <a:solidFill>
                            <a:schemeClr val="bg1"/>
                          </a:solidFill>
                        </a:rPr>
                        <a:t>26.08.2020</a:t>
                      </a:r>
                      <a:r>
                        <a:rPr lang="de-DE" sz="1600" b="1" dirty="0" smtClean="0">
                          <a:solidFill>
                            <a:schemeClr val="bg1"/>
                          </a:solidFill>
                        </a:rPr>
                        <a:t>; 0:00 Uhr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Ganze Zahl</a:t>
                      </a:r>
                      <a:endParaRPr lang="de-DE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Prozent</a:t>
                      </a:r>
                      <a:endParaRPr lang="de-DE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Bestätigte Fälle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236.429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1.576</a:t>
                      </a:r>
                      <a:endParaRPr lang="de-DE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0,67%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284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Verstorbene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9.280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+3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0,03 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11,2</a:t>
                      </a:r>
                      <a:endParaRPr lang="de-DE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Anteil Verstorbene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 smtClean="0">
                          <a:solidFill>
                            <a:schemeClr val="tx1"/>
                          </a:solidFill>
                        </a:rPr>
                        <a:t>3,9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Genesene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ca.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210.600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7-Tage Inzidenz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10,2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06912"/>
              </p:ext>
            </p:extLst>
          </p:nvPr>
        </p:nvGraphicFramePr>
        <p:xfrm>
          <a:off x="265066" y="4960166"/>
          <a:ext cx="3087734" cy="1519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456"/>
                <a:gridCol w="630134"/>
                <a:gridCol w="1463144"/>
              </a:tblGrid>
              <a:tr h="673099">
                <a:tc>
                  <a:txBody>
                    <a:bodyPr/>
                    <a:lstStyle/>
                    <a:p>
                      <a:pPr algn="l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DIVI</a:t>
                      </a:r>
                    </a:p>
                    <a:p>
                      <a:pPr algn="l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Datenstand</a:t>
                      </a:r>
                    </a:p>
                    <a:p>
                      <a:pPr algn="l"/>
                      <a:r>
                        <a:rPr lang="de-DE" sz="1200" b="1" dirty="0" smtClean="0">
                          <a:solidFill>
                            <a:srgbClr val="FF0000"/>
                          </a:solidFill>
                        </a:rPr>
                        <a:t>25.08.2020</a:t>
                      </a:r>
                      <a:endParaRPr lang="de-DE" sz="12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  <a:endParaRPr lang="de-DE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Änderung </a:t>
                      </a:r>
                    </a:p>
                    <a:p>
                      <a:pPr algn="ctr"/>
                      <a:r>
                        <a:rPr lang="de-DE" sz="1200" smtClean="0">
                          <a:solidFill>
                            <a:schemeClr val="bg1"/>
                          </a:solidFill>
                        </a:rPr>
                        <a:t>zum Vortag</a:t>
                      </a:r>
                      <a:endParaRPr lang="de-DE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</a:tr>
              <a:tr h="423182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Aktuell ITS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223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-22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3182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Beatmet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133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+1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Inhaltsplatzhalter 1"/>
          <p:cNvSpPr>
            <a:spLocks noGrp="1"/>
          </p:cNvSpPr>
          <p:nvPr>
            <p:ph sz="quarter" idx="13"/>
          </p:nvPr>
        </p:nvSpPr>
        <p:spPr>
          <a:xfrm>
            <a:off x="3771900" y="4126359"/>
            <a:ext cx="5116010" cy="205358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2000" indent="0">
              <a:spcBef>
                <a:spcPts val="600"/>
              </a:spcBef>
              <a:buNone/>
            </a:pPr>
            <a:r>
              <a:rPr lang="de-DE" sz="1600" b="1" dirty="0"/>
              <a:t>Schätzung der Reproduktionszahl (R)</a:t>
            </a:r>
          </a:p>
          <a:p>
            <a:r>
              <a:rPr lang="de-DE" sz="1400" b="1" dirty="0" smtClean="0">
                <a:solidFill>
                  <a:srgbClr val="045AA6"/>
                </a:solidFill>
              </a:rPr>
              <a:t>Schätzung der Reproduktionszahl (R):  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FF0000"/>
                </a:solidFill>
              </a:rPr>
              <a:t>26.08.2020</a:t>
            </a:r>
            <a:r>
              <a:rPr lang="de-DE" sz="1400" b="1" dirty="0">
                <a:solidFill>
                  <a:srgbClr val="FF0000"/>
                </a:solidFill>
              </a:rPr>
              <a:t>: 	</a:t>
            </a:r>
            <a:r>
              <a:rPr lang="de-DE" sz="1400" b="1" dirty="0" smtClean="0">
                <a:solidFill>
                  <a:srgbClr val="FF0000"/>
                </a:solidFill>
              </a:rPr>
              <a:t>0,85 </a:t>
            </a:r>
            <a:r>
              <a:rPr lang="de-DE" sz="1400" b="1" dirty="0" smtClean="0">
                <a:solidFill>
                  <a:srgbClr val="FF0000"/>
                </a:solidFill>
              </a:rPr>
              <a:t>(95</a:t>
            </a:r>
            <a:r>
              <a:rPr lang="de-DE" sz="1400" b="1" dirty="0">
                <a:solidFill>
                  <a:srgbClr val="FF0000"/>
                </a:solidFill>
              </a:rPr>
              <a:t>%-Prädiktionsintervall: </a:t>
            </a:r>
            <a:r>
              <a:rPr lang="de-DE" sz="1400" b="1" dirty="0" smtClean="0">
                <a:solidFill>
                  <a:srgbClr val="FF0000"/>
                </a:solidFill>
              </a:rPr>
              <a:t>0,69 </a:t>
            </a:r>
            <a:r>
              <a:rPr lang="de-DE" sz="1400" b="1" dirty="0" smtClean="0">
                <a:solidFill>
                  <a:srgbClr val="FF0000"/>
                </a:solidFill>
              </a:rPr>
              <a:t>- </a:t>
            </a:r>
            <a:r>
              <a:rPr lang="de-DE" sz="1400" b="1" dirty="0" smtClean="0">
                <a:solidFill>
                  <a:srgbClr val="FF0000"/>
                </a:solidFill>
              </a:rPr>
              <a:t>1,05) </a:t>
            </a:r>
            <a:endParaRPr lang="de-DE" sz="1400" b="1" dirty="0" smtClean="0">
              <a:solidFill>
                <a:srgbClr val="FF0000"/>
              </a:solidFill>
            </a:endParaRP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045AA6"/>
                </a:solidFill>
              </a:rPr>
              <a:t>25.08.2020</a:t>
            </a:r>
            <a:r>
              <a:rPr lang="de-DE" sz="1400" b="1" dirty="0">
                <a:solidFill>
                  <a:srgbClr val="045AA6"/>
                </a:solidFill>
              </a:rPr>
              <a:t>: 	</a:t>
            </a:r>
            <a:r>
              <a:rPr lang="de-DE" sz="1400" b="1" dirty="0" smtClean="0">
                <a:solidFill>
                  <a:srgbClr val="045AA6"/>
                </a:solidFill>
              </a:rPr>
              <a:t>0,90 </a:t>
            </a:r>
            <a:r>
              <a:rPr lang="de-DE" sz="1400" b="1" dirty="0">
                <a:solidFill>
                  <a:srgbClr val="045AA6"/>
                </a:solidFill>
              </a:rPr>
              <a:t>(95%-Prädiktionsintervall: </a:t>
            </a:r>
            <a:r>
              <a:rPr lang="de-DE" sz="1400" b="1" dirty="0" smtClean="0">
                <a:solidFill>
                  <a:srgbClr val="045AA6"/>
                </a:solidFill>
              </a:rPr>
              <a:t>0,74- 1,10) </a:t>
            </a:r>
            <a:endParaRPr lang="de-DE" sz="1400" b="1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</a:pPr>
            <a:r>
              <a:rPr lang="de-DE" sz="1400" b="1" dirty="0" smtClean="0">
                <a:solidFill>
                  <a:srgbClr val="045AA6"/>
                </a:solidFill>
              </a:rPr>
              <a:t>Schätzung eines stabileren R (7-Tage-R):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FF0000"/>
                </a:solidFill>
              </a:rPr>
              <a:t>26.08.2020</a:t>
            </a:r>
            <a:r>
              <a:rPr lang="de-DE" sz="1400" b="1" dirty="0">
                <a:solidFill>
                  <a:srgbClr val="FF0000"/>
                </a:solidFill>
              </a:rPr>
              <a:t>: 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smtClean="0">
                <a:solidFill>
                  <a:srgbClr val="FF0000"/>
                </a:solidFill>
              </a:rPr>
              <a:t>0,93 </a:t>
            </a:r>
            <a:r>
              <a:rPr lang="de-DE" sz="1400" b="1" dirty="0" smtClean="0">
                <a:solidFill>
                  <a:srgbClr val="FF0000"/>
                </a:solidFill>
              </a:rPr>
              <a:t>(95</a:t>
            </a:r>
            <a:r>
              <a:rPr lang="de-DE" sz="1400" b="1" dirty="0">
                <a:solidFill>
                  <a:srgbClr val="FF0000"/>
                </a:solidFill>
              </a:rPr>
              <a:t>%-Prädiktionsintervall: </a:t>
            </a:r>
            <a:r>
              <a:rPr lang="de-DE" sz="1400" b="1" dirty="0" smtClean="0">
                <a:solidFill>
                  <a:srgbClr val="FF0000"/>
                </a:solidFill>
              </a:rPr>
              <a:t>0,84 </a:t>
            </a:r>
            <a:r>
              <a:rPr lang="de-DE" sz="1400" b="1" dirty="0" smtClean="0">
                <a:solidFill>
                  <a:srgbClr val="FF0000"/>
                </a:solidFill>
              </a:rPr>
              <a:t>- </a:t>
            </a:r>
            <a:r>
              <a:rPr lang="de-DE" sz="1400" b="1" dirty="0" smtClean="0">
                <a:solidFill>
                  <a:srgbClr val="FF0000"/>
                </a:solidFill>
              </a:rPr>
              <a:t>1,03) </a:t>
            </a:r>
            <a:endParaRPr lang="de-DE" sz="1400" b="1" dirty="0" smtClean="0">
              <a:solidFill>
                <a:srgbClr val="FF0000"/>
              </a:solidFill>
            </a:endParaRP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045AA6"/>
                </a:solidFill>
              </a:rPr>
              <a:t>25.08.2020</a:t>
            </a:r>
            <a:r>
              <a:rPr lang="de-DE" sz="1400" b="1" dirty="0">
                <a:solidFill>
                  <a:srgbClr val="045AA6"/>
                </a:solidFill>
              </a:rPr>
              <a:t>: 	</a:t>
            </a:r>
            <a:r>
              <a:rPr lang="de-DE" sz="1400" b="1" dirty="0" smtClean="0">
                <a:solidFill>
                  <a:srgbClr val="045AA6"/>
                </a:solidFill>
              </a:rPr>
              <a:t>0,92 </a:t>
            </a:r>
            <a:r>
              <a:rPr lang="de-DE" sz="1400" b="1" dirty="0" smtClean="0">
                <a:solidFill>
                  <a:srgbClr val="045AA6"/>
                </a:solidFill>
              </a:rPr>
              <a:t>(95</a:t>
            </a:r>
            <a:r>
              <a:rPr lang="de-DE" sz="1400" b="1" dirty="0">
                <a:solidFill>
                  <a:srgbClr val="045AA6"/>
                </a:solidFill>
              </a:rPr>
              <a:t>%-Prädiktionsintervall: </a:t>
            </a:r>
            <a:r>
              <a:rPr lang="de-DE" sz="1400" b="1" dirty="0" smtClean="0">
                <a:solidFill>
                  <a:srgbClr val="045AA6"/>
                </a:solidFill>
              </a:rPr>
              <a:t>0,83 </a:t>
            </a:r>
            <a:r>
              <a:rPr lang="de-DE" sz="1400" b="1" dirty="0">
                <a:solidFill>
                  <a:srgbClr val="045AA6"/>
                </a:solidFill>
              </a:rPr>
              <a:t>- </a:t>
            </a:r>
            <a:r>
              <a:rPr lang="de-DE" sz="1400" b="1" dirty="0" smtClean="0">
                <a:solidFill>
                  <a:srgbClr val="045AA6"/>
                </a:solidFill>
              </a:rPr>
              <a:t>1,03)</a:t>
            </a:r>
            <a:endParaRPr lang="de-DE" sz="1400" dirty="0"/>
          </a:p>
          <a:p>
            <a:pPr marL="0" indent="0">
              <a:buNone/>
            </a:pPr>
            <a:endParaRPr lang="de-DE" sz="1600" dirty="0"/>
          </a:p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28349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 smtClean="0"/>
              <a:t>26.08.2020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147311" y="103483"/>
            <a:ext cx="6114342" cy="553998"/>
          </a:xfrm>
          <a:prstGeom prst="rect">
            <a:avLst/>
          </a:prstGeom>
          <a:solidFill>
            <a:srgbClr val="045AA6"/>
          </a:solidFill>
        </p:spPr>
        <p:txBody>
          <a:bodyPr vert="horz" wrap="square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 smtClean="0">
                <a:solidFill>
                  <a:schemeClr val="bg1"/>
                </a:solidFill>
              </a:rPr>
              <a:t>7-Tages-Inzidenz nach Meldedatum Bundesländer </a:t>
            </a:r>
            <a:r>
              <a:rPr lang="de-DE" sz="1600" dirty="0" smtClean="0">
                <a:solidFill>
                  <a:schemeClr val="bg1"/>
                </a:solidFill>
              </a:rPr>
              <a:t>(Datenstand </a:t>
            </a:r>
            <a:r>
              <a:rPr lang="de-DE" sz="1600" dirty="0" smtClean="0">
                <a:solidFill>
                  <a:schemeClr val="bg1"/>
                </a:solidFill>
              </a:rPr>
              <a:t>26.08.2020 </a:t>
            </a:r>
            <a:r>
              <a:rPr lang="de-DE" sz="1600" dirty="0" smtClean="0">
                <a:solidFill>
                  <a:schemeClr val="bg1"/>
                </a:solidFill>
              </a:rPr>
              <a:t>0:00 Uhr)</a:t>
            </a:r>
            <a:endParaRPr lang="de-DE" sz="16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70" y="842669"/>
            <a:ext cx="8405922" cy="5740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feld 19"/>
          <p:cNvSpPr txBox="1"/>
          <p:nvPr/>
        </p:nvSpPr>
        <p:spPr>
          <a:xfrm>
            <a:off x="6481325" y="3768563"/>
            <a:ext cx="417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4</a:t>
            </a:r>
            <a:r>
              <a:rPr lang="de-DE" sz="1400" dirty="0" smtClean="0"/>
              <a:t>.</a:t>
            </a:r>
            <a:endParaRPr lang="de-DE" sz="1400" dirty="0"/>
          </a:p>
        </p:txBody>
      </p:sp>
      <p:sp>
        <p:nvSpPr>
          <p:cNvPr id="19" name="Textfeld 18"/>
          <p:cNvSpPr txBox="1"/>
          <p:nvPr/>
        </p:nvSpPr>
        <p:spPr>
          <a:xfrm>
            <a:off x="6486963" y="977633"/>
            <a:ext cx="417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3.</a:t>
            </a:r>
            <a:endParaRPr lang="de-DE" sz="1400" dirty="0"/>
          </a:p>
        </p:txBody>
      </p:sp>
      <p:sp>
        <p:nvSpPr>
          <p:cNvPr id="7" name="Textfeld 6"/>
          <p:cNvSpPr txBox="1"/>
          <p:nvPr/>
        </p:nvSpPr>
        <p:spPr>
          <a:xfrm>
            <a:off x="6481325" y="2849045"/>
            <a:ext cx="417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1.</a:t>
            </a:r>
            <a:endParaRPr lang="de-DE" sz="1400" dirty="0"/>
          </a:p>
        </p:txBody>
      </p:sp>
      <p:sp>
        <p:nvSpPr>
          <p:cNvPr id="21" name="Textfeld 20"/>
          <p:cNvSpPr txBox="1"/>
          <p:nvPr/>
        </p:nvSpPr>
        <p:spPr>
          <a:xfrm>
            <a:off x="6481325" y="1601940"/>
            <a:ext cx="417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5.</a:t>
            </a:r>
            <a:endParaRPr lang="de-DE" sz="1400" dirty="0"/>
          </a:p>
        </p:txBody>
      </p:sp>
      <p:sp>
        <p:nvSpPr>
          <p:cNvPr id="16" name="Textfeld 15"/>
          <p:cNvSpPr txBox="1"/>
          <p:nvPr/>
        </p:nvSpPr>
        <p:spPr>
          <a:xfrm>
            <a:off x="6486963" y="1285410"/>
            <a:ext cx="417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2</a:t>
            </a:r>
            <a:r>
              <a:rPr lang="de-DE" sz="1400" dirty="0" smtClean="0"/>
              <a:t>.</a:t>
            </a:r>
            <a:endParaRPr lang="de-DE" sz="1400" dirty="0"/>
          </a:p>
        </p:txBody>
      </p:sp>
      <p:sp>
        <p:nvSpPr>
          <p:cNvPr id="13" name="Textfeld 12"/>
          <p:cNvSpPr txBox="1"/>
          <p:nvPr/>
        </p:nvSpPr>
        <p:spPr>
          <a:xfrm>
            <a:off x="6486963" y="4132737"/>
            <a:ext cx="417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6</a:t>
            </a:r>
            <a:r>
              <a:rPr lang="de-DE" sz="1400" dirty="0" smtClean="0"/>
              <a:t>.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283975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 smtClean="0"/>
              <a:t>26.08.2020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236765" y="166413"/>
            <a:ext cx="6784521" cy="307777"/>
          </a:xfrm>
          <a:prstGeom prst="rect">
            <a:avLst/>
          </a:prstGeom>
          <a:solidFill>
            <a:srgbClr val="045AA6"/>
          </a:solidFill>
        </p:spPr>
        <p:txBody>
          <a:bodyPr vert="horz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 smtClean="0">
                <a:solidFill>
                  <a:schemeClr val="bg1"/>
                </a:solidFill>
              </a:rPr>
              <a:t>Geografische Verteilung in Deutschland: 7-Tage-Inzidenz 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596624"/>
              </p:ext>
            </p:extLst>
          </p:nvPr>
        </p:nvGraphicFramePr>
        <p:xfrm>
          <a:off x="236765" y="484709"/>
          <a:ext cx="6784521" cy="115058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73528"/>
                <a:gridCol w="6310993"/>
              </a:tblGrid>
              <a:tr h="301958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8.505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971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7-Tages-Inzidenz  </a:t>
                      </a:r>
                      <a:r>
                        <a:rPr lang="de-DE" sz="1200" b="1" dirty="0" smtClean="0">
                          <a:solidFill>
                            <a:schemeClr val="tx1"/>
                          </a:solidFill>
                        </a:rPr>
                        <a:t>&gt;25-50 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Fälle/100.000 </a:t>
                      </a:r>
                      <a:r>
                        <a:rPr lang="de-DE" sz="1200" dirty="0" err="1" smtClean="0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2456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7-Tages-Inzidenz  </a:t>
                      </a:r>
                      <a:r>
                        <a:rPr lang="de-DE" sz="1200" b="1" dirty="0" smtClean="0">
                          <a:solidFill>
                            <a:schemeClr val="tx1"/>
                          </a:solidFill>
                        </a:rPr>
                        <a:t>&gt;50-100 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Fälle/100.000 </a:t>
                      </a:r>
                      <a:r>
                        <a:rPr lang="de-DE" sz="1200" dirty="0" err="1" smtClean="0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20335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7-Tages-Inzidenz  &gt;</a:t>
                      </a:r>
                      <a:r>
                        <a:rPr lang="de-DE" sz="1200" b="1" dirty="0" smtClean="0">
                          <a:solidFill>
                            <a:schemeClr val="tx1"/>
                          </a:solidFill>
                        </a:rPr>
                        <a:t>100-500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 Fälle/100.000 </a:t>
                      </a:r>
                      <a:r>
                        <a:rPr lang="de-DE" sz="1200" dirty="0" err="1" smtClean="0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765" y="1732865"/>
            <a:ext cx="6963595" cy="4889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39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 smtClean="0"/>
              <a:t>26.08.2020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236765" y="166413"/>
            <a:ext cx="6784521" cy="615553"/>
          </a:xfrm>
          <a:prstGeom prst="rect">
            <a:avLst/>
          </a:prstGeom>
          <a:solidFill>
            <a:srgbClr val="045AA6"/>
          </a:solidFill>
        </p:spPr>
        <p:txBody>
          <a:bodyPr vert="horz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 smtClean="0">
                <a:solidFill>
                  <a:schemeClr val="bg1"/>
                </a:solidFill>
              </a:rPr>
              <a:t>Vergleich Meldewochen 33 und 34: Fallzahl und Inzidenz nach Bundesland </a:t>
            </a:r>
            <a:r>
              <a:rPr lang="de-DE" sz="1400" dirty="0" smtClean="0">
                <a:solidFill>
                  <a:schemeClr val="bg1"/>
                </a:solidFill>
              </a:rPr>
              <a:t>(Datenstand 25.08.2020; 0:00 Uhr)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41" y="960448"/>
            <a:ext cx="8605867" cy="533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559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236765" y="166413"/>
            <a:ext cx="6784521" cy="615553"/>
          </a:xfrm>
          <a:prstGeom prst="rect">
            <a:avLst/>
          </a:prstGeom>
          <a:solidFill>
            <a:srgbClr val="045AA6"/>
          </a:solidFill>
        </p:spPr>
        <p:txBody>
          <a:bodyPr vert="horz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 smtClean="0">
                <a:solidFill>
                  <a:schemeClr val="bg1"/>
                </a:solidFill>
              </a:rPr>
              <a:t>Wochenvergleich KW 10 - 34: COVID-19-Fälle nach Geschlecht, Alter, Hospitalisierung, Verstorbene </a:t>
            </a:r>
            <a:r>
              <a:rPr lang="de-DE" sz="1400" dirty="0" smtClean="0">
                <a:solidFill>
                  <a:schemeClr val="bg1"/>
                </a:solidFill>
              </a:rPr>
              <a:t>(Datenstand 25.08.2020; 0:00 Uhr)</a:t>
            </a:r>
            <a:endParaRPr lang="de-DE" sz="1400" dirty="0">
              <a:solidFill>
                <a:schemeClr val="bg1"/>
              </a:solidFill>
            </a:endParaRP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7" y="854950"/>
            <a:ext cx="9008207" cy="5720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236765" y="6575416"/>
            <a:ext cx="62194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rgbClr val="0070C0"/>
                </a:solidFill>
              </a:rPr>
              <a:t>*Daten noch nicht aussagekräftig, da Ausgang der Erkrankungen in diesen Wochen noch </a:t>
            </a:r>
            <a:r>
              <a:rPr lang="de-DE" sz="1200" dirty="0" smtClean="0">
                <a:solidFill>
                  <a:srgbClr val="0070C0"/>
                </a:solidFill>
              </a:rPr>
              <a:t>unklar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3510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</Words>
  <Application>Microsoft Office PowerPoint</Application>
  <PresentationFormat>Bildschirmpräsentation (4:3)</PresentationFormat>
  <Paragraphs>76</Paragraphs>
  <Slides>5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Office-Design</vt:lpstr>
      <vt:lpstr>COVID-19:   Lage National, 26.08.2020  Informationen für den Krisenstab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Schönfeld, Viktoria</cp:lastModifiedBy>
  <cp:revision>2579</cp:revision>
  <cp:lastPrinted>2020-08-10T06:11:13Z</cp:lastPrinted>
  <dcterms:created xsi:type="dcterms:W3CDTF">2015-11-02T12:29:13Z</dcterms:created>
  <dcterms:modified xsi:type="dcterms:W3CDTF">2020-08-26T07:15:57Z</dcterms:modified>
</cp:coreProperties>
</file>