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4" r:id="rId2"/>
    <p:sldId id="365" r:id="rId3"/>
    <p:sldId id="351" r:id="rId4"/>
    <p:sldId id="352" r:id="rId5"/>
    <p:sldId id="353" r:id="rId6"/>
    <p:sldId id="357" r:id="rId7"/>
    <p:sldId id="359" r:id="rId8"/>
    <p:sldId id="362" r:id="rId9"/>
    <p:sldId id="3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3385" autoAdjust="0"/>
  </p:normalViewPr>
  <p:slideViewPr>
    <p:cSldViewPr>
      <p:cViewPr>
        <p:scale>
          <a:sx n="50" d="100"/>
          <a:sy n="50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de-DE" baseline="0" dirty="0" smtClean="0"/>
              <a:t>Nicht mehr in der Liste: Belize, Britische Jungferninsel</a:t>
            </a:r>
            <a:endParaRPr lang="de-D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Neu: Malta, Schweiz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8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66092"/>
                </a:solidFill>
              </a:rPr>
              <a:t>24.204.686 </a:t>
            </a:r>
            <a:r>
              <a:rPr lang="en-US" sz="2400" b="1" dirty="0" err="1" smtClean="0">
                <a:solidFill>
                  <a:srgbClr val="366092"/>
                </a:solidFill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endParaRPr lang="en-US" sz="2400" b="1" dirty="0">
              <a:solidFill>
                <a:srgbClr val="366092"/>
              </a:solidFill>
            </a:endParaRPr>
          </a:p>
          <a:p>
            <a:r>
              <a:rPr lang="en-US" sz="2400" b="1" dirty="0">
                <a:solidFill>
                  <a:srgbClr val="366092"/>
                </a:solidFill>
              </a:rPr>
              <a:t>826.090 </a:t>
            </a:r>
            <a:r>
              <a:rPr lang="en-US" sz="2400" b="1" dirty="0" err="1" smtClean="0">
                <a:solidFill>
                  <a:srgbClr val="366092"/>
                </a:solidFill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(3,4%)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92085"/>
              </p:ext>
            </p:extLst>
          </p:nvPr>
        </p:nvGraphicFramePr>
        <p:xfrm>
          <a:off x="311491" y="1744702"/>
          <a:ext cx="8649835" cy="4711904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3.310.234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473.309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5.821.876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292.034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3.717.156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260.504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572.270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70.092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370.175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64.222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143,41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613.378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54.958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169,05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419.849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48.982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377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573.888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36.857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970.865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33.544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202.361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28.587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25940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Namibia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Cabo</a:t>
                      </a:r>
                      <a:r>
                        <a:rPr lang="de-DE" sz="11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Verde</a:t>
                      </a:r>
                      <a:endParaRPr lang="de-DE" sz="11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53439"/>
              </p:ext>
            </p:extLst>
          </p:nvPr>
        </p:nvGraphicFramePr>
        <p:xfrm>
          <a:off x="1691280" y="4388197"/>
          <a:ext cx="1662100" cy="21155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752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620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436,46</a:t>
                      </a:r>
                    </a:p>
                  </a:txBody>
                  <a:tcPr marL="9525" marR="9525" marT="9525" marB="0" anchor="b"/>
                </a:tc>
              </a:tr>
              <a:tr h="32792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358,7</a:t>
                      </a:r>
                    </a:p>
                  </a:txBody>
                  <a:tcPr marL="9525" marR="9525" marT="9525" marB="0" anchor="b"/>
                </a:tc>
              </a:tr>
              <a:tr h="181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221,76</a:t>
                      </a:r>
                    </a:p>
                  </a:txBody>
                  <a:tcPr marL="9525" marR="9525" marT="9525" marB="0" anchor="b"/>
                </a:tc>
              </a:tr>
              <a:tr h="3131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193,16</a:t>
                      </a:r>
                    </a:p>
                  </a:txBody>
                  <a:tcPr marL="9525" marR="9525" marT="9525" marB="0" anchor="b"/>
                </a:tc>
              </a:tr>
              <a:tr h="181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169,05</a:t>
                      </a:r>
                    </a:p>
                  </a:txBody>
                  <a:tcPr marL="9525" marR="9525" marT="9525" marB="0" anchor="b"/>
                </a:tc>
              </a:tr>
              <a:tr h="181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143,41</a:t>
                      </a:r>
                    </a:p>
                  </a:txBody>
                  <a:tcPr marL="9525" marR="9525" marT="9525" marB="0" anchor="b"/>
                </a:tc>
              </a:tr>
              <a:tr h="1811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/>
                </a:tc>
              </a:tr>
              <a:tr h="32792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125,47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833"/>
              </p:ext>
            </p:extLst>
          </p:nvPr>
        </p:nvGraphicFramePr>
        <p:xfrm>
          <a:off x="3563888" y="4437593"/>
          <a:ext cx="1524000" cy="1868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53452"/>
                <a:gridCol w="5705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73,79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61,18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2375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98,07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68,64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56194"/>
              </p:ext>
            </p:extLst>
          </p:nvPr>
        </p:nvGraphicFramePr>
        <p:xfrm>
          <a:off x="7368480" y="4415880"/>
          <a:ext cx="1524000" cy="20097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63,27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03306"/>
              </p:ext>
            </p:extLst>
          </p:nvPr>
        </p:nvGraphicFramePr>
        <p:xfrm>
          <a:off x="46726" y="5733256"/>
          <a:ext cx="1428930" cy="3581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311,43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4959"/>
            <a:ext cx="75057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339752" y="3717032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smtClean="0"/>
              <a:t>37 </a:t>
            </a:r>
            <a:r>
              <a:rPr lang="de-DE" sz="1600" b="1" dirty="0" smtClean="0"/>
              <a:t>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10318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23.08.) 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2687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Albanien (2), Andorra, Belgien (1), Bosnien und Herzegowina (4), Bulgarien (1), Dänemark (1), Frankreich (2), Kosovo, Kroatien (6), Luxemburg (1), Malta (1), Montenegro, </a:t>
            </a:r>
            <a:r>
              <a:rPr lang="de-DE" sz="1600" dirty="0" err="1" smtClean="0"/>
              <a:t>Nordmazedonien</a:t>
            </a:r>
            <a:r>
              <a:rPr lang="de-DE" sz="1600" dirty="0" smtClean="0"/>
              <a:t> (2), Rumänien (9), Schweiz (1), Spanien (18), </a:t>
            </a:r>
            <a:r>
              <a:rPr lang="de-DE" sz="1600" dirty="0"/>
              <a:t>Vereinigtes </a:t>
            </a:r>
            <a:r>
              <a:rPr lang="de-DE" sz="1600" dirty="0" smtClean="0"/>
              <a:t>Königreich (2)  </a:t>
            </a:r>
            <a:r>
              <a:rPr lang="de-DE" sz="1200" dirty="0" smtClean="0"/>
              <a:t>(Datenstand 27.08.)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5101" y="2103188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11438"/>
              </p:ext>
            </p:extLst>
          </p:nvPr>
        </p:nvGraphicFramePr>
        <p:xfrm>
          <a:off x="539552" y="2605878"/>
          <a:ext cx="8259892" cy="357575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2128"/>
                <a:gridCol w="2232248"/>
                <a:gridCol w="1656184"/>
                <a:gridCol w="936104"/>
                <a:gridCol w="576064"/>
                <a:gridCol w="1707164"/>
              </a:tblGrid>
              <a:tr h="402394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 rowSpan="2"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Kroatien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Dubrovačko-neretvanska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51,06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62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Grad Zagreb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54,69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441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Malta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Malta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52,68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260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Monaco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Monaco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51,33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20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02394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>
                          <a:effectLst/>
                        </a:rPr>
                        <a:t>Montenegro</a:t>
                      </a:r>
                      <a:endParaRPr lang="de-DE" sz="14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Montenegro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50,47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314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15.06.</a:t>
                      </a:r>
                    </a:p>
                  </a:txBody>
                  <a:tcPr marL="0" marR="0" marT="0" marB="0" anchor="ctr"/>
                </a:tc>
              </a:tr>
              <a:tr h="268263">
                <a:tc rowSpan="2"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Rumänien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Iași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59,48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472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Tulcea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51,95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101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>
                          <a:effectLst/>
                        </a:rPr>
                        <a:t>Schweiz</a:t>
                      </a:r>
                      <a:endParaRPr lang="de-DE" sz="14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Vaud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51,30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410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02394">
                <a:tc rowSpan="2"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Spanien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Ciudad Autónoma de Ceuta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54,23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46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20.08.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2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Extremadura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51,34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547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25.08.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26.08.2020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42"/>
            <a:ext cx="9144000" cy="64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6025"/>
            <a:ext cx="7200800" cy="60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732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5666"/>
            <a:ext cx="6192688" cy="61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1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09734"/>
              </p:ext>
            </p:extLst>
          </p:nvPr>
        </p:nvGraphicFramePr>
        <p:xfrm>
          <a:off x="683568" y="836712"/>
          <a:ext cx="7381361" cy="538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02"/>
                <a:gridCol w="2320806"/>
                <a:gridCol w="1471361"/>
                <a:gridCol w="992652"/>
                <a:gridCol w="806640"/>
              </a:tblGrid>
              <a:tr h="1871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Region/Provinz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 Kumulativ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Fälle7T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Inzidenz_7T</a:t>
                      </a:r>
                    </a:p>
                  </a:txBody>
                  <a:tcPr marL="68580" marR="68580" marT="0" marB="0"/>
                </a:tc>
              </a:tr>
              <a:tr h="48227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Albanien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Kukës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327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66,58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Tiranë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4.376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532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59,43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366092"/>
                          </a:solidFill>
                          <a:effectLst/>
                        </a:rPr>
                        <a:t>Andorra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Andorra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1.060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55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71,29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solidFill>
                            <a:srgbClr val="366092"/>
                          </a:solidFill>
                          <a:effectLst/>
                        </a:rPr>
                        <a:t>Belgium</a:t>
                      </a:r>
                      <a:endParaRPr lang="de-DE" sz="14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Brussels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9.694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931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76,61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7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Bosnien</a:t>
                      </a:r>
                      <a:r>
                        <a:rPr lang="de-DE" sz="1400" b="1" u="none" strike="noStrike" baseline="0" dirty="0" smtClean="0">
                          <a:solidFill>
                            <a:srgbClr val="366092"/>
                          </a:solidFill>
                          <a:effectLst/>
                        </a:rPr>
                        <a:t> </a:t>
                      </a:r>
                      <a:r>
                        <a:rPr lang="de-DE" sz="1400" b="1" u="none" strike="noStrike" dirty="0" err="1" smtClean="0">
                          <a:solidFill>
                            <a:srgbClr val="366092"/>
                          </a:solidFill>
                          <a:effectLst/>
                        </a:rPr>
                        <a:t>Herzegovina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Hercegovačko-neretvanski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1.146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166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74,77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Istočno</a:t>
                      </a:r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 Sarajevo-</a:t>
                      </a:r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Zvornik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1.367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153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53,25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Kanton 10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252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123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146,21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Kanton Sarajevo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3.698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269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65,04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Posavski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24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55,23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Trebinje-Foča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703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54,39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Zapadno-hercegovački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477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171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180,19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solidFill>
                            <a:srgbClr val="366092"/>
                          </a:solidFill>
                          <a:effectLst/>
                        </a:rPr>
                        <a:t>Bulgaria</a:t>
                      </a:r>
                      <a:endParaRPr lang="de-DE" sz="14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Dobrich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661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98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56,38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4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Kroatien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Brodsko-Posavska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322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92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66,28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Splitsko-Dalmatinska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1.864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544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121,5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Zadarska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355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105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62,49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Šibensko-kninska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313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84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84,31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Dänemark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Faroe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410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76,01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Frankreich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Provence-Alpes-Côte d'Azur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18.993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4.540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90,24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Île-de-France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68.498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7.788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63,97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366092"/>
                          </a:solidFill>
                          <a:effectLst/>
                        </a:rPr>
                        <a:t>Luxembourg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Luxembourg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7.794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325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52,94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 smtClean="0">
                          <a:solidFill>
                            <a:srgbClr val="366092"/>
                          </a:solidFill>
                          <a:effectLst/>
                        </a:rPr>
                        <a:t>Nordmazedonien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Eastern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1.636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142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80,04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Northeastern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1.357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121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68,68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8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732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87556"/>
              </p:ext>
            </p:extLst>
          </p:nvPr>
        </p:nvGraphicFramePr>
        <p:xfrm>
          <a:off x="539551" y="539344"/>
          <a:ext cx="8064897" cy="6082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384416"/>
                <a:gridCol w="1521678"/>
                <a:gridCol w="913007"/>
                <a:gridCol w="1445596"/>
              </a:tblGrid>
              <a:tr h="3462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Region/Provinz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 Kumulativ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Fälle7T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Inzidenz_7T</a:t>
                      </a:r>
                    </a:p>
                  </a:txBody>
                  <a:tcPr marL="68580" marR="68580" marT="0" marB="0"/>
                </a:tc>
              </a:tr>
              <a:tr h="216762">
                <a:tc rowSpan="8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Bacău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55,88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Bihor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2.086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60,74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Brașov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4.299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53,6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Brăila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55,26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București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9.930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1.252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68,42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Buzău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54,87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Prahova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3.781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67,97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Vaslui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1.548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59,11</a:t>
                      </a:r>
                    </a:p>
                  </a:txBody>
                  <a:tcPr marL="7253" marR="7253" marT="7253" marB="0" anchor="b"/>
                </a:tc>
              </a:tr>
              <a:tr h="2167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Serbien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Kosovo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1.002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55,35</a:t>
                      </a:r>
                    </a:p>
                  </a:txBody>
                  <a:tcPr marL="7253" marR="7253" marT="7253" marB="0" anchor="b"/>
                </a:tc>
              </a:tr>
              <a:tr h="216762">
                <a:tc rowSpan="16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Andalucía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25.176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4.258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Aragón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5.971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176,44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Canarias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65,43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Cantabria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3.569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 y León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26.020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95,53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Castilla-La Mancha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21.980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1.583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77,79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Cataluña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102.817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7.694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101,69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 Autónoma de Melilla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80,29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Foral de Navarra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9.003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114,47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Valenciana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20.748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2.867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de Madrid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110.300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15.322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230,7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Galicia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12.755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Illes Balears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6.603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161,33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Rioja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5.116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144,46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País Vasco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25.795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3.596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165,11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Región de Murcia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4.627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963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64,73</a:t>
                      </a:r>
                    </a:p>
                  </a:txBody>
                  <a:tcPr marL="7253" marR="7253" marT="7253" marB="0" anchor="b"/>
                </a:tc>
              </a:tr>
              <a:tr h="2167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Vereinigtes Königreich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Gibraltar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47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884</Words>
  <Application>Microsoft Office PowerPoint</Application>
  <PresentationFormat>Bildschirmpräsentation (4:3)</PresentationFormat>
  <Paragraphs>495</Paragraphs>
  <Slides>9</Slides>
  <Notes>8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632</cp:revision>
  <dcterms:created xsi:type="dcterms:W3CDTF">2020-04-16T05:25:18Z</dcterms:created>
  <dcterms:modified xsi:type="dcterms:W3CDTF">2020-08-28T08:37:47Z</dcterms:modified>
</cp:coreProperties>
</file>