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672" r:id="rId2"/>
    <p:sldId id="686" r:id="rId3"/>
    <p:sldId id="687" r:id="rId4"/>
    <p:sldId id="689" r:id="rId5"/>
    <p:sldId id="691" r:id="rId6"/>
    <p:sldId id="696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tos-Hövener, Claudia" initials="SC" lastIdx="3" clrIdx="0"/>
  <p:cmAuthor id="1" name="Koschollek, Carmen" initials="KC" lastIdx="16" clrIdx="1"/>
  <p:cmAuthor id="2" name="Schmich, Patrick" initials="SP" lastIdx="6" clrIdx="2"/>
  <p:cmAuthor id="3" name="Zeisler, Marie-Luise" initials="ZM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2"/>
    <a:srgbClr val="045AA6"/>
    <a:srgbClr val="006EC7"/>
    <a:srgbClr val="1997FF"/>
    <a:srgbClr val="85C8FF"/>
    <a:srgbClr val="004782"/>
    <a:srgbClr val="7EBA74"/>
    <a:srgbClr val="D60093"/>
    <a:srgbClr val="00CC99"/>
    <a:srgbClr val="89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5584" autoAdjust="0"/>
  </p:normalViewPr>
  <p:slideViewPr>
    <p:cSldViewPr snapToGrid="0" snapToObjects="1">
      <p:cViewPr varScale="1">
        <p:scale>
          <a:sx n="53" d="100"/>
          <a:sy n="53" d="100"/>
        </p:scale>
        <p:origin x="-1746" y="-90"/>
      </p:cViewPr>
      <p:guideLst>
        <p:guide orient="horz" pos="2169"/>
        <p:guide pos="144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users\neuhauserh\temporary\ohne%20A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de-DE" sz="1400" dirty="0" smtClean="0"/>
              <a:t>Teilnehmende mit selbstberichtetem </a:t>
            </a:r>
            <a:r>
              <a:rPr lang="de-DE" sz="1400" dirty="0"/>
              <a:t>PCR</a:t>
            </a:r>
            <a:r>
              <a:rPr lang="de-DE" sz="1400" dirty="0" smtClean="0"/>
              <a:t>+ nach AK-Status </a:t>
            </a:r>
            <a:endParaRPr lang="de-DE" sz="1400" dirty="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Tabelle1!$A$93</c:f>
              <c:strCache>
                <c:ptCount val="1"/>
                <c:pt idx="0">
                  <c:v>IgG≥1,1, NT+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Tabelle1!$E$92:$F$92</c:f>
              <c:strCache>
                <c:ptCount val="2"/>
                <c:pt idx="0">
                  <c:v>Kupferzell n=50</c:v>
                </c:pt>
                <c:pt idx="1">
                  <c:v>Bad Feilnbach n=42</c:v>
                </c:pt>
              </c:strCache>
            </c:strRef>
          </c:cat>
          <c:val>
            <c:numRef>
              <c:f>Tabelle1!$E$93:$F$93</c:f>
              <c:numCache>
                <c:formatCode>0%</c:formatCode>
                <c:ptCount val="2"/>
                <c:pt idx="0">
                  <c:v>0.68</c:v>
                </c:pt>
                <c:pt idx="1">
                  <c:v>0.59523809523809523</c:v>
                </c:pt>
              </c:numCache>
            </c:numRef>
          </c:val>
        </c:ser>
        <c:ser>
          <c:idx val="1"/>
          <c:order val="1"/>
          <c:tx>
            <c:strRef>
              <c:f>Tabelle1!$A$94</c:f>
              <c:strCache>
                <c:ptCount val="1"/>
                <c:pt idx="0">
                  <c:v>IgG≥1,1, NT-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Tabelle1!$E$92:$F$92</c:f>
              <c:strCache>
                <c:ptCount val="2"/>
                <c:pt idx="0">
                  <c:v>Kupferzell n=50</c:v>
                </c:pt>
                <c:pt idx="1">
                  <c:v>Bad Feilnbach n=42</c:v>
                </c:pt>
              </c:strCache>
            </c:strRef>
          </c:cat>
          <c:val>
            <c:numRef>
              <c:f>Tabelle1!$E$94:$F$94</c:f>
              <c:numCache>
                <c:formatCode>0%</c:formatCode>
                <c:ptCount val="2"/>
                <c:pt idx="0">
                  <c:v>0.18</c:v>
                </c:pt>
                <c:pt idx="1">
                  <c:v>0.16666666666666666</c:v>
                </c:pt>
              </c:numCache>
            </c:numRef>
          </c:val>
        </c:ser>
        <c:ser>
          <c:idx val="2"/>
          <c:order val="2"/>
          <c:tx>
            <c:strRef>
              <c:f>Tabelle1!$A$95</c:f>
              <c:strCache>
                <c:ptCount val="1"/>
                <c:pt idx="0">
                  <c:v>IgGgrenzwertig, NT-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Tabelle1!$E$92:$F$92</c:f>
              <c:strCache>
                <c:ptCount val="2"/>
                <c:pt idx="0">
                  <c:v>Kupferzell n=50</c:v>
                </c:pt>
                <c:pt idx="1">
                  <c:v>Bad Feilnbach n=42</c:v>
                </c:pt>
              </c:strCache>
            </c:strRef>
          </c:cat>
          <c:val>
            <c:numRef>
              <c:f>Tabelle1!$E$95:$F$95</c:f>
              <c:numCache>
                <c:formatCode>0%</c:formatCode>
                <c:ptCount val="2"/>
                <c:pt idx="1">
                  <c:v>2.3809523809523808E-2</c:v>
                </c:pt>
              </c:numCache>
            </c:numRef>
          </c:val>
        </c:ser>
        <c:ser>
          <c:idx val="3"/>
          <c:order val="3"/>
          <c:tx>
            <c:strRef>
              <c:f>Tabelle1!$A$96</c:f>
              <c:strCache>
                <c:ptCount val="1"/>
                <c:pt idx="0">
                  <c:v>IgG-, NT-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Tabelle1!$E$92:$F$92</c:f>
              <c:strCache>
                <c:ptCount val="2"/>
                <c:pt idx="0">
                  <c:v>Kupferzell n=50</c:v>
                </c:pt>
                <c:pt idx="1">
                  <c:v>Bad Feilnbach n=42</c:v>
                </c:pt>
              </c:strCache>
            </c:strRef>
          </c:cat>
          <c:val>
            <c:numRef>
              <c:f>Tabelle1!$E$96:$F$96</c:f>
              <c:numCache>
                <c:formatCode>0%</c:formatCode>
                <c:ptCount val="2"/>
                <c:pt idx="0">
                  <c:v>0.14000000000000001</c:v>
                </c:pt>
                <c:pt idx="1">
                  <c:v>0.21428571428571427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608896"/>
        <c:axId val="150622976"/>
      </c:barChart>
      <c:catAx>
        <c:axId val="150608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50622976"/>
        <c:crosses val="autoZero"/>
        <c:auto val="1"/>
        <c:lblAlgn val="ctr"/>
        <c:lblOffset val="100"/>
        <c:noMultiLvlLbl val="0"/>
      </c:catAx>
      <c:valAx>
        <c:axId val="150622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06088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300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30090"/>
            <a:ext cx="2945659" cy="49641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7" y="9430090"/>
            <a:ext cx="2945659" cy="49641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30090"/>
            <a:ext cx="2945659" cy="49641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7" y="9430090"/>
            <a:ext cx="2945659" cy="49641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043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260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28.08.2020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Corona-Monitoring lokal: Bad Feilnbach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37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28.08.2020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Corona-Monitoring lokal: Bad Feilnbach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13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28.08.2020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Corona-Monitoring lokal: Bad Feilnbach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19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28.08.2020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Corona-Monitoring lokal: Bad Feilnbach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1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28.08.2020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Corona-Monitoring lokal: Bad Feilnbach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87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28.08.2020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Corona-Monitoring lokal: Bad Feilnbach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92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28.08.2020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Corona-Monitoring lokal: Bad Feilnbach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144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b="0" dirty="0" smtClean="0"/>
              <a:t>Corona-Monitoring lokal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Ergebnisse der Studie </a:t>
            </a:r>
            <a:br>
              <a:rPr lang="de-DE" dirty="0" smtClean="0"/>
            </a:br>
            <a:r>
              <a:rPr lang="de-DE" dirty="0" smtClean="0"/>
              <a:t>in Bad </a:t>
            </a:r>
            <a:r>
              <a:rPr lang="de-DE" dirty="0" err="1" smtClean="0"/>
              <a:t>Feilnbach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6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974" y="1447799"/>
            <a:ext cx="3116038" cy="220027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28.08.2020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Corona-Monitoring lokal: Bad Feilnbach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57199" y="1663008"/>
            <a:ext cx="5972175" cy="450784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e-DE" sz="2000" dirty="0" smtClean="0"/>
              <a:t>Untersuchungen und Befragungen an vier </a:t>
            </a:r>
            <a:br>
              <a:rPr lang="de-DE" sz="2000" dirty="0" smtClean="0"/>
            </a:br>
            <a:r>
              <a:rPr lang="de-DE" sz="2000" dirty="0" smtClean="0"/>
              <a:t>besonders </a:t>
            </a:r>
            <a:r>
              <a:rPr lang="de-DE" sz="2000" dirty="0"/>
              <a:t>von der Pandemie betroffenen </a:t>
            </a:r>
            <a:r>
              <a:rPr lang="de-DE" sz="2000" dirty="0" smtClean="0"/>
              <a:t>Orten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Wie viele Menschen sind akut infiziert oder haben </a:t>
            </a:r>
            <a:br>
              <a:rPr lang="de-DE" sz="2000" dirty="0" smtClean="0"/>
            </a:br>
            <a:r>
              <a:rPr lang="de-DE" sz="2000" dirty="0" smtClean="0"/>
              <a:t>die Infektion bereits durchgemacht?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Wie oft verläuft die Erkrankung ohne Symptome?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Wie viele Erkrankungen sind unentdeckt?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000" b="1" dirty="0" smtClean="0"/>
              <a:t>Weitere Fragen: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individuelle </a:t>
            </a:r>
            <a:r>
              <a:rPr lang="de-DE" sz="2000" dirty="0"/>
              <a:t>Verläufe </a:t>
            </a:r>
            <a:r>
              <a:rPr lang="de-DE" sz="2000" dirty="0" smtClean="0"/>
              <a:t>(Antikörperstatus</a:t>
            </a:r>
            <a:r>
              <a:rPr lang="de-DE" sz="2000" dirty="0"/>
              <a:t>,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klinische Outcomes, Spätfolgen)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Ursachen / Faktoren für Verbreitung von </a:t>
            </a:r>
            <a:br>
              <a:rPr lang="de-DE" sz="2000" dirty="0" smtClean="0"/>
            </a:br>
            <a:r>
              <a:rPr lang="de-DE" sz="2000" dirty="0" smtClean="0"/>
              <a:t>SARS-CoV-2-Infektionen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Risikofaktoren, Risikogruppen sowie Rahmenbedingungen </a:t>
            </a:r>
          </a:p>
          <a:p>
            <a:endParaRPr lang="de-DE" sz="2000" dirty="0" smtClean="0"/>
          </a:p>
          <a:p>
            <a:endParaRPr lang="de-DE" sz="20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der Studie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b="9832"/>
          <a:stretch/>
        </p:blipFill>
        <p:spPr>
          <a:xfrm>
            <a:off x="6026974" y="3755925"/>
            <a:ext cx="3116038" cy="241492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96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28.08.2020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Corona-Monitoring lokal: Bad Feilnbach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47675" y="1586808"/>
            <a:ext cx="6286876" cy="440441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e-DE" sz="2000" dirty="0" smtClean="0"/>
              <a:t>Datenerhebungen: 23. Juni bis 4. Juli 2020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Repräsentative Stichprobe aus dem Einwohnermelderegister, Einladung von Erwachsenen, freiwillige Teilnahme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2.153 Teilnehmende (Response ca. 59,3 %)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000" b="1" dirty="0" smtClean="0"/>
              <a:t>Untersuchungsprogramm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Rachenabstriche für PCR-Tests (Nachweis einer akuten Infektion)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Blutproben (Nachweis von </a:t>
            </a:r>
            <a:r>
              <a:rPr lang="de-DE" sz="2000" dirty="0" err="1" smtClean="0"/>
              <a:t>IgG</a:t>
            </a:r>
            <a:r>
              <a:rPr lang="de-DE" sz="2000" dirty="0" smtClean="0"/>
              <a:t>-Antikörpern)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Befragungen (Kurzbefragung am Studientag / ausführliche Befragung online oder telefonisch)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Methoden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551" y="2174883"/>
            <a:ext cx="2379888" cy="158659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551" y="3976008"/>
            <a:ext cx="2379888" cy="1586592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5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28.08.2020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Corona-Monitoring lokal: Bad Feilnbach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de-DE" dirty="0" smtClean="0"/>
              <a:t>Kein Nachweis akuter Infektionen</a:t>
            </a:r>
          </a:p>
          <a:p>
            <a:pPr>
              <a:spcBef>
                <a:spcPts val="600"/>
              </a:spcBef>
            </a:pPr>
            <a:r>
              <a:rPr lang="de-DE" b="1" dirty="0" smtClean="0"/>
              <a:t>6,0 %</a:t>
            </a:r>
            <a:r>
              <a:rPr lang="de-DE" dirty="0" smtClean="0"/>
              <a:t> </a:t>
            </a:r>
            <a:r>
              <a:rPr lang="de-DE" dirty="0"/>
              <a:t>der </a:t>
            </a:r>
            <a:r>
              <a:rPr lang="de-DE" dirty="0" smtClean="0"/>
              <a:t>Erwachsenen mit positivem Antikörper-Nachweis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Bei Frauen gleich häufig (6,0 %) wie bei Männern (6,1 %)</a:t>
            </a:r>
          </a:p>
          <a:p>
            <a:pPr>
              <a:spcBef>
                <a:spcPts val="600"/>
              </a:spcBef>
            </a:pPr>
            <a:r>
              <a:rPr lang="de-DE" b="1" dirty="0" smtClean="0"/>
              <a:t>14,5 %</a:t>
            </a:r>
            <a:r>
              <a:rPr lang="de-DE" dirty="0" smtClean="0"/>
              <a:t> der Personen mit positivem Antikörper-Nachweis </a:t>
            </a:r>
            <a:br>
              <a:rPr lang="de-DE" dirty="0" smtClean="0"/>
            </a:br>
            <a:r>
              <a:rPr lang="de-DE" b="1" dirty="0" smtClean="0"/>
              <a:t>ohne typische Krankheitssymptome</a:t>
            </a:r>
            <a:r>
              <a:rPr lang="de-DE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de-DE" b="1" dirty="0" smtClean="0"/>
              <a:t>85,5 %</a:t>
            </a:r>
            <a:r>
              <a:rPr lang="de-DE" dirty="0" smtClean="0"/>
              <a:t> mit mindestens einem Symptom (</a:t>
            </a:r>
            <a:r>
              <a:rPr lang="de-DE" dirty="0"/>
              <a:t>Fieber über 38° C, Atemnot/ Kurzatmigkeit, Lungenentzündung, Schnupfen, Husten, Schmerzen beim Atmen, Halsschmerzen, Geruchs-/ </a:t>
            </a:r>
            <a:r>
              <a:rPr lang="de-DE" dirty="0" smtClean="0"/>
              <a:t>Geschmacksstörung)</a:t>
            </a:r>
          </a:p>
          <a:p>
            <a:pPr>
              <a:spcBef>
                <a:spcPts val="600"/>
              </a:spcBef>
            </a:pPr>
            <a:r>
              <a:rPr lang="de-DE" b="1" dirty="0"/>
              <a:t>Dunkelzifferfaktor:</a:t>
            </a:r>
            <a:r>
              <a:rPr lang="de-DE" dirty="0"/>
              <a:t> Durch die Studie wurden </a:t>
            </a:r>
            <a:r>
              <a:rPr lang="de-DE" b="1" dirty="0" smtClean="0"/>
              <a:t>2,6 </a:t>
            </a:r>
            <a:r>
              <a:rPr lang="de-DE" b="1" dirty="0"/>
              <a:t>mal </a:t>
            </a:r>
            <a:r>
              <a:rPr lang="de-DE" dirty="0"/>
              <a:t>mehr Infektionen nachgewiesen als bei Studienstart bekannt</a:t>
            </a:r>
          </a:p>
          <a:p>
            <a:pPr>
              <a:spcBef>
                <a:spcPts val="600"/>
              </a:spcBef>
            </a:pPr>
            <a:r>
              <a:rPr lang="de-DE" dirty="0"/>
              <a:t>Bei </a:t>
            </a:r>
            <a:r>
              <a:rPr lang="de-DE" b="1" dirty="0" smtClean="0"/>
              <a:t>39,9 </a:t>
            </a:r>
            <a:r>
              <a:rPr lang="de-DE" b="1" dirty="0"/>
              <a:t>Prozent </a:t>
            </a:r>
            <a:r>
              <a:rPr lang="de-DE" dirty="0"/>
              <a:t>der Erwachsenen mit positiven SARS-CoV-2-Test (Eigenangaben) wurden </a:t>
            </a:r>
            <a:r>
              <a:rPr lang="de-DE" b="1" dirty="0"/>
              <a:t>keine Antikörper </a:t>
            </a:r>
            <a:r>
              <a:rPr lang="de-DE" dirty="0"/>
              <a:t>nachgewiesen – dies bedeutet jedoch nicht zwangsläufig, dass keine Immunität </a:t>
            </a:r>
            <a:r>
              <a:rPr lang="de-DE" dirty="0" smtClean="0"/>
              <a:t>besteht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5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28.08.2020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Corona-Monitoring lokal: Bad Feilnbach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671978"/>
              </p:ext>
            </p:extLst>
          </p:nvPr>
        </p:nvGraphicFramePr>
        <p:xfrm>
          <a:off x="1115735" y="1124125"/>
          <a:ext cx="5956184" cy="482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256476" y="4630019"/>
            <a:ext cx="1451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Ungewichtet</a:t>
            </a:r>
            <a:r>
              <a:rPr lang="de-DE" dirty="0" smtClean="0"/>
              <a:t>, daher nicht ganz wie in der PK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11061" y="310393"/>
            <a:ext cx="618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Aber: nicht alle Fälle haben nachweisbare AK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09970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28.08.2020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Corona-Monitoring lokal: Bad Feilnbach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Vorbereitung eines Publikationsgerüsts</a:t>
            </a:r>
          </a:p>
          <a:p>
            <a:r>
              <a:rPr lang="de-DE" dirty="0" smtClean="0"/>
              <a:t>Kurzpublikation in Euro-Surveillance</a:t>
            </a:r>
          </a:p>
          <a:p>
            <a:r>
              <a:rPr lang="de-DE" dirty="0" smtClean="0"/>
              <a:t>Einbindung von Abteilung </a:t>
            </a:r>
            <a:r>
              <a:rPr lang="de-DE" dirty="0"/>
              <a:t>1, 2, 3, ZBS </a:t>
            </a:r>
            <a:r>
              <a:rPr lang="de-DE" dirty="0" smtClean="0"/>
              <a:t>1 </a:t>
            </a:r>
            <a:r>
              <a:rPr lang="de-DE" smtClean="0"/>
              <a:t>und Leitung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600" b="1" dirty="0" smtClean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Inhalte</a:t>
            </a:r>
            <a:endParaRPr lang="de-DE" sz="2600" b="1" dirty="0">
              <a:solidFill>
                <a:srgbClr val="045AA6"/>
              </a:solidFill>
              <a:latin typeface="+mj-lt"/>
              <a:ea typeface="+mj-ea"/>
              <a:cs typeface="+mj-cs"/>
            </a:endParaRPr>
          </a:p>
          <a:p>
            <a:r>
              <a:rPr lang="de-DE" dirty="0" smtClean="0"/>
              <a:t>Seroprävalenz nach </a:t>
            </a:r>
            <a:r>
              <a:rPr lang="de-DE" dirty="0" err="1" smtClean="0"/>
              <a:t>IGg</a:t>
            </a:r>
            <a:r>
              <a:rPr lang="de-DE" dirty="0" smtClean="0"/>
              <a:t>, NT und hochgerechnet mit PCR-positiven</a:t>
            </a:r>
          </a:p>
          <a:p>
            <a:r>
              <a:rPr lang="de-DE" dirty="0" smtClean="0"/>
              <a:t>Kumulative SARS-CoV-2-Inzidenz mit Sensitivitätsanalyse, Untererfassung 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Publikation der Ergebnisse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2348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Bildschirmpräsentation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1_Office-Design</vt:lpstr>
      <vt:lpstr>Corona-Monitoring lokal Erste Ergebnisse der Studie  in Bad Feilnbach</vt:lpstr>
      <vt:lpstr>Ziele der Studie</vt:lpstr>
      <vt:lpstr>Methoden</vt:lpstr>
      <vt:lpstr>Ergebnisse </vt:lpstr>
      <vt:lpstr>PowerPoint-Präsentation</vt:lpstr>
      <vt:lpstr>Publikation der Ergebnisse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Santos-Hövener, Claudia</cp:lastModifiedBy>
  <cp:revision>790</cp:revision>
  <cp:lastPrinted>2020-06-17T07:30:22Z</cp:lastPrinted>
  <dcterms:created xsi:type="dcterms:W3CDTF">2015-11-02T12:29:13Z</dcterms:created>
  <dcterms:modified xsi:type="dcterms:W3CDTF">2020-08-28T08:39:10Z</dcterms:modified>
</cp:coreProperties>
</file>