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27" r:id="rId2"/>
    <p:sldId id="713" r:id="rId3"/>
    <p:sldId id="570" r:id="rId4"/>
    <p:sldId id="714" r:id="rId5"/>
    <p:sldId id="716" r:id="rId6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BB8"/>
    <a:srgbClr val="045AA6"/>
    <a:srgbClr val="D0D8E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8" autoAdjust="0"/>
    <p:restoredTop sz="90568" autoAdjust="0"/>
  </p:normalViewPr>
  <p:slideViewPr>
    <p:cSldViewPr snapToGrid="0" snapToObjects="1">
      <p:cViewPr>
        <p:scale>
          <a:sx n="110" d="100"/>
          <a:sy n="110" d="100"/>
        </p:scale>
        <p:origin x="-167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28.08.2020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Mittwochs im Lagebericht, alternativ Freitags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Freitags https://www.destatis.de/DE/Themen/Querschnitt/Corona/Gesellschaft/bevoelkerung-sterbefaelle.html (Die Graphik ist interaktiv,</a:t>
            </a:r>
            <a:r>
              <a:rPr lang="de-DE" baseline="0" dirty="0" smtClean="0"/>
              <a:t> die KW Zahlen lassen sich </a:t>
            </a:r>
            <a:r>
              <a:rPr lang="de-DE" baseline="0" smtClean="0"/>
              <a:t>daraus ablesen.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dirty="0" smtClean="0"/>
              <a:t>26.08.2020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28.08.2020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72677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28.08.2020;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239.507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+1.571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+0,66%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288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9.288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    +3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+0,03 %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11,2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3,9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213.200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7-Tage Inzidenz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9,9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363930"/>
              </p:ext>
            </p:extLst>
          </p:nvPr>
        </p:nvGraphicFramePr>
        <p:xfrm>
          <a:off x="265066" y="496016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27.08.2020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241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+13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Beatmet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140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+7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28.08.2020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0,94 (95%-Prädiktionsintervall</a:t>
            </a:r>
            <a:r>
              <a:rPr lang="de-DE" sz="1400" b="1" dirty="0">
                <a:solidFill>
                  <a:srgbClr val="FF0000"/>
                </a:solidFill>
              </a:rPr>
              <a:t>: </a:t>
            </a:r>
            <a:r>
              <a:rPr lang="de-DE" sz="1400" b="1" dirty="0" smtClean="0">
                <a:solidFill>
                  <a:srgbClr val="FF0000"/>
                </a:solidFill>
              </a:rPr>
              <a:t>0,77 - 1,11</a:t>
            </a:r>
            <a:r>
              <a:rPr lang="de-DE" sz="1400" b="1" dirty="0">
                <a:solidFill>
                  <a:srgbClr val="FF0000"/>
                </a:solidFill>
              </a:rPr>
              <a:t>) </a:t>
            </a:r>
            <a:endParaRPr lang="de-DE" sz="1400" b="1" dirty="0" smtClean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27.08.2020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sv-SE" sz="1400" b="1" dirty="0">
                <a:solidFill>
                  <a:srgbClr val="045AA6"/>
                </a:solidFill>
              </a:rPr>
              <a:t>0,83 (95%-Prädiktionsintervall: </a:t>
            </a:r>
            <a:r>
              <a:rPr lang="sv-SE" sz="1400" b="1" dirty="0" smtClean="0">
                <a:solidFill>
                  <a:srgbClr val="045AA6"/>
                </a:solidFill>
              </a:rPr>
              <a:t>0,67 - 1,02)</a:t>
            </a:r>
            <a:r>
              <a:rPr lang="de-DE" sz="1400" b="1" dirty="0" smtClean="0">
                <a:solidFill>
                  <a:srgbClr val="045AA6"/>
                </a:solidFill>
              </a:rPr>
              <a:t> </a:t>
            </a:r>
            <a:endParaRPr lang="de-DE" sz="1400" b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28.08.2020</a:t>
            </a:r>
            <a:r>
              <a:rPr lang="de-DE" sz="1400" b="1" dirty="0">
                <a:solidFill>
                  <a:srgbClr val="FF0000"/>
                </a:solidFill>
              </a:rPr>
              <a:t>: 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>
                <a:solidFill>
                  <a:srgbClr val="FF0000"/>
                </a:solidFill>
              </a:rPr>
              <a:t>1,01 </a:t>
            </a:r>
            <a:r>
              <a:rPr lang="de-DE" sz="1400" b="1" dirty="0" smtClean="0">
                <a:solidFill>
                  <a:srgbClr val="FF0000"/>
                </a:solidFill>
              </a:rPr>
              <a:t>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0,90 - 1,10</a:t>
            </a:r>
            <a:r>
              <a:rPr lang="de-DE" sz="1400" b="1" dirty="0">
                <a:solidFill>
                  <a:srgbClr val="FF0000"/>
                </a:solidFill>
              </a:rPr>
              <a:t>) </a:t>
            </a:r>
            <a:endParaRPr lang="de-DE" sz="1400" b="1" dirty="0" smtClean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27.08.2020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sv-SE" sz="1400" b="1" dirty="0">
                <a:solidFill>
                  <a:srgbClr val="045AA6"/>
                </a:solidFill>
              </a:rPr>
              <a:t>0,94 (95%- Prädiktionsintervall: 0,85 </a:t>
            </a:r>
            <a:r>
              <a:rPr lang="sv-SE" sz="1400" b="1" dirty="0" smtClean="0">
                <a:solidFill>
                  <a:srgbClr val="045AA6"/>
                </a:solidFill>
              </a:rPr>
              <a:t>- 1,05)</a:t>
            </a:r>
            <a:endParaRPr lang="de-DE" sz="1600" dirty="0" smtClean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" y="822512"/>
            <a:ext cx="8501500" cy="58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600" dirty="0" smtClean="0">
                <a:solidFill>
                  <a:schemeClr val="bg1"/>
                </a:solidFill>
              </a:rPr>
              <a:t>(Datenstand 28.08.2020 0:00 Uhr)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481325" y="2217349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4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6486963" y="977633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3.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6481325" y="2849045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2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6486963" y="3792303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5.</a:t>
            </a:r>
            <a:endParaRPr lang="de-DE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6486963" y="1285410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1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6481325" y="1593187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6</a:t>
            </a:r>
            <a:r>
              <a:rPr lang="de-DE" sz="1400" dirty="0" smtClean="0"/>
              <a:t>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397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26.08.2020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006399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8.211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5" y="1655433"/>
            <a:ext cx="6878781" cy="478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13826"/>
            <a:ext cx="8092592" cy="338554"/>
          </a:xfrm>
        </p:spPr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>
                <a:solidFill>
                  <a:srgbClr val="0070C0"/>
                </a:solidFill>
              </a:rPr>
              <a:t>(Datenstand 25.08.2020)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06887" y="6375913"/>
            <a:ext cx="8853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 KW 34 </a:t>
            </a:r>
            <a:r>
              <a:rPr lang="de-DE" sz="1400" dirty="0" smtClean="0"/>
              <a:t>70 </a:t>
            </a:r>
            <a:r>
              <a:rPr lang="de-DE" sz="1400" dirty="0"/>
              <a:t>Labore </a:t>
            </a:r>
            <a:r>
              <a:rPr lang="de-DE" sz="1400" dirty="0" smtClean="0"/>
              <a:t>Rückstau </a:t>
            </a:r>
            <a:r>
              <a:rPr lang="de-DE" sz="1400" dirty="0"/>
              <a:t>von </a:t>
            </a:r>
            <a:r>
              <a:rPr lang="de-DE" sz="1400" dirty="0" smtClean="0"/>
              <a:t>insg. 27.828 </a:t>
            </a:r>
            <a:r>
              <a:rPr lang="de-DE" sz="1400" dirty="0"/>
              <a:t>abzuarbeitenden </a:t>
            </a:r>
            <a:r>
              <a:rPr lang="de-DE" sz="1400" dirty="0" smtClean="0"/>
              <a:t>Proben, 50 Labore Lieferschwierigkeiten </a:t>
            </a:r>
            <a:r>
              <a:rPr lang="de-DE" sz="1400" dirty="0"/>
              <a:t>für </a:t>
            </a:r>
            <a:r>
              <a:rPr lang="de-DE" sz="1400" dirty="0" smtClean="0"/>
              <a:t>Reagenzien</a:t>
            </a:r>
            <a:endParaRPr lang="de-DE" sz="140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795431"/>
              </p:ext>
            </p:extLst>
          </p:nvPr>
        </p:nvGraphicFramePr>
        <p:xfrm>
          <a:off x="115495" y="443495"/>
          <a:ext cx="4619501" cy="5923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2807"/>
                <a:gridCol w="806616"/>
                <a:gridCol w="902525"/>
                <a:gridCol w="882569"/>
                <a:gridCol w="1064984"/>
              </a:tblGrid>
              <a:tr h="360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 2020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Positiv getestet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Positivenrate (%)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übermittelnde Labore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Bis einschließlich KW10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124.716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3.892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3,12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90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127.457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7.582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5,95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114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348.619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23.820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6,83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152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361.515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31.414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8,69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151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408.348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36.885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9,03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154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380.197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30.791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8,10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164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331.902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22.082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6,65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168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17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363.890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18.083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4,97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178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18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326.788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12.608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3,86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175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19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403.875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10.755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2,66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182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20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432.666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7.233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1,67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183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21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353.467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5.218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1,48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179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22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405.269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4.310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1,06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178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23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340.986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3.208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0,94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176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24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326.645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2.816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0,86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chemeClr val="tx1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172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25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387.484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5.309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1,37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175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26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466.459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3.670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0,79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179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27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504.082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3.080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0,61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149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28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510.103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2.990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0,59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178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29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538.229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3.483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0,65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176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30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572.311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4.506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0,79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181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31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580.064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5.661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0,98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167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32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733.608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7.318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1,00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167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33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891.988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8.661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0,97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188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34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987.423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8.655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0,88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MS Mincho"/>
                          <a:cs typeface="Arial"/>
                        </a:rPr>
                        <a:t>182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Summe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11.208.091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274.030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MS Mincho"/>
                          <a:cs typeface="Calibri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MS Mincho"/>
                          <a:cs typeface="Calibri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801215"/>
              </p:ext>
            </p:extLst>
          </p:nvPr>
        </p:nvGraphicFramePr>
        <p:xfrm>
          <a:off x="4877102" y="495060"/>
          <a:ext cx="4183771" cy="5714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0554"/>
                <a:gridCol w="812469"/>
                <a:gridCol w="928580"/>
                <a:gridCol w="1572168"/>
              </a:tblGrid>
              <a:tr h="725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KW*, für die die Angabe prognostisch erfolgt ist: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übermittelnde 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Testkapazität pro Tag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Neu ab KW15: wöchentliche Kapazität anhand von Wochenarbeitstagen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KW11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28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7.115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KW12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93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31.010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KW13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111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64.725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KW14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113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103.515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KW15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132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116.655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KW16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112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123.304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730.156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KW17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126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136.064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818.426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KW18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133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141.815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860.494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KW19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153.698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964.962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KW20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134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157.150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1.038.223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KW21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136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159.418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1.050.676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KW22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143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156.824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1.017.179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KW23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161.911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1.083.345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KW24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139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168.748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1.092.448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KW25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138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166.445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1.099.355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KW26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169.473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1.112.075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KW27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169.501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1.118.354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KW28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145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176.898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1.174.960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KW29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146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176.046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1.178.008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KW30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145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177.687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1.182.599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KW31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145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180.539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1.203.852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KW32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149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177.442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1.167.188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KW33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151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183.977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1.220.992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KW34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157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191.768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1.267.655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KW35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163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210.142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1.402.475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40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36375" y="5104449"/>
            <a:ext cx="8402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Daten bis einschl. KW 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KW30: 16.484 Todesfälle </a:t>
            </a:r>
            <a:r>
              <a:rPr lang="de-DE" b="1" smtClean="0"/>
              <a:t>(+</a:t>
            </a:r>
            <a:r>
              <a:rPr lang="de-DE" b="1" smtClean="0"/>
              <a:t>255 </a:t>
            </a:r>
            <a:r>
              <a:rPr lang="de-DE" b="1" dirty="0" smtClean="0"/>
              <a:t>zur Vorwoche), ca. </a:t>
            </a:r>
            <a:r>
              <a:rPr lang="de-DE" b="1" dirty="0"/>
              <a:t>6</a:t>
            </a:r>
            <a:r>
              <a:rPr lang="de-DE" b="1" dirty="0" smtClean="0"/>
              <a:t>,0% unter dem Durchschnitt der </a:t>
            </a:r>
            <a:r>
              <a:rPr lang="de-DE" b="1" dirty="0"/>
              <a:t>V</a:t>
            </a:r>
            <a:r>
              <a:rPr lang="de-DE" b="1" dirty="0" smtClean="0"/>
              <a:t>orjahre 2016-19 (Nachmeldungen aber noch möglich)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3590" y="454157"/>
            <a:ext cx="8092592" cy="338554"/>
          </a:xfrm>
        </p:spPr>
        <p:txBody>
          <a:bodyPr/>
          <a:lstStyle/>
          <a:p>
            <a:r>
              <a:rPr lang="de-DE" dirty="0"/>
              <a:t>Wöchentliche Sterbefallzahlen in </a:t>
            </a:r>
            <a:r>
              <a:rPr lang="de-DE" dirty="0" smtClean="0"/>
              <a:t>Deutschland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5" y="1133026"/>
            <a:ext cx="7977546" cy="374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2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Bildschirmpräsentation (4:3)</PresentationFormat>
  <Paragraphs>322</Paragraphs>
  <Slides>5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Office-Design</vt:lpstr>
      <vt:lpstr>COVID-19:   Lage National, 28.08.2020  Informationen für den Krisenstab</vt:lpstr>
      <vt:lpstr>PowerPoint-Präsentation</vt:lpstr>
      <vt:lpstr>PowerPoint-Präsentation</vt:lpstr>
      <vt:lpstr>Anzahl Labortestungen (Datenstand 25.08.2020)</vt:lpstr>
      <vt:lpstr>Wöchentliche Sterbefallzahlen in Deutschland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Goerlitz, Luise</cp:lastModifiedBy>
  <cp:revision>2591</cp:revision>
  <cp:lastPrinted>2020-08-10T06:11:13Z</cp:lastPrinted>
  <dcterms:created xsi:type="dcterms:W3CDTF">2015-11-02T12:29:13Z</dcterms:created>
  <dcterms:modified xsi:type="dcterms:W3CDTF">2020-08-28T07:59:50Z</dcterms:modified>
</cp:coreProperties>
</file>