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6" r:id="rId2"/>
    <p:sldId id="315" r:id="rId3"/>
    <p:sldId id="316" r:id="rId4"/>
    <p:sldId id="317" r:id="rId5"/>
    <p:sldId id="320" r:id="rId6"/>
    <p:sldId id="319" r:id="rId7"/>
    <p:sldId id="318" r:id="rId8"/>
    <p:sldId id="322" r:id="rId9"/>
    <p:sldId id="323" r:id="rId10"/>
    <p:sldId id="329" r:id="rId11"/>
    <p:sldId id="321" r:id="rId12"/>
    <p:sldId id="324" r:id="rId13"/>
    <p:sldId id="327" r:id="rId14"/>
    <p:sldId id="325" r:id="rId15"/>
    <p:sldId id="326" r:id="rId16"/>
    <p:sldId id="328" r:id="rId17"/>
    <p:sldId id="330" r:id="rId18"/>
    <p:sldId id="331" r:id="rId19"/>
    <p:sldId id="332" r:id="rId2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emer, Viviane" initials="BV" lastIdx="11" clrIdx="0"/>
  <p:cmAuthor id="1" name="Koppe, Uwe" initials="U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3" autoAdjust="0"/>
    <p:restoredTop sz="94708" autoAdjust="0"/>
  </p:normalViewPr>
  <p:slideViewPr>
    <p:cSldViewPr snapToGrid="0" snapToObjects="1">
      <p:cViewPr varScale="1">
        <p:scale>
          <a:sx n="87" d="100"/>
          <a:sy n="87" d="100"/>
        </p:scale>
        <p:origin x="-90" y="-474"/>
      </p:cViewPr>
      <p:guideLst>
        <p:guide orient="horz" pos="1620"/>
        <p:guide pos="4584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7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4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80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21.11.2018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6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3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7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9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6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9" y="4717677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5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4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6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3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7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21.11.2018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9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9" y="4717677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80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5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5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4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7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5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21.11.2018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5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21.11.2018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5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8" y="4767264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smtClean="0"/>
              <a:t>21.11.2018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4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4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90" y="245000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3" y="4843689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934890" y="1700480"/>
            <a:ext cx="4504844" cy="926973"/>
          </a:xfrm>
        </p:spPr>
        <p:txBody>
          <a:bodyPr/>
          <a:lstStyle/>
          <a:p>
            <a:r>
              <a:rPr lang="de-DE" dirty="0" smtClean="0"/>
              <a:t>Aktuelle Trends </a:t>
            </a:r>
            <a:r>
              <a:rPr lang="de-DE" dirty="0"/>
              <a:t>der </a:t>
            </a:r>
            <a:r>
              <a:rPr lang="de-DE" dirty="0" smtClean="0"/>
              <a:t>Fallzahlen von COVID-19 </a:t>
            </a:r>
            <a:r>
              <a:rPr lang="de-DE" dirty="0"/>
              <a:t>nach Bundesländern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Dr. Matthias an der Heiden, 27.08.2020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36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24737"/>
            <a:ext cx="7983646" cy="714291"/>
          </a:xfrm>
        </p:spPr>
        <p:txBody>
          <a:bodyPr/>
          <a:lstStyle/>
          <a:p>
            <a:r>
              <a:rPr lang="de-DE" dirty="0" smtClean="0"/>
              <a:t>Entwicklung in den Bundesländern: Hessen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903276" y="939028"/>
            <a:ext cx="20791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Alle Fälle</a:t>
            </a:r>
          </a:p>
          <a:p>
            <a:r>
              <a:rPr lang="de-DE" sz="1600" dirty="0" smtClean="0"/>
              <a:t>Exponentielle Rate: + </a:t>
            </a:r>
            <a:r>
              <a:rPr lang="de-DE" sz="1600" dirty="0" smtClean="0"/>
              <a:t>2,6% </a:t>
            </a:r>
            <a:r>
              <a:rPr lang="de-DE" sz="1600" dirty="0" smtClean="0"/>
              <a:t>pro Tag</a:t>
            </a:r>
          </a:p>
          <a:p>
            <a:r>
              <a:rPr lang="de-DE" sz="1600" dirty="0" smtClean="0"/>
              <a:t>Verdopplungszeit:</a:t>
            </a:r>
          </a:p>
          <a:p>
            <a:r>
              <a:rPr lang="de-DE" sz="1600" dirty="0" smtClean="0"/>
              <a:t>27 Tage</a:t>
            </a:r>
          </a:p>
          <a:p>
            <a:r>
              <a:rPr lang="de-DE" sz="1600" dirty="0" smtClean="0"/>
              <a:t>Mittlerer R-Wert: 1,11</a:t>
            </a:r>
            <a:endParaRPr lang="de-DE" sz="1600" dirty="0" smtClean="0"/>
          </a:p>
          <a:p>
            <a:endParaRPr lang="de-DE" sz="800" dirty="0"/>
          </a:p>
          <a:p>
            <a:r>
              <a:rPr lang="de-DE" b="1" dirty="0" smtClean="0"/>
              <a:t>ohne </a:t>
            </a:r>
            <a:r>
              <a:rPr lang="de-DE" b="1" dirty="0" smtClean="0"/>
              <a:t>Fälle mit Exposition im Ausland</a:t>
            </a:r>
          </a:p>
          <a:p>
            <a:r>
              <a:rPr lang="de-DE" sz="1600" dirty="0" smtClean="0"/>
              <a:t>Exponentielle </a:t>
            </a:r>
            <a:r>
              <a:rPr lang="de-DE" sz="1600" dirty="0"/>
              <a:t>Rate: + </a:t>
            </a:r>
            <a:r>
              <a:rPr lang="de-DE" sz="1600" dirty="0"/>
              <a:t>3</a:t>
            </a:r>
            <a:r>
              <a:rPr lang="de-DE" sz="1600" dirty="0" smtClean="0"/>
              <a:t>,9% </a:t>
            </a:r>
            <a:r>
              <a:rPr lang="de-DE" sz="1600" dirty="0"/>
              <a:t>pro Tag</a:t>
            </a:r>
          </a:p>
          <a:p>
            <a:r>
              <a:rPr lang="de-DE" sz="1600" dirty="0"/>
              <a:t>Verdopplungszeit:</a:t>
            </a:r>
          </a:p>
          <a:p>
            <a:r>
              <a:rPr lang="de-DE" sz="1600" dirty="0" smtClean="0"/>
              <a:t>18 Tage</a:t>
            </a:r>
          </a:p>
          <a:p>
            <a:r>
              <a:rPr lang="de-DE" sz="1600" dirty="0" smtClean="0"/>
              <a:t>Mittlerer R-Wert: 1,17</a:t>
            </a:r>
            <a:endParaRPr lang="de-DE" sz="1600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1068204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9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90053"/>
            <a:ext cx="7983646" cy="714291"/>
          </a:xfrm>
        </p:spPr>
        <p:txBody>
          <a:bodyPr/>
          <a:lstStyle/>
          <a:p>
            <a:r>
              <a:rPr lang="de-DE" dirty="0"/>
              <a:t>Entwicklung in den Bundesländern: </a:t>
            </a:r>
            <a:r>
              <a:rPr lang="de-DE" dirty="0" smtClean="0"/>
              <a:t>Baden-Württemberg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795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4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90053"/>
            <a:ext cx="7983646" cy="714291"/>
          </a:xfrm>
        </p:spPr>
        <p:txBody>
          <a:bodyPr/>
          <a:lstStyle/>
          <a:p>
            <a:r>
              <a:rPr lang="de-DE" dirty="0"/>
              <a:t>Entwicklung in den Bundesländern: </a:t>
            </a:r>
            <a:r>
              <a:rPr lang="de-DE" dirty="0" smtClean="0"/>
              <a:t>Baden-Württemberg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795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2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90053"/>
            <a:ext cx="7983646" cy="714291"/>
          </a:xfrm>
        </p:spPr>
        <p:txBody>
          <a:bodyPr/>
          <a:lstStyle/>
          <a:p>
            <a:r>
              <a:rPr lang="de-DE" dirty="0"/>
              <a:t>Entwicklung in den Bundesländern: </a:t>
            </a:r>
            <a:r>
              <a:rPr lang="de-DE" dirty="0" smtClean="0"/>
              <a:t>Baden-Württemberg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903276" y="978457"/>
            <a:ext cx="20791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Alle Fälle</a:t>
            </a:r>
          </a:p>
          <a:p>
            <a:r>
              <a:rPr lang="de-DE" sz="1600" dirty="0" smtClean="0"/>
              <a:t>Exponentielle Rate: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+ </a:t>
            </a:r>
            <a:r>
              <a:rPr lang="de-DE" sz="1600" dirty="0" smtClean="0"/>
              <a:t>7,7</a:t>
            </a:r>
            <a:r>
              <a:rPr lang="de-DE" sz="1600" dirty="0" smtClean="0"/>
              <a:t>% </a:t>
            </a:r>
            <a:r>
              <a:rPr lang="de-DE" sz="1600" dirty="0" smtClean="0"/>
              <a:t>pro Tag</a:t>
            </a:r>
          </a:p>
          <a:p>
            <a:r>
              <a:rPr lang="de-DE" sz="1600" dirty="0" smtClean="0"/>
              <a:t>Verdopplungszeit:</a:t>
            </a:r>
          </a:p>
          <a:p>
            <a:r>
              <a:rPr lang="de-DE" sz="1600" dirty="0"/>
              <a:t>9</a:t>
            </a:r>
            <a:r>
              <a:rPr lang="de-DE" sz="1600" dirty="0" smtClean="0"/>
              <a:t> Tage</a:t>
            </a:r>
          </a:p>
          <a:p>
            <a:r>
              <a:rPr lang="de-DE" sz="1600" dirty="0" smtClean="0"/>
              <a:t>Mittlerer R-Wert: 1,34</a:t>
            </a:r>
            <a:endParaRPr lang="de-DE" sz="1600" dirty="0" smtClean="0"/>
          </a:p>
          <a:p>
            <a:endParaRPr lang="de-DE" sz="800" dirty="0"/>
          </a:p>
          <a:p>
            <a:r>
              <a:rPr lang="de-DE" b="1" dirty="0" smtClean="0"/>
              <a:t>ohne </a:t>
            </a:r>
            <a:r>
              <a:rPr lang="de-DE" b="1" dirty="0" smtClean="0"/>
              <a:t>Fälle mit Exposition im Ausland</a:t>
            </a:r>
          </a:p>
          <a:p>
            <a:r>
              <a:rPr lang="de-DE" sz="1600" dirty="0" smtClean="0"/>
              <a:t>Exponentielle </a:t>
            </a:r>
            <a:r>
              <a:rPr lang="de-DE" sz="1600" dirty="0" smtClean="0"/>
              <a:t>Rate: </a:t>
            </a:r>
            <a:br>
              <a:rPr lang="de-DE" sz="1600" dirty="0" smtClean="0"/>
            </a:br>
            <a:r>
              <a:rPr lang="de-DE" sz="1600" dirty="0" smtClean="0"/>
              <a:t>+ 7,0% </a:t>
            </a:r>
            <a:r>
              <a:rPr lang="de-DE" sz="1600" dirty="0"/>
              <a:t>pro Tag</a:t>
            </a:r>
          </a:p>
          <a:p>
            <a:r>
              <a:rPr lang="de-DE" sz="1600" dirty="0"/>
              <a:t>Verdopplungszeit:</a:t>
            </a:r>
          </a:p>
          <a:p>
            <a:r>
              <a:rPr lang="de-DE" sz="1600" dirty="0" smtClean="0"/>
              <a:t>10</a:t>
            </a:r>
            <a:r>
              <a:rPr lang="de-DE" sz="1600" dirty="0" smtClean="0"/>
              <a:t> Tage</a:t>
            </a:r>
          </a:p>
          <a:p>
            <a:r>
              <a:rPr lang="de-DE" sz="1600" dirty="0" smtClean="0"/>
              <a:t>Mittlerer R-Wert: 1,31</a:t>
            </a:r>
            <a:endParaRPr lang="de-DE" sz="1600" dirty="0"/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09795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7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90053"/>
            <a:ext cx="7983646" cy="714291"/>
          </a:xfrm>
        </p:spPr>
        <p:txBody>
          <a:bodyPr/>
          <a:lstStyle/>
          <a:p>
            <a:r>
              <a:rPr lang="de-DE" dirty="0"/>
              <a:t>Entwicklung in den Bundesländern: </a:t>
            </a:r>
            <a:r>
              <a:rPr lang="de-DE" dirty="0" smtClean="0"/>
              <a:t>Bayern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795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0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90053"/>
            <a:ext cx="7983646" cy="714291"/>
          </a:xfrm>
        </p:spPr>
        <p:txBody>
          <a:bodyPr/>
          <a:lstStyle/>
          <a:p>
            <a:r>
              <a:rPr lang="de-DE" dirty="0"/>
              <a:t>Entwicklung in den Bundesländern: </a:t>
            </a:r>
            <a:r>
              <a:rPr lang="de-DE" dirty="0" smtClean="0"/>
              <a:t>Bayern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795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09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90053"/>
            <a:ext cx="7983646" cy="714291"/>
          </a:xfrm>
        </p:spPr>
        <p:txBody>
          <a:bodyPr/>
          <a:lstStyle/>
          <a:p>
            <a:r>
              <a:rPr lang="de-DE" dirty="0"/>
              <a:t>Entwicklung in den Bundesländern: </a:t>
            </a:r>
            <a:r>
              <a:rPr lang="de-DE" dirty="0" smtClean="0"/>
              <a:t>Bayern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903276" y="907203"/>
            <a:ext cx="20791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Alle Fälle</a:t>
            </a:r>
          </a:p>
          <a:p>
            <a:r>
              <a:rPr lang="de-DE" sz="1600" dirty="0" smtClean="0"/>
              <a:t>Exponentielle Rate: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+ 6</a:t>
            </a:r>
            <a:r>
              <a:rPr lang="de-DE" sz="1600" dirty="0" smtClean="0"/>
              <a:t>,4</a:t>
            </a:r>
            <a:r>
              <a:rPr lang="de-DE" sz="1600" dirty="0" smtClean="0"/>
              <a:t>% </a:t>
            </a:r>
            <a:r>
              <a:rPr lang="de-DE" sz="1600" dirty="0" smtClean="0"/>
              <a:t>pro Tag</a:t>
            </a:r>
          </a:p>
          <a:p>
            <a:r>
              <a:rPr lang="de-DE" sz="1600" dirty="0" smtClean="0"/>
              <a:t>Verdopplungszeit:</a:t>
            </a:r>
          </a:p>
          <a:p>
            <a:r>
              <a:rPr lang="de-DE" sz="1600" dirty="0" smtClean="0"/>
              <a:t>11 Tage</a:t>
            </a:r>
          </a:p>
          <a:p>
            <a:r>
              <a:rPr lang="de-DE" sz="1600" dirty="0" smtClean="0"/>
              <a:t>Mittlerer R-Wert: 1,28</a:t>
            </a:r>
            <a:endParaRPr lang="de-DE" sz="1600" dirty="0" smtClean="0"/>
          </a:p>
          <a:p>
            <a:endParaRPr lang="de-DE" sz="800" dirty="0"/>
          </a:p>
          <a:p>
            <a:r>
              <a:rPr lang="de-DE" b="1" dirty="0" smtClean="0"/>
              <a:t>ohne </a:t>
            </a:r>
            <a:r>
              <a:rPr lang="de-DE" b="1" dirty="0" smtClean="0"/>
              <a:t>Fälle mit Exposition im Ausland</a:t>
            </a:r>
          </a:p>
          <a:p>
            <a:r>
              <a:rPr lang="de-DE" sz="1600" dirty="0" smtClean="0"/>
              <a:t>Exponentielle </a:t>
            </a:r>
            <a:r>
              <a:rPr lang="de-DE" sz="1600" dirty="0" smtClean="0"/>
              <a:t>Rate: </a:t>
            </a:r>
            <a:br>
              <a:rPr lang="de-DE" sz="1600" dirty="0" smtClean="0"/>
            </a:br>
            <a:r>
              <a:rPr lang="de-DE" sz="1600" dirty="0" smtClean="0"/>
              <a:t>+ 5,4% </a:t>
            </a:r>
            <a:r>
              <a:rPr lang="de-DE" sz="1600" dirty="0"/>
              <a:t>pro Tag</a:t>
            </a:r>
          </a:p>
          <a:p>
            <a:r>
              <a:rPr lang="de-DE" sz="1600" dirty="0"/>
              <a:t>Verdopplungszeit:</a:t>
            </a:r>
          </a:p>
          <a:p>
            <a:r>
              <a:rPr lang="de-DE" sz="1600" dirty="0" smtClean="0"/>
              <a:t>13</a:t>
            </a:r>
            <a:r>
              <a:rPr lang="de-DE" sz="1600" dirty="0" smtClean="0"/>
              <a:t> Tage</a:t>
            </a:r>
          </a:p>
          <a:p>
            <a:r>
              <a:rPr lang="de-DE" sz="1600" dirty="0" smtClean="0"/>
              <a:t>Mittlerer R-Wert: 1,24</a:t>
            </a:r>
            <a:endParaRPr lang="de-DE" sz="1600" dirty="0"/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795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8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90053"/>
            <a:ext cx="7983646" cy="714291"/>
          </a:xfrm>
        </p:spPr>
        <p:txBody>
          <a:bodyPr/>
          <a:lstStyle/>
          <a:p>
            <a:r>
              <a:rPr lang="de-DE" dirty="0"/>
              <a:t>Entwicklung in den Bundesländern: </a:t>
            </a:r>
            <a:r>
              <a:rPr lang="de-DE" dirty="0" smtClean="0"/>
              <a:t>Nordrhein-Westfalen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0215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7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18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90053"/>
            <a:ext cx="7983646" cy="714291"/>
          </a:xfrm>
        </p:spPr>
        <p:txBody>
          <a:bodyPr/>
          <a:lstStyle/>
          <a:p>
            <a:r>
              <a:rPr lang="de-DE" dirty="0"/>
              <a:t>Entwicklung in den Bundesländern: </a:t>
            </a:r>
            <a:r>
              <a:rPr lang="de-DE" dirty="0" smtClean="0"/>
              <a:t>Nordrhein-Westfalen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795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19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90053"/>
            <a:ext cx="7983646" cy="714291"/>
          </a:xfrm>
        </p:spPr>
        <p:txBody>
          <a:bodyPr/>
          <a:lstStyle/>
          <a:p>
            <a:r>
              <a:rPr lang="de-DE" dirty="0"/>
              <a:t>Entwicklung in den Bundesländern: </a:t>
            </a:r>
            <a:r>
              <a:rPr lang="de-DE" dirty="0" smtClean="0"/>
              <a:t>Nordrhein-Westfalen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9329"/>
            <a:ext cx="6401146" cy="365746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903276" y="907203"/>
            <a:ext cx="20791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Alle Fälle</a:t>
            </a:r>
          </a:p>
          <a:p>
            <a:r>
              <a:rPr lang="de-DE" sz="1600" dirty="0" smtClean="0"/>
              <a:t>Exponentielle Rate: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- 1</a:t>
            </a:r>
            <a:r>
              <a:rPr lang="de-DE" sz="1600" dirty="0" smtClean="0"/>
              <a:t>,6</a:t>
            </a:r>
            <a:r>
              <a:rPr lang="de-DE" sz="1600" dirty="0" smtClean="0"/>
              <a:t>% </a:t>
            </a:r>
            <a:r>
              <a:rPr lang="de-DE" sz="1600" dirty="0" smtClean="0"/>
              <a:t>pro Tag</a:t>
            </a:r>
          </a:p>
          <a:p>
            <a:r>
              <a:rPr lang="de-DE" sz="1600" dirty="0" smtClean="0"/>
              <a:t>Verdopplungszeit:</a:t>
            </a:r>
          </a:p>
          <a:p>
            <a:r>
              <a:rPr lang="de-DE" sz="1600" dirty="0" smtClean="0"/>
              <a:t>-43 Tage</a:t>
            </a:r>
          </a:p>
          <a:p>
            <a:r>
              <a:rPr lang="de-DE" sz="1600" dirty="0" smtClean="0"/>
              <a:t>Mittlerer R-Wert: 0,94</a:t>
            </a:r>
            <a:endParaRPr lang="de-DE" sz="1600" dirty="0" smtClean="0"/>
          </a:p>
          <a:p>
            <a:endParaRPr lang="de-DE" sz="800" dirty="0"/>
          </a:p>
          <a:p>
            <a:r>
              <a:rPr lang="de-DE" b="1" dirty="0" smtClean="0"/>
              <a:t>ohne </a:t>
            </a:r>
            <a:r>
              <a:rPr lang="de-DE" b="1" dirty="0" smtClean="0"/>
              <a:t>Fälle mit Exposition im Ausland</a:t>
            </a:r>
          </a:p>
          <a:p>
            <a:r>
              <a:rPr lang="de-DE" sz="1600" dirty="0" smtClean="0"/>
              <a:t>Exponentielle </a:t>
            </a:r>
            <a:r>
              <a:rPr lang="de-DE" sz="1600" dirty="0" smtClean="0"/>
              <a:t>Rate: </a:t>
            </a:r>
            <a:br>
              <a:rPr lang="de-DE" sz="1600" dirty="0" smtClean="0"/>
            </a:br>
            <a:r>
              <a:rPr lang="de-DE" sz="1600" dirty="0" smtClean="0"/>
              <a:t>- 0,7% </a:t>
            </a:r>
            <a:r>
              <a:rPr lang="de-DE" sz="1600" dirty="0"/>
              <a:t>pro Tag</a:t>
            </a:r>
          </a:p>
          <a:p>
            <a:r>
              <a:rPr lang="de-DE" sz="1600" dirty="0"/>
              <a:t>Verdopplungszeit:</a:t>
            </a:r>
          </a:p>
          <a:p>
            <a:r>
              <a:rPr lang="de-DE" sz="1600" dirty="0" smtClean="0"/>
              <a:t>-103</a:t>
            </a:r>
            <a:r>
              <a:rPr lang="de-DE" sz="1600" dirty="0" smtClean="0"/>
              <a:t> Tage</a:t>
            </a:r>
          </a:p>
          <a:p>
            <a:r>
              <a:rPr lang="de-DE" sz="1600" dirty="0" smtClean="0"/>
              <a:t>Mittlerer R-Wert: 0,97</a:t>
            </a:r>
            <a:endParaRPr lang="de-DE" sz="1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48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995083"/>
            <a:ext cx="8122024" cy="3675872"/>
          </a:xfrm>
        </p:spPr>
        <p:txBody>
          <a:bodyPr>
            <a:normAutofit/>
          </a:bodyPr>
          <a:lstStyle/>
          <a:p>
            <a:r>
              <a:rPr lang="de-DE" dirty="0" smtClean="0"/>
              <a:t>Datenschutz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Eine Re-Identifizierung von Einzelpersonen darf aus vom RKI zur Verfügung gestellten Daten nicht möglich sein.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Vertrauen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Eine vertrauensvolle Zusammenarbeit mit Ärzten, Laboren, dem öffentlichen Gesundheitsdienst und weiteren Akteuren ist für das RKI essentiell.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Eine Kontrolle </a:t>
            </a:r>
            <a:r>
              <a:rPr lang="de-DE" dirty="0"/>
              <a:t>der Arbeit der </a:t>
            </a:r>
            <a:r>
              <a:rPr lang="de-DE" dirty="0" smtClean="0"/>
              <a:t>Gesundheitsämter (oder einzelner Labore oder Ärzte) ist normalerweise nicht aufgrund der epidemiologischen Daten möglich, daher vermeiden wir die Angabe von Prozessdaten.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21517"/>
            <a:ext cx="7983646" cy="714291"/>
          </a:xfrm>
        </p:spPr>
        <p:txBody>
          <a:bodyPr/>
          <a:lstStyle/>
          <a:p>
            <a:r>
              <a:rPr lang="de-DE" dirty="0" smtClean="0"/>
              <a:t>Grenzen der </a:t>
            </a:r>
            <a:r>
              <a:rPr lang="de-DE" dirty="0"/>
              <a:t>Datenzugänglichkeit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04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1884" y="453343"/>
            <a:ext cx="7983646" cy="714291"/>
          </a:xfrm>
        </p:spPr>
        <p:txBody>
          <a:bodyPr/>
          <a:lstStyle/>
          <a:p>
            <a:r>
              <a:rPr lang="de-DE" dirty="0" smtClean="0"/>
              <a:t>Entwicklung der Anzahl neuer COVID-19 Fälle in Deutschland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0" y="1167633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5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1884" y="453343"/>
            <a:ext cx="7983646" cy="714291"/>
          </a:xfrm>
        </p:spPr>
        <p:txBody>
          <a:bodyPr/>
          <a:lstStyle/>
          <a:p>
            <a:r>
              <a:rPr lang="de-DE" dirty="0" smtClean="0"/>
              <a:t>Entwicklung der Anzahl neuer COVID-19 Fälle in Deutschland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0" y="1167634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8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1884" y="453343"/>
            <a:ext cx="7983646" cy="714291"/>
          </a:xfrm>
        </p:spPr>
        <p:txBody>
          <a:bodyPr/>
          <a:lstStyle/>
          <a:p>
            <a:r>
              <a:rPr lang="de-DE" dirty="0" smtClean="0"/>
              <a:t>Entwicklung der Anzahl neuer COVID-19 Fälle in Deutschland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988629" y="1088153"/>
            <a:ext cx="20791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Alle Fälle</a:t>
            </a:r>
          </a:p>
          <a:p>
            <a:r>
              <a:rPr lang="de-DE" sz="1600" dirty="0" smtClean="0"/>
              <a:t>Exponentielle Rate: + 2,8% pro Tag</a:t>
            </a:r>
          </a:p>
          <a:p>
            <a:r>
              <a:rPr lang="de-DE" sz="1600" dirty="0" smtClean="0"/>
              <a:t>Verdopplungszeit:</a:t>
            </a:r>
          </a:p>
          <a:p>
            <a:r>
              <a:rPr lang="de-DE" sz="1600" dirty="0" smtClean="0"/>
              <a:t>25 </a:t>
            </a:r>
            <a:r>
              <a:rPr lang="de-DE" sz="1600" dirty="0" smtClean="0"/>
              <a:t>Tage</a:t>
            </a:r>
          </a:p>
          <a:p>
            <a:r>
              <a:rPr lang="de-DE" sz="1600" dirty="0" smtClean="0"/>
              <a:t>Mittlerer R-Wert: 1,12</a:t>
            </a:r>
            <a:endParaRPr lang="de-DE" sz="1600" dirty="0" smtClean="0"/>
          </a:p>
          <a:p>
            <a:endParaRPr lang="de-DE" sz="800" dirty="0"/>
          </a:p>
          <a:p>
            <a:r>
              <a:rPr lang="de-DE" b="1" dirty="0" smtClean="0"/>
              <a:t>ohne </a:t>
            </a:r>
            <a:r>
              <a:rPr lang="de-DE" b="1" dirty="0" smtClean="0"/>
              <a:t>Fälle mit Exposition im Ausland</a:t>
            </a:r>
          </a:p>
          <a:p>
            <a:r>
              <a:rPr lang="de-DE" sz="1600" dirty="0" smtClean="0"/>
              <a:t>Exponentielle </a:t>
            </a:r>
            <a:r>
              <a:rPr lang="de-DE" sz="1600" dirty="0"/>
              <a:t>Rate: + </a:t>
            </a:r>
            <a:r>
              <a:rPr lang="de-DE" sz="1600" dirty="0" smtClean="0"/>
              <a:t>1,5% </a:t>
            </a:r>
            <a:r>
              <a:rPr lang="de-DE" sz="1600" dirty="0"/>
              <a:t>pro Tag</a:t>
            </a:r>
          </a:p>
          <a:p>
            <a:r>
              <a:rPr lang="de-DE" sz="1600" dirty="0"/>
              <a:t>Verdopplungszeit:</a:t>
            </a:r>
          </a:p>
          <a:p>
            <a:r>
              <a:rPr lang="de-DE" sz="1600" dirty="0" smtClean="0"/>
              <a:t>46 </a:t>
            </a:r>
            <a:r>
              <a:rPr lang="de-DE" sz="1600" dirty="0" smtClean="0"/>
              <a:t>Tage</a:t>
            </a:r>
          </a:p>
          <a:p>
            <a:r>
              <a:rPr lang="de-DE" sz="1600" dirty="0" smtClean="0"/>
              <a:t>Mittlerer R-Wert: 1,07</a:t>
            </a:r>
            <a:endParaRPr lang="de-DE" sz="1600" dirty="0"/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5" y="1167634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4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344483"/>
            <a:ext cx="7983646" cy="714291"/>
          </a:xfrm>
        </p:spPr>
        <p:txBody>
          <a:bodyPr/>
          <a:lstStyle/>
          <a:p>
            <a:r>
              <a:rPr lang="de-DE" dirty="0" smtClean="0"/>
              <a:t>Entwicklung in Deutschland im </a:t>
            </a:r>
            <a:r>
              <a:rPr lang="de-DE" dirty="0" err="1" smtClean="0"/>
              <a:t>Nowcasting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9459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4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24737"/>
            <a:ext cx="7983646" cy="714291"/>
          </a:xfrm>
        </p:spPr>
        <p:txBody>
          <a:bodyPr/>
          <a:lstStyle/>
          <a:p>
            <a:r>
              <a:rPr lang="de-DE" dirty="0" smtClean="0"/>
              <a:t>Entwicklung in den Bundesländern: Hessen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6194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1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24737"/>
            <a:ext cx="7983646" cy="714291"/>
          </a:xfrm>
        </p:spPr>
        <p:txBody>
          <a:bodyPr/>
          <a:lstStyle/>
          <a:p>
            <a:r>
              <a:rPr lang="de-DE" dirty="0" smtClean="0"/>
              <a:t>Entwicklung in den Bundesländern: Hessen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795"/>
            <a:ext cx="640114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4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24737"/>
            <a:ext cx="7983646" cy="714291"/>
          </a:xfrm>
        </p:spPr>
        <p:txBody>
          <a:bodyPr/>
          <a:lstStyle/>
          <a:p>
            <a:r>
              <a:rPr lang="de-DE" dirty="0" smtClean="0"/>
              <a:t>Entwicklung in den Bundesländern: Hessen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0810"/>
            <a:ext cx="6401146" cy="365746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903276" y="939028"/>
            <a:ext cx="20791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Alle Fälle</a:t>
            </a:r>
          </a:p>
          <a:p>
            <a:r>
              <a:rPr lang="de-DE" sz="1600" dirty="0" smtClean="0"/>
              <a:t>Exponentielle Rate: + </a:t>
            </a:r>
            <a:r>
              <a:rPr lang="de-DE" sz="1600" dirty="0" smtClean="0"/>
              <a:t>3,7% </a:t>
            </a:r>
            <a:r>
              <a:rPr lang="de-DE" sz="1600" dirty="0" smtClean="0"/>
              <a:t>pro Tag</a:t>
            </a:r>
          </a:p>
          <a:p>
            <a:r>
              <a:rPr lang="de-DE" sz="1600" dirty="0" smtClean="0"/>
              <a:t>Verdopplungszeit:</a:t>
            </a:r>
          </a:p>
          <a:p>
            <a:r>
              <a:rPr lang="de-DE" sz="1600" dirty="0" smtClean="0"/>
              <a:t>19</a:t>
            </a:r>
            <a:r>
              <a:rPr lang="de-DE" sz="1600" dirty="0" smtClean="0"/>
              <a:t> Tage</a:t>
            </a:r>
          </a:p>
          <a:p>
            <a:r>
              <a:rPr lang="de-DE" sz="1600" dirty="0" smtClean="0"/>
              <a:t>Mittlerer R-Wert: 1,15</a:t>
            </a:r>
            <a:endParaRPr lang="de-DE" sz="1600" dirty="0" smtClean="0"/>
          </a:p>
          <a:p>
            <a:endParaRPr lang="de-DE" sz="800" dirty="0"/>
          </a:p>
          <a:p>
            <a:r>
              <a:rPr lang="de-DE" b="1" dirty="0" smtClean="0"/>
              <a:t>ohne </a:t>
            </a:r>
            <a:r>
              <a:rPr lang="de-DE" b="1" dirty="0" smtClean="0"/>
              <a:t>Fälle mit Exposition im Ausland</a:t>
            </a:r>
          </a:p>
          <a:p>
            <a:r>
              <a:rPr lang="de-DE" sz="1600" dirty="0" smtClean="0"/>
              <a:t>Exponentielle </a:t>
            </a:r>
            <a:r>
              <a:rPr lang="de-DE" sz="1600" dirty="0"/>
              <a:t>Rate: + </a:t>
            </a:r>
            <a:r>
              <a:rPr lang="de-DE" sz="1600" dirty="0" smtClean="0"/>
              <a:t>2</a:t>
            </a:r>
            <a:r>
              <a:rPr lang="de-DE" sz="1600" dirty="0" smtClean="0"/>
              <a:t>,9% </a:t>
            </a:r>
            <a:r>
              <a:rPr lang="de-DE" sz="1600" dirty="0"/>
              <a:t>pro Tag</a:t>
            </a:r>
          </a:p>
          <a:p>
            <a:r>
              <a:rPr lang="de-DE" sz="1600" dirty="0"/>
              <a:t>Verdopplungszeit:</a:t>
            </a:r>
          </a:p>
          <a:p>
            <a:r>
              <a:rPr lang="de-DE" sz="1600" dirty="0" smtClean="0"/>
              <a:t>24 Tage</a:t>
            </a:r>
          </a:p>
          <a:p>
            <a:r>
              <a:rPr lang="de-DE" sz="1600" dirty="0" smtClean="0"/>
              <a:t>Mittlerer R-Wert: 1,12</a:t>
            </a:r>
            <a:endParaRPr lang="de-DE" sz="1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481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Bildschirmpräsentation (16:9)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Office-Design</vt:lpstr>
      <vt:lpstr>Aktuelle Trends der Fallzahlen von COVID-19 nach Bundesländern</vt:lpstr>
      <vt:lpstr>Grenzen der Datenzugänglichkeit </vt:lpstr>
      <vt:lpstr>Entwicklung der Anzahl neuer COVID-19 Fälle in Deutschland</vt:lpstr>
      <vt:lpstr>Entwicklung der Anzahl neuer COVID-19 Fälle in Deutschland</vt:lpstr>
      <vt:lpstr>Entwicklung der Anzahl neuer COVID-19 Fälle in Deutschland</vt:lpstr>
      <vt:lpstr>Entwicklung in Deutschland im Nowcasting</vt:lpstr>
      <vt:lpstr>Entwicklung in den Bundesländern: Hessen</vt:lpstr>
      <vt:lpstr>Entwicklung in den Bundesländern: Hessen</vt:lpstr>
      <vt:lpstr>Entwicklung in den Bundesländern: Hessen</vt:lpstr>
      <vt:lpstr>Entwicklung in den Bundesländern: Hessen</vt:lpstr>
      <vt:lpstr>Entwicklung in den Bundesländern: Baden-Württemberg</vt:lpstr>
      <vt:lpstr>Entwicklung in den Bundesländern: Baden-Württemberg</vt:lpstr>
      <vt:lpstr>Entwicklung in den Bundesländern: Baden-Württemberg</vt:lpstr>
      <vt:lpstr>Entwicklung in den Bundesländern: Bayern</vt:lpstr>
      <vt:lpstr>Entwicklung in den Bundesländern: Bayern</vt:lpstr>
      <vt:lpstr>Entwicklung in den Bundesländern: Bayern</vt:lpstr>
      <vt:lpstr>Entwicklung in den Bundesländern: Nordrhein-Westfalen</vt:lpstr>
      <vt:lpstr>Entwicklung in den Bundesländern: Nordrhein-Westfalen</vt:lpstr>
      <vt:lpstr>Entwicklung in den Bundesländern: Nordrhein-Westfalen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an der Heiden, Matthias</cp:lastModifiedBy>
  <cp:revision>364</cp:revision>
  <dcterms:created xsi:type="dcterms:W3CDTF">2015-11-02T12:29:13Z</dcterms:created>
  <dcterms:modified xsi:type="dcterms:W3CDTF">2020-08-28T11:14:04Z</dcterms:modified>
</cp:coreProperties>
</file>