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2555" autoAdjust="0"/>
  </p:normalViewPr>
  <p:slideViewPr>
    <p:cSldViewPr snapToGrid="0" snapToObjects="1">
      <p:cViewPr>
        <p:scale>
          <a:sx n="90" d="100"/>
          <a:sy n="90" d="100"/>
        </p:scale>
        <p:origin x="-2568" y="-13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31.08.2020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Neuer</a:t>
            </a:r>
            <a:r>
              <a:rPr lang="de-DE" baseline="0" dirty="0" smtClean="0"/>
              <a:t> Höhepunkt in KW 33 (n=341),  45% der Fälle allein in NRW (n=152), davon 28% einem Ausbruch zugeordnet (meist privater Haushalt). </a:t>
            </a:r>
          </a:p>
          <a:p>
            <a:r>
              <a:rPr lang="de-DE" baseline="0" dirty="0" smtClean="0"/>
              <a:t>In KW 33 hatten 36% eine Exposition im Ausland, 37% hatten Exposition im Ausland oder in einem anderen LK.</a:t>
            </a:r>
          </a:p>
          <a:p>
            <a:r>
              <a:rPr lang="de-DE" baseline="0" dirty="0" smtClean="0"/>
              <a:t>In KW 35 hatten 33% eine Exposition im Ausland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34: insgesamt 166 (Unter-)Ausbrüche, 123 im privaten HH, 11 Verein/ähnliches, 10 KiTa/Hort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HE: KW 33: </a:t>
            </a:r>
            <a:r>
              <a:rPr lang="de-DE" dirty="0" smtClean="0"/>
              <a:t>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ST,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privates Umfeld</a:t>
            </a:r>
          </a:p>
          <a:p>
            <a:r>
              <a:rPr lang="de-DE" baseline="0" dirty="0" smtClean="0"/>
              <a:t>NW, KW 33: 45% aller gemeldeter Fälle in KW 33 kommen aus NW, 28% gehören zu einem Ausbruch (größtenteils privater Haushalt)</a:t>
            </a:r>
          </a:p>
          <a:p>
            <a:r>
              <a:rPr lang="de-DE" baseline="0" dirty="0" smtClean="0"/>
              <a:t>RP, KW 33: 7 von 24 in einem Ausbruch (meist privater HH, Freizeit)</a:t>
            </a:r>
          </a:p>
          <a:p>
            <a:r>
              <a:rPr lang="de-DE" baseline="0" dirty="0" smtClean="0"/>
              <a:t>SH, KW 33: 10 von 13 in einem Ausbruch (meist privater HH)</a:t>
            </a:r>
          </a:p>
          <a:p>
            <a:r>
              <a:rPr lang="de-DE" baseline="0" dirty="0" smtClean="0"/>
              <a:t>SL, KW 33: das sind nur 2 von 4 Fällen im Ausbruch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KW 35 ein neuer</a:t>
            </a:r>
            <a:r>
              <a:rPr lang="de-DE" baseline="0" dirty="0" smtClean="0"/>
              <a:t> KiTa-Ausbruch übermittelt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KW 35 wurden 9 neue Schulausbrüche übermittelt,</a:t>
            </a:r>
            <a:r>
              <a:rPr lang="de-DE" baseline="0" dirty="0" smtClean="0"/>
              <a:t> diese verteilen sich auf die letzten drei </a:t>
            </a:r>
            <a:r>
              <a:rPr lang="de-DE" baseline="0" dirty="0" smtClean="0"/>
              <a:t>Wochen (im </a:t>
            </a:r>
            <a:r>
              <a:rPr lang="de-DE" baseline="0" smtClean="0"/>
              <a:t>Schnitt 3.8 </a:t>
            </a:r>
            <a:r>
              <a:rPr lang="de-DE" baseline="0" dirty="0" smtClean="0"/>
              <a:t>Fälle, </a:t>
            </a:r>
            <a:r>
              <a:rPr lang="de-DE" baseline="0" dirty="0" err="1" smtClean="0"/>
              <a:t>range</a:t>
            </a:r>
            <a:r>
              <a:rPr lang="de-DE" baseline="0" dirty="0" smtClean="0"/>
              <a:t>: 2-9)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31.08.2020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31.08.2020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31.08.2020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31.08.2020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31.08.2020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31.08.2020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</a:t>
            </a:r>
            <a:r>
              <a:rPr lang="de-DE" sz="1400" dirty="0" smtClean="0"/>
              <a:t>60 </a:t>
            </a:r>
            <a:r>
              <a:rPr lang="de-DE" sz="1400" dirty="0" smtClean="0"/>
              <a:t>% der Kinder (0 – 5 Jahre) wurde mindestens 1 Symptom angegeben</a:t>
            </a:r>
          </a:p>
          <a:p>
            <a:r>
              <a:rPr lang="de-DE" sz="1400" dirty="0" smtClean="0"/>
              <a:t>Häufig genannte Symptome: Fieber (</a:t>
            </a:r>
            <a:r>
              <a:rPr lang="de-DE" sz="1400" dirty="0" smtClean="0"/>
              <a:t>36 </a:t>
            </a:r>
            <a:r>
              <a:rPr lang="de-DE" sz="1400" dirty="0" smtClean="0"/>
              <a:t>%), Husten (</a:t>
            </a:r>
            <a:r>
              <a:rPr lang="de-DE" sz="1400" dirty="0" smtClean="0"/>
              <a:t>25 </a:t>
            </a:r>
            <a:r>
              <a:rPr lang="de-DE" sz="1400" dirty="0" smtClean="0"/>
              <a:t>%), Schnupfen (17 %), Allg. Symptome (</a:t>
            </a:r>
            <a:r>
              <a:rPr lang="de-DE" sz="1400" dirty="0" smtClean="0"/>
              <a:t>15 </a:t>
            </a:r>
            <a:r>
              <a:rPr lang="de-DE" sz="1400" dirty="0" smtClean="0"/>
              <a:t>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</a:t>
            </a:r>
            <a:r>
              <a:rPr lang="de-DE" sz="1200" dirty="0" smtClean="0"/>
              <a:t>260 </a:t>
            </a:r>
            <a:r>
              <a:rPr lang="de-DE" sz="1200" dirty="0" smtClean="0"/>
              <a:t>(</a:t>
            </a:r>
            <a:r>
              <a:rPr lang="de-DE" sz="1200" dirty="0" smtClean="0"/>
              <a:t>6,2 </a:t>
            </a:r>
            <a:r>
              <a:rPr lang="de-DE" sz="1200" dirty="0" smtClean="0"/>
              <a:t>%)</a:t>
            </a:r>
          </a:p>
          <a:p>
            <a:pPr lvl="1"/>
            <a:r>
              <a:rPr lang="de-DE" sz="1200" dirty="0" smtClean="0"/>
              <a:t>6 - 10 Jahre:       </a:t>
            </a:r>
            <a:r>
              <a:rPr lang="de-DE" sz="1200" dirty="0" smtClean="0"/>
              <a:t>81</a:t>
            </a:r>
            <a:r>
              <a:rPr lang="de-DE" sz="1200" dirty="0" smtClean="0"/>
              <a:t> </a:t>
            </a:r>
            <a:r>
              <a:rPr lang="de-DE" sz="1200" dirty="0" smtClean="0"/>
              <a:t>(</a:t>
            </a:r>
            <a:r>
              <a:rPr lang="de-DE" sz="1200" dirty="0" smtClean="0"/>
              <a:t>2,0 </a:t>
            </a:r>
            <a:r>
              <a:rPr lang="de-DE" sz="1200" dirty="0" smtClean="0"/>
              <a:t>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Jahre:     88 (</a:t>
            </a:r>
            <a:r>
              <a:rPr lang="de-DE" sz="1200" dirty="0" smtClean="0"/>
              <a:t>2,2 </a:t>
            </a:r>
            <a:r>
              <a:rPr lang="de-DE" sz="1200" dirty="0" smtClean="0"/>
              <a:t>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31.08.2020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59790"/>
              </p:ext>
            </p:extLst>
          </p:nvPr>
        </p:nvGraphicFramePr>
        <p:xfrm>
          <a:off x="3682451" y="1294028"/>
          <a:ext cx="5206368" cy="368666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389595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11-14 </a:t>
                      </a:r>
                      <a:r>
                        <a:rPr lang="de-DE" sz="900" dirty="0">
                          <a:effectLst/>
                        </a:rPr>
                        <a:t>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4.920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4.782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4.666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3.643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3.427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3.427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1.456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1.590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1.333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38,9%</a:t>
                      </a:r>
                    </a:p>
                  </a:txBody>
                  <a:tcPr marL="9525" marR="9525" marT="9525" marB="0" anchor="ctr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26,0%</a:t>
                      </a:r>
                    </a:p>
                  </a:txBody>
                  <a:tcPr marL="9525" marR="9525" marT="9525" marB="0" anchor="ctr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1.160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35,1%</a:t>
                      </a:r>
                    </a:p>
                  </a:txBody>
                  <a:tcPr marL="9525" marR="9525" marT="9525" marB="0" anchor="ctr"/>
                </a:tc>
              </a:tr>
              <a:tr h="154026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 (Mehrfachnennungen möglich, Nenner = Fälle mit vorhandenen Klinischen Infos)</a:t>
                      </a: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16,3%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162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29355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Angaben liegen bei </a:t>
            </a:r>
            <a:r>
              <a:rPr lang="de-DE" sz="1400" dirty="0" smtClean="0"/>
              <a:t>2.849 </a:t>
            </a:r>
            <a:r>
              <a:rPr lang="de-DE" sz="1400" dirty="0" smtClean="0"/>
              <a:t>von </a:t>
            </a:r>
            <a:r>
              <a:rPr lang="de-DE" sz="1400" dirty="0" smtClean="0"/>
              <a:t>3.916 </a:t>
            </a:r>
            <a:r>
              <a:rPr lang="de-DE" sz="1400" dirty="0" smtClean="0"/>
              <a:t>(73 %)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</a:t>
            </a:r>
            <a:r>
              <a:rPr lang="de-DE" sz="1200" dirty="0" smtClean="0"/>
              <a:t>940 </a:t>
            </a:r>
            <a:r>
              <a:rPr lang="de-DE" sz="1200" dirty="0" smtClean="0"/>
              <a:t>(33 %) gemäß § 33 betreut</a:t>
            </a:r>
          </a:p>
          <a:p>
            <a:pPr lvl="1"/>
            <a:r>
              <a:rPr lang="de-DE" sz="1200" dirty="0" smtClean="0"/>
              <a:t>seit KW 21 führen BL einen eingeschränkten KiTa-Regelbetrieb ein </a:t>
            </a:r>
          </a:p>
          <a:p>
            <a:pPr lvl="1"/>
            <a:r>
              <a:rPr lang="de-DE" sz="1200" dirty="0" smtClean="0"/>
              <a:t>seit KW 25 nehmen vereinzelte BL den vollständigen KiTa-Regelbetrieb wieder auf, in KW 33 waren es 11 BL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31.08.2020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31.08.2020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65" y="1558137"/>
            <a:ext cx="6091312" cy="34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43 Ausbrüche in Kindergärten/Horte (&gt;= 2 Fälle) angelegt</a:t>
            </a:r>
          </a:p>
          <a:p>
            <a:pPr lvl="1"/>
            <a:r>
              <a:rPr lang="de-DE" sz="1200" dirty="0" smtClean="0"/>
              <a:t>33 (77%) Ausbrüche inkl. mit Fällen &lt; 15 Jahren, 26% (51/194) der Fälle sind 0 - 5 Jahre alt</a:t>
            </a:r>
          </a:p>
          <a:p>
            <a:pPr lvl="1"/>
            <a:r>
              <a:rPr lang="de-DE" sz="1200" dirty="0" smtClean="0"/>
              <a:t>10 (23%) Ausbrüche nur mit Fällen 15 Jahre und älter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31.08.2020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31.08.2020</a:t>
            </a:r>
            <a:endParaRPr lang="de-DE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" y="1546287"/>
            <a:ext cx="8992497" cy="304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49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Ausbrüche in Schulen angelegt (&gt;= 2 Fälle, 0-5 Jahre ausgeschlossen) </a:t>
            </a:r>
          </a:p>
          <a:p>
            <a:pPr lvl="1"/>
            <a:r>
              <a:rPr lang="de-DE" sz="1200" dirty="0" smtClean="0"/>
              <a:t>39 (80%) Ausbrüche </a:t>
            </a:r>
            <a:r>
              <a:rPr lang="de-DE" sz="1200" dirty="0"/>
              <a:t>inkl. mit Fällen </a:t>
            </a:r>
            <a:r>
              <a:rPr lang="de-DE" sz="1200" dirty="0" smtClean="0"/>
              <a:t>&lt; 21 Jahren, 16% (6-10J.), 24% (11-14J.), 21% (15-20J.), 39% (21+)</a:t>
            </a:r>
            <a:endParaRPr lang="de-DE" sz="1200" dirty="0"/>
          </a:p>
          <a:p>
            <a:pPr lvl="1"/>
            <a:r>
              <a:rPr lang="de-DE" sz="1200" dirty="0" smtClean="0"/>
              <a:t>10 (20%)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31.08.2020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31.08.2020</a:t>
            </a:r>
            <a:endParaRPr lang="de-DE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5258"/>
            <a:ext cx="8601397" cy="343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25.08.2020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1232171" y="4662420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 der letzten zwei Jahre. </a:t>
            </a:r>
            <a:r>
              <a:rPr lang="de-DE" sz="800" dirty="0"/>
              <a:t>Es wurde jeweils ein gleitender 3-Wochen-Mittelwert verwendet.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46" y="439978"/>
            <a:ext cx="6129921" cy="427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413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35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4.920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Fälle im Alter 0 – 5 Jahre übermittelt, das entspricht einem Anteil von 2,0% an allen übermittelten Fällen (n = </a:t>
            </a:r>
            <a:r>
              <a:rPr lang="de-DE" sz="1400" dirty="0" smtClean="0"/>
              <a:t>242.381)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31.08.2020</a:t>
            </a:r>
            <a:endParaRPr lang="de-DE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27" y="1061555"/>
            <a:ext cx="5342146" cy="390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31.08.2020</a:t>
            </a:r>
            <a:endParaRPr lang="de-DE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25" y="1160979"/>
            <a:ext cx="4730775" cy="323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" y="1160980"/>
            <a:ext cx="4366861" cy="323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31.08.2020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31.08.2020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6" y="828897"/>
            <a:ext cx="8081857" cy="393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31.08.2020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31.08.2020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43096"/>
            <a:ext cx="8283875" cy="40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vor</a:t>
            </a:r>
          </a:p>
          <a:p>
            <a:r>
              <a:rPr lang="de-DE" sz="1400" dirty="0" smtClean="0"/>
              <a:t>Für </a:t>
            </a:r>
            <a:r>
              <a:rPr lang="de-DE" sz="1400" dirty="0" smtClean="0"/>
              <a:t>28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</a:t>
            </a:r>
            <a:r>
              <a:rPr lang="de-DE" sz="1400" dirty="0" smtClean="0"/>
              <a:t>12 </a:t>
            </a:r>
            <a:r>
              <a:rPr lang="de-DE" sz="1400" dirty="0" smtClean="0"/>
              <a:t>%), Husten (</a:t>
            </a:r>
            <a:r>
              <a:rPr lang="de-DE" sz="1400" dirty="0" smtClean="0"/>
              <a:t>5,5 </a:t>
            </a:r>
            <a:r>
              <a:rPr lang="de-DE" sz="1400" dirty="0" smtClean="0"/>
              <a:t>%), Schnupfen (3,4 %), Allg. Symptome (</a:t>
            </a:r>
            <a:r>
              <a:rPr lang="de-DE" sz="1400" dirty="0" smtClean="0"/>
              <a:t>3,0 </a:t>
            </a:r>
            <a:r>
              <a:rPr lang="de-DE" sz="1400" dirty="0" smtClean="0"/>
              <a:t>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31.08.2020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31.08.2020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092947"/>
              </p:ext>
            </p:extLst>
          </p:nvPr>
        </p:nvGraphicFramePr>
        <p:xfrm>
          <a:off x="1095154" y="1594705"/>
          <a:ext cx="5603358" cy="308362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22905"/>
                <a:gridCol w="479840"/>
                <a:gridCol w="659709"/>
                <a:gridCol w="539043"/>
                <a:gridCol w="642794"/>
                <a:gridCol w="425146"/>
                <a:gridCol w="533921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</a:rPr>
                        <a:t>11-14</a:t>
                      </a:r>
                      <a:r>
                        <a:rPr lang="de-DE" sz="800" baseline="0" dirty="0" smtClean="0">
                          <a:effectLst/>
                        </a:rPr>
                        <a:t> </a:t>
                      </a:r>
                      <a:r>
                        <a:rPr lang="de-DE" sz="800" dirty="0" smtClean="0">
                          <a:effectLst/>
                        </a:rPr>
                        <a:t>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+mn-lt"/>
                        </a:rPr>
                        <a:t>Anzahl Fälle</a:t>
                      </a:r>
                      <a:endParaRPr lang="de-DE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4.920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4.782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4.666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+mn-lt"/>
                        </a:rPr>
                        <a:t>Klinische Infos vorhanden</a:t>
                      </a:r>
                      <a:endParaRPr lang="de-DE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3.643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3.427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3.427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73,4%</a:t>
                      </a: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  <a:latin typeface="+mn-lt"/>
                        </a:rPr>
                        <a:t>Fälle </a:t>
                      </a:r>
                      <a:r>
                        <a:rPr lang="de-DE" sz="800" b="0" dirty="0">
                          <a:effectLst/>
                          <a:latin typeface="+mn-lt"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1.027</a:t>
                      </a:r>
                      <a:endParaRPr lang="de-D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26,0%</a:t>
                      </a: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Einzelsymptome (Nenner = Fälle mit vorhandenen Klinischen Infos)</a:t>
                      </a:r>
                      <a:endParaRPr lang="de-DE" sz="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Geschmacksverlust*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Geruchsverlust*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3877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5753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Microsoft Office PowerPoint</Application>
  <PresentationFormat>Bildschirmpräsentation (16:9)</PresentationFormat>
  <Paragraphs>397</Paragraphs>
  <Slides>13</Slides>
  <Notes>8</Notes>
  <HiddenSlides>8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233</cp:revision>
  <dcterms:created xsi:type="dcterms:W3CDTF">2015-11-02T12:29:13Z</dcterms:created>
  <dcterms:modified xsi:type="dcterms:W3CDTF">2020-08-31T06:46:37Z</dcterms:modified>
</cp:coreProperties>
</file>