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27" r:id="rId2"/>
    <p:sldId id="713" r:id="rId3"/>
    <p:sldId id="570" r:id="rId4"/>
    <p:sldId id="714" r:id="rId5"/>
    <p:sldId id="715" r:id="rId6"/>
    <p:sldId id="716" r:id="rId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BB8"/>
    <a:srgbClr val="045AA6"/>
    <a:srgbClr val="D0D8E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8" autoAdjust="0"/>
    <p:restoredTop sz="93662" autoAdjust="0"/>
  </p:normalViewPr>
  <p:slideViewPr>
    <p:cSldViewPr snapToGrid="0" snapToObjects="1">
      <p:cViewPr>
        <p:scale>
          <a:sx n="125" d="100"/>
          <a:sy n="125" d="100"/>
        </p:scale>
        <p:origin x="-13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31.08.2020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31.08.2020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sind tatsächlich nur die Fälle </a:t>
            </a:r>
            <a:r>
              <a:rPr lang="de-DE" smtClean="0"/>
              <a:t>mit mind. </a:t>
            </a:r>
            <a:r>
              <a:rPr lang="de-DE" dirty="0" smtClean="0"/>
              <a:t>einem</a:t>
            </a:r>
            <a:r>
              <a:rPr lang="de-DE" baseline="0" dirty="0" smtClean="0"/>
              <a:t> ausländischem Expositionsland in die Berechnung eingeflossen. In den Folgefolien sind es immer die Nennungen bezogen auf die Fallzahlen. Der Fehler ist minimal. 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dirty="0" smtClean="0"/>
              <a:t>31.08.2020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31.08.2020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558987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31.08.2020;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242.381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+610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+0,25%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292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9.298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    +3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+0,03 %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11,2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3,8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216.200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7-Tage Inzidenz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9,6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998963"/>
              </p:ext>
            </p:extLst>
          </p:nvPr>
        </p:nvGraphicFramePr>
        <p:xfrm>
          <a:off x="265066" y="496016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31.08.2020</a:t>
                      </a:r>
                      <a:endParaRPr lang="de-DE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246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+1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Beatmet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128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-3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31.08.2020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0,94 (95%-Prädiktionsintervall</a:t>
            </a:r>
            <a:r>
              <a:rPr lang="de-DE" sz="1400" b="1" dirty="0">
                <a:solidFill>
                  <a:srgbClr val="FF0000"/>
                </a:solidFill>
              </a:rPr>
              <a:t>: </a:t>
            </a:r>
            <a:r>
              <a:rPr lang="de-DE" sz="1400" b="1" dirty="0" smtClean="0">
                <a:solidFill>
                  <a:srgbClr val="FF0000"/>
                </a:solidFill>
              </a:rPr>
              <a:t>0,78 - 1,10)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30.08.2020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sv-SE" sz="1400" b="1" dirty="0" smtClean="0">
                <a:solidFill>
                  <a:srgbClr val="045AA6"/>
                </a:solidFill>
              </a:rPr>
              <a:t>1,04 </a:t>
            </a:r>
            <a:r>
              <a:rPr lang="sv-SE" sz="1400" b="1" dirty="0">
                <a:solidFill>
                  <a:srgbClr val="045AA6"/>
                </a:solidFill>
              </a:rPr>
              <a:t>(95%-Prädiktionsintervall: </a:t>
            </a:r>
            <a:r>
              <a:rPr lang="sv-SE" sz="1400" b="1" dirty="0" smtClean="0">
                <a:solidFill>
                  <a:srgbClr val="045AA6"/>
                </a:solidFill>
              </a:rPr>
              <a:t>0,86 - 1,27)</a:t>
            </a:r>
            <a:r>
              <a:rPr lang="de-DE" sz="1400" b="1" dirty="0" smtClean="0">
                <a:solidFill>
                  <a:srgbClr val="045AA6"/>
                </a:solidFill>
              </a:rPr>
              <a:t> </a:t>
            </a:r>
            <a:endParaRPr lang="de-DE" sz="1400" b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31.08.2020</a:t>
            </a:r>
            <a:r>
              <a:rPr lang="de-DE" sz="1400" b="1" dirty="0">
                <a:solidFill>
                  <a:srgbClr val="FF0000"/>
                </a:solidFill>
              </a:rPr>
              <a:t>: </a:t>
            </a:r>
            <a:r>
              <a:rPr lang="de-DE" sz="1400" b="1" dirty="0" smtClean="0">
                <a:solidFill>
                  <a:srgbClr val="FF0000"/>
                </a:solidFill>
              </a:rPr>
              <a:t> 0,88 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0,80 – 0,96)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30.08.2020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sv-SE" sz="1400" b="1" dirty="0" smtClean="0">
                <a:solidFill>
                  <a:srgbClr val="045AA6"/>
                </a:solidFill>
              </a:rPr>
              <a:t>0,95 </a:t>
            </a:r>
            <a:r>
              <a:rPr lang="sv-SE" sz="1400" b="1" dirty="0">
                <a:solidFill>
                  <a:srgbClr val="045AA6"/>
                </a:solidFill>
              </a:rPr>
              <a:t>(95%- Prädiktionsintervall: </a:t>
            </a:r>
            <a:r>
              <a:rPr lang="sv-SE" sz="1400" b="1" dirty="0" smtClean="0">
                <a:solidFill>
                  <a:srgbClr val="045AA6"/>
                </a:solidFill>
              </a:rPr>
              <a:t>0,86 - 1,07)</a:t>
            </a:r>
            <a:endParaRPr lang="de-DE" sz="1600" dirty="0" smtClean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31.08.2020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600" dirty="0" smtClean="0">
                <a:solidFill>
                  <a:schemeClr val="bg1"/>
                </a:solidFill>
              </a:rPr>
              <a:t>(Datenstand 31.08.2020 0:00 Uhr)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40" y="907794"/>
            <a:ext cx="8108445" cy="553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6321057" y="1308270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1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6305817" y="1026630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2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6311575" y="2205524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3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18" name="Textfeld 17"/>
          <p:cNvSpPr txBox="1"/>
          <p:nvPr/>
        </p:nvSpPr>
        <p:spPr>
          <a:xfrm>
            <a:off x="6325959" y="1607462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4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6331717" y="2803608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5</a:t>
            </a:r>
            <a:r>
              <a:rPr lang="de-DE" sz="1400" dirty="0" smtClean="0"/>
              <a:t>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397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31.08.2020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918940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7.952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0" y="1737375"/>
            <a:ext cx="6864278" cy="479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84" y="981074"/>
            <a:ext cx="8524575" cy="564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31.08.2020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987616" y="2069130"/>
            <a:ext cx="56500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6EC7"/>
                </a:solidFill>
              </a:rPr>
              <a:t>In der 34. und 35. Meldewoche wurden 17.501 COVID-19-Fälle </a:t>
            </a:r>
            <a:r>
              <a:rPr lang="de-DE" sz="1600" dirty="0">
                <a:solidFill>
                  <a:srgbClr val="006EC7"/>
                </a:solidFill>
              </a:rPr>
              <a:t>an das RKI übermittelt. Bei </a:t>
            </a:r>
            <a:r>
              <a:rPr lang="de-DE" sz="1600" dirty="0" smtClean="0">
                <a:solidFill>
                  <a:srgbClr val="006EC7"/>
                </a:solidFill>
              </a:rPr>
              <a:t>7.288 Fällen (41,6%) wurde ein </a:t>
            </a:r>
            <a:r>
              <a:rPr lang="de-DE" sz="1600" dirty="0">
                <a:solidFill>
                  <a:srgbClr val="006EC7"/>
                </a:solidFill>
              </a:rPr>
              <a:t>anderes Land als Deutschland als Expositionsland </a:t>
            </a:r>
            <a:r>
              <a:rPr lang="de-DE" sz="1600" dirty="0" smtClean="0">
                <a:solidFill>
                  <a:srgbClr val="006EC7"/>
                </a:solidFill>
              </a:rPr>
              <a:t>berichtet. </a:t>
            </a:r>
          </a:p>
          <a:p>
            <a:r>
              <a:rPr lang="de-DE" sz="1600" dirty="0" smtClean="0">
                <a:solidFill>
                  <a:srgbClr val="006EC7"/>
                </a:solidFill>
              </a:rPr>
              <a:t>Zwischen der 15</a:t>
            </a:r>
            <a:r>
              <a:rPr lang="de-DE" sz="1600" dirty="0">
                <a:solidFill>
                  <a:srgbClr val="006EC7"/>
                </a:solidFill>
              </a:rPr>
              <a:t>. </a:t>
            </a:r>
            <a:r>
              <a:rPr lang="de-DE" sz="1600" dirty="0" smtClean="0">
                <a:solidFill>
                  <a:srgbClr val="006EC7"/>
                </a:solidFill>
              </a:rPr>
              <a:t>und 25</a:t>
            </a:r>
            <a:r>
              <a:rPr lang="de-DE" sz="1600" dirty="0">
                <a:solidFill>
                  <a:srgbClr val="006EC7"/>
                </a:solidFill>
              </a:rPr>
              <a:t>. MW schwankte der Anteil mit einer möglichen Ansteckung außerhalb Deutschlands zwischen </a:t>
            </a:r>
            <a:r>
              <a:rPr lang="de-DE" sz="1600" dirty="0" smtClean="0">
                <a:solidFill>
                  <a:srgbClr val="006EC7"/>
                </a:solidFill>
              </a:rPr>
              <a:t>0,3% </a:t>
            </a:r>
            <a:r>
              <a:rPr lang="de-DE" sz="1600" dirty="0">
                <a:solidFill>
                  <a:srgbClr val="006EC7"/>
                </a:solidFill>
              </a:rPr>
              <a:t>und 1,8</a:t>
            </a:r>
            <a:r>
              <a:rPr lang="de-DE" sz="1600" dirty="0" smtClean="0">
                <a:solidFill>
                  <a:srgbClr val="006EC7"/>
                </a:solidFill>
              </a:rPr>
              <a:t>%. </a:t>
            </a:r>
          </a:p>
          <a:p>
            <a:r>
              <a:rPr lang="de-DE" sz="1600" dirty="0" smtClean="0">
                <a:solidFill>
                  <a:srgbClr val="006EC7"/>
                </a:solidFill>
              </a:rPr>
              <a:t>In </a:t>
            </a:r>
            <a:r>
              <a:rPr lang="de-DE" sz="1600" dirty="0">
                <a:solidFill>
                  <a:srgbClr val="006EC7"/>
                </a:solidFill>
              </a:rPr>
              <a:t>den Wochen 26 bis </a:t>
            </a:r>
            <a:r>
              <a:rPr lang="de-DE" sz="1600" dirty="0" smtClean="0">
                <a:solidFill>
                  <a:srgbClr val="006EC7"/>
                </a:solidFill>
              </a:rPr>
              <a:t>34 stieg </a:t>
            </a:r>
            <a:r>
              <a:rPr lang="de-DE" sz="1600" dirty="0">
                <a:solidFill>
                  <a:srgbClr val="006EC7"/>
                </a:solidFill>
              </a:rPr>
              <a:t>dieser Anteil von </a:t>
            </a:r>
            <a:r>
              <a:rPr lang="de-DE" sz="1600" dirty="0" smtClean="0">
                <a:solidFill>
                  <a:srgbClr val="006EC7"/>
                </a:solidFill>
              </a:rPr>
              <a:t>2,6% </a:t>
            </a:r>
          </a:p>
          <a:p>
            <a:r>
              <a:rPr lang="de-DE" sz="1600" dirty="0" smtClean="0">
                <a:solidFill>
                  <a:srgbClr val="006EC7"/>
                </a:solidFill>
              </a:rPr>
              <a:t>auf 46,5% an und sank ab KW35 auf 35,8%.</a:t>
            </a:r>
            <a:endParaRPr lang="de-DE" sz="1600" dirty="0">
              <a:solidFill>
                <a:srgbClr val="006EC7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85027" y="67681"/>
            <a:ext cx="6636310" cy="67710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200" b="1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Anteil COVID-19-Fälle mit Expositionsort im Ausland, nach Meldewoche, Stand </a:t>
            </a:r>
            <a:r>
              <a:rPr lang="de-DE" dirty="0" smtClean="0"/>
              <a:t>31.08.2020, 0:00 Uhr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18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1445" y="149232"/>
            <a:ext cx="7851855" cy="677108"/>
          </a:xfrm>
        </p:spPr>
        <p:txBody>
          <a:bodyPr/>
          <a:lstStyle/>
          <a:p>
            <a:r>
              <a:rPr lang="de-DE" dirty="0" smtClean="0"/>
              <a:t>Anteil der COVID-19-Fälle mit Exposition im Ausland, nach Altersgruppen, Meldewoche 34 &amp; 35, Stand 31.08.2020, 0:00 Uhr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31.08.2020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1083773"/>
            <a:ext cx="7159142" cy="511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279599" y="2536226"/>
            <a:ext cx="3931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Anteil mit Expositionsort im Ausland bei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Männlichem Geschlecht: 57%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Weiblichem Geschlecht:  43%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645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6264" y="120770"/>
            <a:ext cx="6633713" cy="553998"/>
          </a:xfrm>
        </p:spPr>
        <p:txBody>
          <a:bodyPr/>
          <a:lstStyle/>
          <a:p>
            <a:r>
              <a:rPr lang="de-DE" sz="1800" dirty="0"/>
              <a:t>Am häufigsten genannte Expositionsländer der in den Meldewochen </a:t>
            </a:r>
            <a:r>
              <a:rPr lang="de-DE" sz="1800" dirty="0" smtClean="0"/>
              <a:t>32-35 </a:t>
            </a:r>
            <a:r>
              <a:rPr lang="de-DE" sz="1800" dirty="0"/>
              <a:t>übermittelten COVID-19-Fälle, Stand </a:t>
            </a:r>
            <a:r>
              <a:rPr lang="de-DE" sz="1800" dirty="0" smtClean="0"/>
              <a:t>31.08.2020</a:t>
            </a:r>
            <a:r>
              <a:rPr lang="de-DE" sz="1800" dirty="0"/>
              <a:t>, 0:00 Uhr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31.08.2020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321219"/>
              </p:ext>
            </p:extLst>
          </p:nvPr>
        </p:nvGraphicFramePr>
        <p:xfrm>
          <a:off x="1869438" y="1197985"/>
          <a:ext cx="5648963" cy="4703282"/>
        </p:xfrm>
        <a:graphic>
          <a:graphicData uri="http://schemas.openxmlformats.org/drawingml/2006/table">
            <a:tbl>
              <a:tblPr firstRow="1" firstCol="1" bandRow="1"/>
              <a:tblGrid>
                <a:gridCol w="2326043"/>
                <a:gridCol w="645487"/>
                <a:gridCol w="645487"/>
                <a:gridCol w="645487"/>
                <a:gridCol w="645487"/>
                <a:gridCol w="740972"/>
              </a:tblGrid>
              <a:tr h="419282">
                <a:tc>
                  <a:txBody>
                    <a:bodyPr/>
                    <a:lstStyle/>
                    <a:p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+mn-cs"/>
                        </a:rPr>
                        <a:t>Expositionsland</a:t>
                      </a:r>
                      <a:endParaRPr lang="de-DE" sz="1200" b="1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</a:rPr>
                        <a:t>KW32</a:t>
                      </a:r>
                      <a:endParaRPr lang="de-DE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</a:rPr>
                        <a:t>KW33</a:t>
                      </a:r>
                      <a:endParaRPr lang="de-DE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</a:rPr>
                        <a:t>KW34</a:t>
                      </a:r>
                      <a:endParaRPr lang="de-DE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</a:rPr>
                        <a:t>KW35</a:t>
                      </a:r>
                      <a:endParaRPr lang="de-DE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</a:rPr>
                        <a:t>Gesamt</a:t>
                      </a:r>
                      <a:endParaRPr lang="de-DE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Deutschland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2527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2636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2578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2074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9815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Kosovo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564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829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919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580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2892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Kroatien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235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581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1075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668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2559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Türkei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393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658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473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261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1785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Bosnien und Herzegowina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160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274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153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668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Spanien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119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281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165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641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Bulgarien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117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169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177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524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Rumänien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109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166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153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484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Frankreich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149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348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Mazedonien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125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324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Albanien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105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270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Italien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211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Serbien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206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Polen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206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Österreich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203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Ukraine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136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andere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227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312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455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389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1383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23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Bildschirmpräsentation (4:3)</PresentationFormat>
  <Paragraphs>195</Paragraphs>
  <Slides>6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Office-Design</vt:lpstr>
      <vt:lpstr>COVID-19:   Lage National, 31.08.2020  Informationen für den Krisenstab</vt:lpstr>
      <vt:lpstr>PowerPoint-Präsentation</vt:lpstr>
      <vt:lpstr>PowerPoint-Präsentation</vt:lpstr>
      <vt:lpstr>PowerPoint-Präsentation</vt:lpstr>
      <vt:lpstr>Anteil der COVID-19-Fälle mit Exposition im Ausland, nach Altersgruppen, Meldewoche 34 &amp; 35, Stand 31.08.2020, 0:00 Uhr</vt:lpstr>
      <vt:lpstr>Am häufigsten genannte Expositionsländer der in den Meldewochen 32-35 übermittelten COVID-19-Fälle, Stand 31.08.2020, 0:00 Uhr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Steffen, Annika</cp:lastModifiedBy>
  <cp:revision>2612</cp:revision>
  <cp:lastPrinted>2020-08-31T05:46:37Z</cp:lastPrinted>
  <dcterms:created xsi:type="dcterms:W3CDTF">2015-11-02T12:29:13Z</dcterms:created>
  <dcterms:modified xsi:type="dcterms:W3CDTF">2020-08-31T10:23:08Z</dcterms:modified>
</cp:coreProperties>
</file>