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4" r:id="rId2"/>
    <p:sldId id="365" r:id="rId3"/>
    <p:sldId id="351" r:id="rId4"/>
    <p:sldId id="366" r:id="rId5"/>
    <p:sldId id="352" r:id="rId6"/>
    <p:sldId id="353" r:id="rId7"/>
    <p:sldId id="367" r:id="rId8"/>
    <p:sldId id="363" r:id="rId9"/>
    <p:sldId id="357" r:id="rId10"/>
    <p:sldId id="359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4" autoAdjust="0"/>
    <p:restoredTop sz="93385" autoAdjust="0"/>
  </p:normalViewPr>
  <p:slideViewPr>
    <p:cSldViewPr>
      <p:cViewPr>
        <p:scale>
          <a:sx n="70" d="100"/>
          <a:sy n="70" d="100"/>
        </p:scale>
        <p:origin x="-1910" y="-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Nicht mehr in der Liste: Kosovo, </a:t>
            </a:r>
            <a:r>
              <a:rPr lang="de-DE" sz="1200" b="0" i="0" u="none" strike="noStrike" dirty="0" smtClean="0">
                <a:solidFill>
                  <a:srgbClr val="000000"/>
                </a:solidFill>
                <a:effectLst/>
                <a:latin typeface="+mn-lt"/>
              </a:rPr>
              <a:t>Färöer Inseln, Luxemburg</a:t>
            </a:r>
            <a:endParaRPr lang="de-DE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 mehr: </a:t>
            </a:r>
            <a:r>
              <a:rPr lang="de-DE" sz="1200" dirty="0" smtClean="0"/>
              <a:t>Bulgarien Dänemark Luxemburg, Malta 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 auf der Liste: </a:t>
            </a:r>
            <a:r>
              <a:rPr lang="en-US" sz="1200" dirty="0" err="1" smtClean="0"/>
              <a:t>Tschechische</a:t>
            </a:r>
            <a:r>
              <a:rPr lang="en-US" sz="1200" dirty="0" smtClean="0"/>
              <a:t> </a:t>
            </a:r>
            <a:r>
              <a:rPr lang="en-US" sz="1200" dirty="0" err="1" smtClean="0"/>
              <a:t>Republik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Kroatien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Splitsko-Dalmatinska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 rtl="0">
              <a:buFontTx/>
              <a:buChar char="-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Schweden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Kronoberg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aber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ist weggefallen)</a:t>
            </a:r>
          </a:p>
          <a:p>
            <a:pPr marL="171450" indent="-171450" rtl="0">
              <a:buFontTx/>
              <a:buChar char="-"/>
            </a:pP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Noch eine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allgem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Info.: Luxemburg hat wieder eine Inzidenz der letzten 7-Tage  &gt;50.</a:t>
            </a:r>
          </a:p>
          <a:p>
            <a:endParaRPr lang="de-DE" dirty="0" smtClean="0"/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(Rot markierte Regionen sind neu seit dem letzten Bericht dazugekommen)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Neu: Malta, Schweiz</a:t>
            </a: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Kroatien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Splitsko-Dalmatinska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 rtl="0">
              <a:buFontTx/>
              <a:buChar char="-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Schweden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Kronoberg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aber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ist weggefallen)</a:t>
            </a:r>
          </a:p>
          <a:p>
            <a:pPr marL="171450" indent="-171450" rtl="0">
              <a:buFontTx/>
              <a:buChar char="-"/>
            </a:pP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Noch eine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allgem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Info.: Luxemburg hat wieder eine Inzidenz der letzten 7-Tage  &gt;50.</a:t>
            </a:r>
          </a:p>
          <a:p>
            <a:endParaRPr lang="de-DE" dirty="0" smtClean="0"/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(Rot markierte Regionen sind neu seit dem letzten Bericht dazugekommen)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02.09.2020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47353" y="913705"/>
            <a:ext cx="3712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66092"/>
                </a:solidFill>
              </a:rPr>
              <a:t>25.509.135 </a:t>
            </a:r>
            <a:r>
              <a:rPr lang="en-US" sz="2400" b="1" dirty="0" err="1">
                <a:solidFill>
                  <a:srgbClr val="366092"/>
                </a:solidFill>
              </a:rPr>
              <a:t>Fälle</a:t>
            </a:r>
            <a:r>
              <a:rPr lang="en-US" sz="2400" b="1" dirty="0">
                <a:solidFill>
                  <a:srgbClr val="366092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366092"/>
                </a:solidFill>
              </a:rPr>
              <a:t>850.902 </a:t>
            </a:r>
            <a:r>
              <a:rPr lang="en-US" sz="2400" b="1" dirty="0" err="1">
                <a:solidFill>
                  <a:srgbClr val="366092"/>
                </a:solidFill>
              </a:rPr>
              <a:t>Verstorbene</a:t>
            </a:r>
            <a:r>
              <a:rPr lang="en-US" sz="2400" b="1" dirty="0">
                <a:solidFill>
                  <a:srgbClr val="366092"/>
                </a:solidFill>
              </a:rPr>
              <a:t> 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(3,3%)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01.09.2020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42346"/>
              </p:ext>
            </p:extLst>
          </p:nvPr>
        </p:nvGraphicFramePr>
        <p:xfrm>
          <a:off x="311491" y="1744702"/>
          <a:ext cx="8649835" cy="4831038"/>
        </p:xfrm>
        <a:graphic>
          <a:graphicData uri="http://schemas.openxmlformats.org/drawingml/2006/table">
            <a:tbl>
              <a:tblPr firstRow="1" firstCol="1" bandRow="1"/>
              <a:tblGrid>
                <a:gridCol w="1217761"/>
                <a:gridCol w="1217761"/>
                <a:gridCol w="1467434"/>
                <a:gridCol w="1655152"/>
                <a:gridCol w="1567557"/>
                <a:gridCol w="721560"/>
                <a:gridCol w="802610"/>
              </a:tblGrid>
              <a:tr h="7985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</a:t>
                      </a:r>
                      <a:r>
                        <a:rPr lang="de-DE" sz="18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6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3.691.166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523.843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12,76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38,34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6.031.013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290.104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-4,12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88,16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3.908.272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285.411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135,23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408.413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66.272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39,27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147,99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615.168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63.472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-15,41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126,09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462.858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57.422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23,88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122,34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652.037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51.599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-12,46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158,72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3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281.025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36.171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40,06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53,98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599.560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35.855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-5,58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995.319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33.826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23,19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51732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27.08.2020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45666"/>
            <a:ext cx="6192688" cy="613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910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54" y="927209"/>
            <a:ext cx="729615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01.09.2020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77316" y="402655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37931" y="40555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682208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625940"/>
              </p:ext>
            </p:extLst>
          </p:nvPr>
        </p:nvGraphicFramePr>
        <p:xfrm>
          <a:off x="46726" y="4335290"/>
          <a:ext cx="1428930" cy="5410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</a:rPr>
                        <a:t>Namibia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60,93</a:t>
                      </a: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Cabo</a:t>
                      </a:r>
                      <a:r>
                        <a:rPr lang="de-DE" sz="11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Verde</a:t>
                      </a:r>
                      <a:endParaRPr lang="de-DE" sz="11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64,01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539222"/>
              </p:ext>
            </p:extLst>
          </p:nvPr>
        </p:nvGraphicFramePr>
        <p:xfrm>
          <a:off x="1691280" y="4388197"/>
          <a:ext cx="1662100" cy="226504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725996"/>
              </a:tblGrid>
              <a:tr h="9028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355,56</a:t>
                      </a:r>
                    </a:p>
                  </a:txBody>
                  <a:tcPr marL="7620" marR="7620" marT="7620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Turks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Caicos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islands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327,28</a:t>
                      </a:r>
                    </a:p>
                  </a:txBody>
                  <a:tcPr marL="7620" marR="7620" marT="7620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Maarten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160,42</a:t>
                      </a:r>
                    </a:p>
                  </a:txBody>
                  <a:tcPr marL="7620" marR="7620" marT="7620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158,72</a:t>
                      </a:r>
                    </a:p>
                  </a:txBody>
                  <a:tcPr marL="7620" marR="7620" marT="7620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147,99</a:t>
                      </a:r>
                    </a:p>
                  </a:txBody>
                  <a:tcPr marL="7620" marR="7620" marT="7620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135,23</a:t>
                      </a:r>
                    </a:p>
                  </a:txBody>
                  <a:tcPr marL="7620" marR="7620" marT="7620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135,19</a:t>
                      </a:r>
                    </a:p>
                  </a:txBody>
                  <a:tcPr marL="7620" marR="7620" marT="7620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States Virgin Islands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134,83</a:t>
                      </a:r>
                    </a:p>
                  </a:txBody>
                  <a:tcPr marL="7620" marR="7620" marT="7620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129,45</a:t>
                      </a:r>
                    </a:p>
                  </a:txBody>
                  <a:tcPr marL="7620" marR="7620" marT="7620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126,09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31117"/>
              </p:ext>
            </p:extLst>
          </p:nvPr>
        </p:nvGraphicFramePr>
        <p:xfrm>
          <a:off x="3563888" y="4437593"/>
          <a:ext cx="1524000" cy="22098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53452"/>
                <a:gridCol w="57054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107,58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88,16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87,99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Belize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75,32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Britische Jungferninseln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69,92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Surinam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69,15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64,15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Paraguay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57,63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Honduras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56,79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56,02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82375"/>
              </p:ext>
            </p:extLst>
          </p:nvPr>
        </p:nvGraphicFramePr>
        <p:xfrm>
          <a:off x="5496272" y="4398463"/>
          <a:ext cx="1524000" cy="1714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168,75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140,47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136,73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98,62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85,94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68,56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60,58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53,39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306304"/>
              </p:ext>
            </p:extLst>
          </p:nvPr>
        </p:nvGraphicFramePr>
        <p:xfrm>
          <a:off x="7368480" y="4415880"/>
          <a:ext cx="1524000" cy="20059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152,28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122,34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109,77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76,47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73,45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San Marino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72,56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Monaco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69,52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Bosnien</a:t>
                      </a:r>
                      <a:r>
                        <a:rPr lang="de-DE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 Herzegowina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58,68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386647"/>
              </p:ext>
            </p:extLst>
          </p:nvPr>
        </p:nvGraphicFramePr>
        <p:xfrm>
          <a:off x="46726" y="5733256"/>
          <a:ext cx="1428930" cy="7010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</a:rPr>
                        <a:t>Guam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291,7</a:t>
                      </a: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Französisch Polynesien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77,7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7321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Ozeanien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339752" y="3717032"/>
            <a:ext cx="6449809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40 Länder/Territorien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0601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Zusammenfassung der </a:t>
            </a:r>
            <a:r>
              <a:rPr lang="de-DE" sz="2400" dirty="0" smtClean="0"/>
              <a:t>Europäischen </a:t>
            </a:r>
            <a:r>
              <a:rPr lang="de-DE" sz="2400" dirty="0"/>
              <a:t>Subregionen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01.09.2020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4167" y="620688"/>
            <a:ext cx="862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Subregionen in der EU/EEA/UK-Region plus </a:t>
            </a:r>
            <a:r>
              <a:rPr lang="de-DE" sz="1600" dirty="0"/>
              <a:t>Albanien, Bosnien und Herzegowina, Kosovo, Montenegro,  </a:t>
            </a:r>
            <a:r>
              <a:rPr lang="de-DE" sz="1600" dirty="0" err="1"/>
              <a:t>Nordmazedonien</a:t>
            </a:r>
            <a:r>
              <a:rPr lang="de-DE" sz="1600" dirty="0"/>
              <a:t>, Schweiz , Serbien </a:t>
            </a:r>
            <a:r>
              <a:rPr lang="de-DE" sz="1600" dirty="0" smtClean="0"/>
              <a:t>mit </a:t>
            </a:r>
            <a:r>
              <a:rPr lang="de-DE" sz="1600" dirty="0"/>
              <a:t>einer 7- </a:t>
            </a:r>
            <a:r>
              <a:rPr lang="de-DE" sz="1600" dirty="0" smtClean="0"/>
              <a:t>Tages-Inzidenz  &gt;50 pro 100.000 EW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2103188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Seit dem letzten Bericht (Stand 28.08.) NEU auf der Liste 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1268760"/>
            <a:ext cx="8424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Länder: Albanien (1), Andorra, Belgien (1), Bosnien und Herzegowina (6), Frankreich (3), Kosovo, Kroatien (7), Montenegro, </a:t>
            </a:r>
            <a:r>
              <a:rPr lang="de-DE" sz="1600" dirty="0" err="1" smtClean="0"/>
              <a:t>Nordmazedonien</a:t>
            </a:r>
            <a:r>
              <a:rPr lang="de-DE" sz="1600" dirty="0" smtClean="0"/>
              <a:t> (2), Rumänien (11), Schweiz (2), Spanien (18), </a:t>
            </a:r>
            <a:r>
              <a:rPr lang="en-US" sz="1600" dirty="0" err="1"/>
              <a:t>Tschechische</a:t>
            </a:r>
            <a:r>
              <a:rPr lang="en-US" sz="1600" dirty="0"/>
              <a:t> </a:t>
            </a:r>
            <a:r>
              <a:rPr lang="en-US" sz="1600" dirty="0" err="1" smtClean="0"/>
              <a:t>Republik</a:t>
            </a:r>
            <a:r>
              <a:rPr lang="en-US" sz="1600" dirty="0" smtClean="0"/>
              <a:t>(1), </a:t>
            </a:r>
            <a:r>
              <a:rPr lang="de-DE" sz="1600" dirty="0" smtClean="0"/>
              <a:t>Vereinigtes Königreich (1)  </a:t>
            </a:r>
            <a:r>
              <a:rPr lang="de-DE" sz="1200" dirty="0" smtClean="0"/>
              <a:t>(Datenstand 01.09.)</a:t>
            </a:r>
            <a:endParaRPr lang="de-DE" sz="12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15101" y="2103188"/>
            <a:ext cx="916085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03480"/>
              </p:ext>
            </p:extLst>
          </p:nvPr>
        </p:nvGraphicFramePr>
        <p:xfrm>
          <a:off x="367950" y="2636913"/>
          <a:ext cx="8259892" cy="356679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72208"/>
                <a:gridCol w="1512168"/>
                <a:gridCol w="1656184"/>
                <a:gridCol w="936104"/>
                <a:gridCol w="576064"/>
                <a:gridCol w="1707164"/>
              </a:tblGrid>
              <a:tr h="557285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Land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Region/</a:t>
                      </a:r>
                      <a:r>
                        <a:rPr lang="en-US" sz="1400" kern="1200" dirty="0" err="1">
                          <a:effectLst/>
                        </a:rPr>
                        <a:t>Provinz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Fälle pro 100.000 </a:t>
                      </a: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Ew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(7-Tage)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Kum</a:t>
                      </a: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. Fälle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(7 Tage)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Trend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Risikogebiet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laut</a:t>
                      </a:r>
                      <a:r>
                        <a:rPr lang="en-US" sz="1400" kern="1200" dirty="0">
                          <a:effectLst/>
                        </a:rPr>
                        <a:t> RKI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9630">
                <a:tc rowSpan="3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Bosnien</a:t>
                      </a: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und </a:t>
                      </a: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Herzegowina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Banja Luka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59,88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333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Seit 15.06.</a:t>
                      </a:r>
                    </a:p>
                  </a:txBody>
                  <a:tcPr marL="0" marR="0" marT="0" marB="0" anchor="ctr"/>
                </a:tc>
              </a:tr>
              <a:tr h="2496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noProof="0" dirty="0" err="1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Doboj-Bijeljina</a:t>
                      </a:r>
                      <a:endParaRPr lang="de-DE" sz="1400" b="0" i="0" u="none" strike="noStrike" kern="1200" noProof="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73,02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265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Seit 15.06.</a:t>
                      </a:r>
                    </a:p>
                  </a:txBody>
                  <a:tcPr marL="0" marR="0" marT="0" marB="0" anchor="ctr"/>
                </a:tc>
              </a:tr>
              <a:tr h="513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noProof="0" dirty="0" err="1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Zapadno-hercegovački</a:t>
                      </a:r>
                      <a:endParaRPr lang="de-DE" sz="1400" b="0" i="0" u="none" strike="noStrike" kern="1200" noProof="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243,42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231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Seit 15.06.</a:t>
                      </a:r>
                    </a:p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Frankreich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Korsika</a:t>
                      </a:r>
                      <a:endParaRPr lang="de-DE" sz="1400" b="0" i="0" u="none" strike="noStrike" kern="1200" noProof="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58,22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195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 rowSpan="2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Kroatien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noProof="0" dirty="0" err="1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Požeško-slavonska</a:t>
                      </a:r>
                      <a:endParaRPr lang="de-DE" sz="1400" b="0" i="0" u="none" strike="noStrike" kern="1200" noProof="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88,02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noProof="0" dirty="0" err="1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Šibensko-kninska</a:t>
                      </a:r>
                      <a:endParaRPr lang="de-DE" sz="1400" b="0" i="0" u="none" strike="noStrike" kern="1200" noProof="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89,33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89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Seit 20.08.</a:t>
                      </a:r>
                    </a:p>
                  </a:txBody>
                  <a:tcPr marL="0" marR="0" marT="0" marB="0" anchor="ctr"/>
                </a:tc>
              </a:tr>
              <a:tr h="249630">
                <a:tc rowSpan="3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Rumänien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noProof="0" dirty="0" err="1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Dâmbovița</a:t>
                      </a:r>
                      <a:endParaRPr lang="de-DE" sz="1400" b="0" i="0" u="none" strike="noStrike" kern="1200" noProof="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55,17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271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Seit 12.08.</a:t>
                      </a:r>
                    </a:p>
                  </a:txBody>
                  <a:tcPr marL="0" marR="0" marT="0" marB="0" anchor="ctr"/>
                </a:tc>
              </a:tr>
              <a:tr h="2496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noProof="0" dirty="0" err="1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Ilfov</a:t>
                      </a:r>
                      <a:endParaRPr lang="de-DE" sz="1400" b="0" i="0" u="none" strike="noStrike" kern="1200" noProof="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56,26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273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Seit 12.08.</a:t>
                      </a:r>
                    </a:p>
                  </a:txBody>
                  <a:tcPr marL="0" marR="0" marT="0" marB="0" anchor="ctr"/>
                </a:tc>
              </a:tr>
              <a:tr h="2496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noProof="0" dirty="0" err="1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Vâlcea</a:t>
                      </a:r>
                      <a:endParaRPr lang="de-DE" sz="1400" b="0" i="0" u="none" strike="noStrike" kern="1200" noProof="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56,56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198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Seit 20.08.</a:t>
                      </a:r>
                    </a:p>
                  </a:txBody>
                  <a:tcPr marL="0" marR="0" marT="0" marB="0" anchor="ctr"/>
                </a:tc>
              </a:tr>
              <a:tr h="24963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Schweiz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Genf</a:t>
                      </a:r>
                      <a:endParaRPr lang="de-DE" sz="1400" b="0" i="0" u="none" strike="noStrike" kern="1200" noProof="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65,27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326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Tschechische</a:t>
                      </a: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Republik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Prag</a:t>
                      </a:r>
                      <a:endParaRPr lang="de-DE" sz="1400" b="0" i="0" u="none" strike="noStrike" kern="1200" noProof="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52,42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686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3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Zusammenfassung der </a:t>
            </a:r>
            <a:r>
              <a:rPr lang="de-DE" sz="2400" dirty="0" smtClean="0"/>
              <a:t>Europäischen </a:t>
            </a:r>
            <a:r>
              <a:rPr lang="de-DE" sz="2400" dirty="0"/>
              <a:t>Subregionen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27.08.2020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4167" y="620688"/>
            <a:ext cx="862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Subregionen in der EU/EEA/UK-Region plus </a:t>
            </a:r>
            <a:r>
              <a:rPr lang="de-DE" sz="1600" dirty="0"/>
              <a:t>Albanien, Bosnien und Herzegowina, Kosovo, Montenegro,  </a:t>
            </a:r>
            <a:r>
              <a:rPr lang="de-DE" sz="1600" dirty="0" err="1"/>
              <a:t>Nordmazedonien</a:t>
            </a:r>
            <a:r>
              <a:rPr lang="de-DE" sz="1600" dirty="0"/>
              <a:t>, Schweiz , Serbien </a:t>
            </a:r>
            <a:r>
              <a:rPr lang="de-DE" sz="1600" dirty="0" smtClean="0"/>
              <a:t>mit </a:t>
            </a:r>
            <a:r>
              <a:rPr lang="de-DE" sz="1600" dirty="0"/>
              <a:t>einer 7- </a:t>
            </a:r>
            <a:r>
              <a:rPr lang="de-DE" sz="1600" dirty="0" smtClean="0"/>
              <a:t>Tages-Inzidenz  &gt;50 pro 100.000 EW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2103188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Seit dem letzten Bericht (Stand 23.08.) NEU auf der Liste 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126876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Länder: Albanien (2), Andorra, Belgien (1), Bosnien und Herzegowina (4), Bulgarien (1), Dänemark (1), Frankreich (2), Kosovo, Kroatien (6), Luxemburg (1), Malta (1), Montenegro, </a:t>
            </a:r>
            <a:r>
              <a:rPr lang="de-DE" sz="1600" dirty="0" err="1" smtClean="0"/>
              <a:t>Nordmazedonien</a:t>
            </a:r>
            <a:r>
              <a:rPr lang="de-DE" sz="1600" dirty="0" smtClean="0"/>
              <a:t> (2), Rumänien (9), Schweiz (1), Spanien (18), </a:t>
            </a:r>
            <a:r>
              <a:rPr lang="de-DE" sz="1600" dirty="0"/>
              <a:t>Vereinigtes </a:t>
            </a:r>
            <a:r>
              <a:rPr lang="de-DE" sz="1600" dirty="0" smtClean="0"/>
              <a:t>Königreich (2)  </a:t>
            </a:r>
            <a:r>
              <a:rPr lang="de-DE" sz="1200" dirty="0" smtClean="0"/>
              <a:t>(Datenstand 27.08.)</a:t>
            </a:r>
            <a:endParaRPr lang="de-DE" sz="12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15101" y="2103188"/>
            <a:ext cx="916085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069361"/>
              </p:ext>
            </p:extLst>
          </p:nvPr>
        </p:nvGraphicFramePr>
        <p:xfrm>
          <a:off x="539552" y="2605878"/>
          <a:ext cx="8259892" cy="357575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52128"/>
                <a:gridCol w="2232248"/>
                <a:gridCol w="1656184"/>
                <a:gridCol w="936104"/>
                <a:gridCol w="576064"/>
                <a:gridCol w="1707164"/>
              </a:tblGrid>
              <a:tr h="402394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Land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Region/</a:t>
                      </a:r>
                      <a:r>
                        <a:rPr lang="en-US" sz="1400" kern="1200" dirty="0" err="1">
                          <a:effectLst/>
                        </a:rPr>
                        <a:t>Provinz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Fälle pro 100.000 </a:t>
                      </a: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Ew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(7-Tage)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Kum</a:t>
                      </a: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. Fälle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(7 Tage)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Trend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Risikogebiet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laut</a:t>
                      </a:r>
                      <a:r>
                        <a:rPr lang="en-US" sz="1400" kern="1200" dirty="0">
                          <a:effectLst/>
                        </a:rPr>
                        <a:t> RKI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68263">
                <a:tc rowSpan="2"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 err="1">
                          <a:effectLst/>
                        </a:rPr>
                        <a:t>Kroatien</a:t>
                      </a:r>
                      <a:endParaRPr lang="de-DE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Dubrovačko-neretvanska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 51,06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62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682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Grad Zagreb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 54,69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441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68263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Malta</a:t>
                      </a:r>
                      <a:endParaRPr lang="de-DE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Malta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 52,68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260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68263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Monaco</a:t>
                      </a:r>
                      <a:endParaRPr lang="de-DE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Monaco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 51,33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20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402394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>
                          <a:effectLst/>
                        </a:rPr>
                        <a:t>Montenegro</a:t>
                      </a:r>
                      <a:endParaRPr lang="de-DE" sz="14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Montenegro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 50,47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314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Seit 15.06.</a:t>
                      </a:r>
                    </a:p>
                  </a:txBody>
                  <a:tcPr marL="0" marR="0" marT="0" marB="0" anchor="ctr"/>
                </a:tc>
              </a:tr>
              <a:tr h="268263">
                <a:tc rowSpan="2"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 err="1">
                          <a:effectLst/>
                        </a:rPr>
                        <a:t>Rumänien</a:t>
                      </a:r>
                      <a:endParaRPr lang="de-DE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Iași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 59,48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472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682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Tulcea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 51,95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101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68263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>
                          <a:effectLst/>
                        </a:rPr>
                        <a:t>Schweiz</a:t>
                      </a:r>
                      <a:endParaRPr lang="de-DE" sz="1400" b="1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Vaud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 51,30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410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402394">
                <a:tc rowSpan="2"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 err="1">
                          <a:effectLst/>
                        </a:rPr>
                        <a:t>Spanien</a:t>
                      </a:r>
                      <a:endParaRPr lang="de-DE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Ciudad Autónoma de Ceuta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 54,23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46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Seit 20.08.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02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Extremadura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 51,34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>
                          <a:effectLst/>
                        </a:rPr>
                        <a:t>547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Seit 25.08.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38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Hintergrund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7-Tages-Inzidenz pro </a:t>
            </a:r>
            <a:r>
              <a:rPr lang="de-DE" sz="2400" dirty="0"/>
              <a:t>100.000 </a:t>
            </a:r>
            <a:r>
              <a:rPr lang="de-DE" sz="2400" dirty="0" smtClean="0"/>
              <a:t>Einwohner, 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EURO (Subnational)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31.08.2020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AutoShape 2" descr="https://ago-item-storage.s3.us-east-1.amazonaws.com/eb81f12dbe7a4d32b2b9dcab56df9300/EURO_COVID_SubNational.png?X-Amz-Security-Token=IQoJb3JpZ2luX2VjEBYaCXVzLWVhc3QtMSJIMEYCIQCptOVRQgPzoylKfcfmDZj8gzAVsRQVfyJ0S3A6Bc94tQIhAL6Rq2quAY80%2BmteUAkvspQJ8bdPUujApD3Or0pn1tazKr0DCP7%2F%2F%2F%2F%2F%2F%2F%2F%2F%2FwEQABoMNjA0NzU4MTAyNjY1IgxP8FLywK1Qr4uqZVcqkQPdF4dCWB5Uxm0Yx%2Fum%2FSOP91CXvKbItcPzjbKs8luHUIILaaf0ouyS%2BVZkMpX4JLCChkky%2B7QSKlAxx3FfFQGm5gpKppL%2FZNH0nmcxFli3vo%2Bc3w8jFoW4uRf70Qn8y0d5%2FKKRa3ZUp6wnnvPgSJPRDlE0wNnQb%2FGEzp1SM6No3jtlikR%2Bsx9lZHb2qSRR9GGFTj%2FZHy8TeniCfZkYFl%2Bhbwn9WGandAM01bQlQ0%2B%2F2eis6a0ggybqMH0bVqjz2w9AlqbKBI6CrI9%2BQNgf%2BUn8MRl5qR0i%2B%2F%2BB1WpHTcxYWougZEYkiO3zBfOQNGHPROWpobIc6VGxvCLu2LHKBaVKVCqE117G0%2F8eR%2Bzy4YpdlDyFo9EuFgzHJCw6rpzvs0p%2BVGJMEL5qrDncjd3BBTX8wdow7zxGHyNX5aodmOmFk%2FUStj1%2BNjSn2bdYXhSB1xDdNf4F24p0y6AGySfv6B9iWYo2xqKa2z65h0LqO3SXuHdaCVzH%2FNyUW27rlsOogUuerKAYcX0FE1ptUd1j48A5uDDzoKL6BTrqAWxceXiL77k3ZV0Q0WFG1BCmwDDL%2FT81zBEEOmSPRrbir5n64s8suTkgdn3eRqocoptZ2qm1ivUBHlRObCsH3ES4uj3VXswySUkv8Mtm4URzhsV0IumDnKghoROHWppVVqqS9OKHm%2B40zvd8Z0N0%2FnDNbITKaOXFcMF%2BqGc9OXC2ClqJDFXoYYcXJJc2Fl9XWpBm5V1xjIenYFL9v1six%2FVdJ0NKOZQDwmdaKO%2F0%2Br8RiEK8t8o%2FSZg4dUK68%2BvP%2BvODcisndF3s7d0RMqalbK6ifi%2BUvYjJ8%2B68BvZ2%2B17xgLGA8Kq80xTgbg%3D%3D&amp;X-Amz-Algorithm=AWS4-HMAC-SHA256&amp;X-Amz-Date=20200828T061624Z&amp;X-Amz-SignedHeaders=host&amp;X-Amz-Expires=300&amp;X-Amz-Credential=ASIAYZTTEKKEYITNNHBC%2F20200828%2Fus-east-1%2Fs3%2Faws4_request&amp;X-Amz-Signature=90215e27921bb26c27d233c3fb37743d3dcd19cd027891abf2e897023de10d1f"/>
          <p:cNvSpPr>
            <a:spLocks noChangeAspect="1" noChangeArrowheads="1"/>
          </p:cNvSpPr>
          <p:nvPr/>
        </p:nvSpPr>
        <p:spPr bwMode="auto">
          <a:xfrm>
            <a:off x="155575" y="-2765425"/>
            <a:ext cx="81534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https://ago-item-storage.s3.us-east-1.amazonaws.com/eb81f12dbe7a4d32b2b9dcab56df9300/EURO_COVID_SubNational.png?X-Amz-Security-Token=IQoJb3JpZ2luX2VjEBYaCXVzLWVhc3QtMSJIMEYCIQCptOVRQgPzoylKfcfmDZj8gzAVsRQVfyJ0S3A6Bc94tQIhAL6Rq2quAY80%2BmteUAkvspQJ8bdPUujApD3Or0pn1tazKr0DCP7%2F%2F%2F%2F%2F%2F%2F%2F%2F%2FwEQABoMNjA0NzU4MTAyNjY1IgxP8FLywK1Qr4uqZVcqkQPdF4dCWB5Uxm0Yx%2Fum%2FSOP91CXvKbItcPzjbKs8luHUIILaaf0ouyS%2BVZkMpX4JLCChkky%2B7QSKlAxx3FfFQGm5gpKppL%2FZNH0nmcxFli3vo%2Bc3w8jFoW4uRf70Qn8y0d5%2FKKRa3ZUp6wnnvPgSJPRDlE0wNnQb%2FGEzp1SM6No3jtlikR%2Bsx9lZHb2qSRR9GGFTj%2FZHy8TeniCfZkYFl%2Bhbwn9WGandAM01bQlQ0%2B%2F2eis6a0ggybqMH0bVqjz2w9AlqbKBI6CrI9%2BQNgf%2BUn8MRl5qR0i%2B%2F%2BB1WpHTcxYWougZEYkiO3zBfOQNGHPROWpobIc6VGxvCLu2LHKBaVKVCqE117G0%2F8eR%2Bzy4YpdlDyFo9EuFgzHJCw6rpzvs0p%2BVGJMEL5qrDncjd3BBTX8wdow7zxGHyNX5aodmOmFk%2FUStj1%2BNjSn2bdYXhSB1xDdNf4F24p0y6AGySfv6B9iWYo2xqKa2z65h0LqO3SXuHdaCVzH%2FNyUW27rlsOogUuerKAYcX0FE1ptUd1j48A5uDDzoKL6BTrqAWxceXiL77k3ZV0Q0WFG1BCmwDDL%2FT81zBEEOmSPRrbir5n64s8suTkgdn3eRqocoptZ2qm1ivUBHlRObCsH3ES4uj3VXswySUkv8Mtm4URzhsV0IumDnKghoROHWppVVqqS9OKHm%2B40zvd8Z0N0%2FnDNbITKaOXFcMF%2BqGc9OXC2ClqJDFXoYYcXJJc2Fl9XWpBm5V1xjIenYFL9v1six%2FVdJ0NKOZQDwmdaKO%2F0%2Br8RiEK8t8o%2FSZg4dUK68%2BvP%2BvODcisndF3s7d0RMqalbK6ifi%2BUvYjJ8%2B68BvZ2%2B17xgLGA8Kq80xTgbg%3D%3D&amp;X-Amz-Algorithm=AWS4-HMAC-SHA256&amp;X-Amz-Date=20200828T061624Z&amp;X-Amz-SignedHeaders=host&amp;X-Amz-Expires=300&amp;X-Amz-Credential=ASIAYZTTEKKEYITNNHBC%2F20200828%2Fus-east-1%2Fs3%2Faws4_request&amp;X-Amz-Signature=90215e27921bb26c27d233c3fb37743d3dcd19cd027891abf2e897023de10d1f"/>
          <p:cNvSpPr>
            <a:spLocks noChangeAspect="1" noChangeArrowheads="1"/>
          </p:cNvSpPr>
          <p:nvPr/>
        </p:nvSpPr>
        <p:spPr bwMode="auto">
          <a:xfrm>
            <a:off x="307975" y="-2613025"/>
            <a:ext cx="81534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709676"/>
            <a:ext cx="8334672" cy="589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01.09.2020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560561"/>
              </p:ext>
            </p:extLst>
          </p:nvPr>
        </p:nvGraphicFramePr>
        <p:xfrm>
          <a:off x="330856" y="836712"/>
          <a:ext cx="8482288" cy="5671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8847"/>
                <a:gridCol w="2058847"/>
                <a:gridCol w="1401822"/>
                <a:gridCol w="1481386"/>
                <a:gridCol w="1481386"/>
              </a:tblGrid>
              <a:tr h="483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effectLst/>
                        </a:rPr>
                        <a:t>Land</a:t>
                      </a:r>
                      <a:endParaRPr lang="de-DE" sz="1400" dirty="0">
                        <a:effectLst/>
                        <a:latin typeface="Cambria"/>
                        <a:ea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200">
                          <a:effectLst/>
                        </a:rPr>
                        <a:t>Region/Provinz</a:t>
                      </a:r>
                      <a:endParaRPr lang="de-DE" sz="1400">
                        <a:effectLst/>
                        <a:latin typeface="Cambria"/>
                        <a:ea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200">
                          <a:effectLst/>
                        </a:rPr>
                        <a:t>Fälle Kumulativ</a:t>
                      </a:r>
                      <a:endParaRPr lang="de-DE" sz="1400">
                        <a:effectLst/>
                        <a:latin typeface="Cambria"/>
                        <a:ea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200">
                          <a:effectLst/>
                        </a:rPr>
                        <a:t>Fälle7T</a:t>
                      </a:r>
                      <a:endParaRPr lang="de-DE" sz="1400">
                        <a:effectLst/>
                        <a:latin typeface="Cambria"/>
                        <a:ea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200">
                          <a:effectLst/>
                        </a:rPr>
                        <a:t>Inzidenz_7T</a:t>
                      </a:r>
                      <a:endParaRPr lang="de-DE" sz="1400">
                        <a:effectLst/>
                        <a:latin typeface="Cambria"/>
                        <a:ea typeface="Times New Roman"/>
                      </a:endParaRPr>
                    </a:p>
                  </a:txBody>
                  <a:tcPr marL="29432" marR="29432" marT="0" marB="0"/>
                </a:tc>
              </a:tr>
              <a:tr h="187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Albanien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Tiranë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4.848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472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52,73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</a:tr>
              <a:tr h="187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Andorra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Andorra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1.176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116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150,36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</a:tr>
              <a:tr h="187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Belgien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Brussels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10.509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815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67,06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</a:tr>
              <a:tr h="187951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Bosnien und Herzegowina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Banja Luka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3.691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333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59,88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</a:tr>
              <a:tr h="18795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Doboj-Bijeljina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1.582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265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73,02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</a:tr>
              <a:tr h="2523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Hercegovacko-neretvanski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1.398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252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113,51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</a:tr>
              <a:tr h="18795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Kanton 10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412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160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190,19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</a:tr>
              <a:tr h="18795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Srednjobosanski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756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160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62,82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</a:tr>
              <a:tr h="2523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Zapadno-hercegovacki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708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231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243,42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</a:tr>
              <a:tr h="18795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Schweiz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Geneva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7.077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326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65,27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</a:tr>
              <a:tr h="18795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Vaud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7.325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489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61,19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</a:tr>
              <a:tr h="252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Tschechische Republik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effectLst/>
                        </a:rPr>
                        <a:t>Prague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5.634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686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52,42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/>
                </a:tc>
              </a:tr>
              <a:tr h="252334">
                <a:tc row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mbria"/>
                          <a:ea typeface="MS Mincho"/>
                          <a:cs typeface="Times New Roman"/>
                        </a:rPr>
                        <a:t>Spanien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Andalucía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30.767</a:t>
                      </a: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5.591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66,34</a:t>
                      </a:r>
                    </a:p>
                  </a:txBody>
                  <a:tcPr marL="29432" marR="29432" marT="0" marB="0"/>
                </a:tc>
              </a:tr>
              <a:tr h="2523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Aragón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26.641</a:t>
                      </a: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1.889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143,04</a:t>
                      </a:r>
                    </a:p>
                  </a:txBody>
                  <a:tcPr marL="29432" marR="29432" marT="0" marB="0"/>
                </a:tc>
              </a:tr>
              <a:tr h="2523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Canarias</a:t>
                      </a: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7.302</a:t>
                      </a: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2.077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94,11</a:t>
                      </a:r>
                    </a:p>
                  </a:txBody>
                  <a:tcPr marL="29432" marR="29432" marT="0" marB="0"/>
                </a:tc>
              </a:tr>
              <a:tr h="2523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Cantabria</a:t>
                      </a: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4.199</a:t>
                      </a: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630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108,31</a:t>
                      </a:r>
                    </a:p>
                  </a:txBody>
                  <a:tcPr marL="29432" marR="29432" marT="0" marB="0"/>
                </a:tc>
              </a:tr>
              <a:tr h="2523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Castilla y León</a:t>
                      </a: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29.248</a:t>
                      </a: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3.228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134,07</a:t>
                      </a:r>
                    </a:p>
                  </a:txBody>
                  <a:tcPr marL="29432" marR="29432" marT="0" marB="0"/>
                </a:tc>
              </a:tr>
              <a:tr h="2523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Castilla-La Mancha</a:t>
                      </a: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24.157</a:t>
                      </a: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2.177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106,98</a:t>
                      </a:r>
                    </a:p>
                  </a:txBody>
                  <a:tcPr marL="29432" marR="29432" marT="0" marB="0"/>
                </a:tc>
              </a:tr>
              <a:tr h="2523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Cataluña</a:t>
                      </a: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110.667</a:t>
                      </a: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7.850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103,75</a:t>
                      </a:r>
                    </a:p>
                  </a:txBody>
                  <a:tcPr marL="29432" marR="29432" marT="0" marB="0"/>
                </a:tc>
              </a:tr>
              <a:tr h="2523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Ciudad Autónoma de Ceuta</a:t>
                      </a: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70,73</a:t>
                      </a:r>
                    </a:p>
                  </a:txBody>
                  <a:tcPr marL="29432" marR="29432" marT="0" marB="0"/>
                </a:tc>
              </a:tr>
              <a:tr h="37590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29432" marR="2943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Ciudad </a:t>
                      </a:r>
                      <a:r>
                        <a:rPr lang="de-DE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Autónoma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Melilla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</a:t>
                      </a: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29432" marR="294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98,01</a:t>
                      </a:r>
                    </a:p>
                  </a:txBody>
                  <a:tcPr marL="29432" marR="294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8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51732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01.09.2020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571351"/>
              </p:ext>
            </p:extLst>
          </p:nvPr>
        </p:nvGraphicFramePr>
        <p:xfrm>
          <a:off x="347056" y="692699"/>
          <a:ext cx="8496946" cy="5899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8324"/>
                <a:gridCol w="2360636"/>
                <a:gridCol w="1728192"/>
                <a:gridCol w="1152128"/>
                <a:gridCol w="1247666"/>
              </a:tblGrid>
              <a:tr h="207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effectLst/>
                        </a:rPr>
                        <a:t>Land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effectLst/>
                        </a:rPr>
                        <a:t>Region/Provinz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effectLst/>
                        </a:rPr>
                        <a:t>Fälle Kumulativ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effectLst/>
                        </a:rPr>
                        <a:t>Fälle7T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200" dirty="0">
                          <a:effectLst/>
                        </a:rPr>
                        <a:t>Inzidenz_7T</a:t>
                      </a:r>
                      <a:endParaRPr lang="de-DE" sz="1100" dirty="0">
                        <a:effectLst/>
                        <a:latin typeface="Cambria"/>
                        <a:ea typeface="Times New Roman"/>
                      </a:endParaRPr>
                    </a:p>
                  </a:txBody>
                  <a:tcPr marL="50413" marR="50413" marT="0" marB="0"/>
                </a:tc>
              </a:tr>
              <a:tr h="258321">
                <a:tc row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Spanien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Comunidad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Foral</a:t>
                      </a:r>
                      <a:r>
                        <a:rPr lang="de-DE" sz="1400" dirty="0">
                          <a:effectLst/>
                        </a:rPr>
                        <a:t> de Navarra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10.135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1.132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174,17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Comunidad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Valenciana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25.006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4.258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85,59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Comunidad</a:t>
                      </a:r>
                      <a:r>
                        <a:rPr lang="de-DE" sz="1400" dirty="0">
                          <a:effectLst/>
                        </a:rPr>
                        <a:t> de Madrid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128.178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17.878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269,18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Extremadura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5.158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693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65,04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effectLst/>
                        </a:rPr>
                        <a:t>Galicia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14.663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1.908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70,66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Illes Balears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8.337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1.734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145,93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La Rioja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5.786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670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213,67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País Vasco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30.194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4.399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201,99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Región de Murcia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6.536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1.909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128,32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Corse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664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195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58,22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5832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Frankreich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Provence-Alpes-Côte d'Azur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25.365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5.802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115,33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Île-de-France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79.660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11.175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91,79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Gibraltar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285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39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115,71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Vereinigtes Königsreich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Brodsko-Posavska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395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73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52,59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Kroatien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Dubrovacko-neretvanska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344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69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56,83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Grad Zagreb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2.403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406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50,35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Pozesko-slavonska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189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59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88,02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Splitsko-Dalmatinska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2.505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641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143,17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Zadarska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459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104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61,89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Sibensko-kninska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402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89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89,33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Nortdmazedonien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Eastern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1.880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122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68,77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Northeastern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1.549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53,92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Montenegro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Montenegro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4.905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516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82,93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  <a:tr h="232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Kosovo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Kosovo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13.411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907</a:t>
                      </a:r>
                      <a:endParaRPr lang="de-DE" sz="14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50,1</a:t>
                      </a:r>
                      <a:endParaRPr lang="de-DE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50413" marR="5041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470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27.08.2020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86025"/>
            <a:ext cx="7200800" cy="600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86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1169</Words>
  <Application>Microsoft Office PowerPoint</Application>
  <PresentationFormat>Bildschirmpräsentation (4:3)</PresentationFormat>
  <Paragraphs>582</Paragraphs>
  <Slides>10</Slides>
  <Notes>9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Hintergrund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Romo Ventura, Eugenia</cp:lastModifiedBy>
  <cp:revision>641</cp:revision>
  <dcterms:created xsi:type="dcterms:W3CDTF">2020-04-16T05:25:18Z</dcterms:created>
  <dcterms:modified xsi:type="dcterms:W3CDTF">2020-09-02T09:10:10Z</dcterms:modified>
</cp:coreProperties>
</file>