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7" r:id="rId2"/>
    <p:sldId id="713" r:id="rId3"/>
    <p:sldId id="570" r:id="rId4"/>
    <p:sldId id="715" r:id="rId5"/>
    <p:sldId id="716" r:id="rId6"/>
    <p:sldId id="719" r:id="rId7"/>
    <p:sldId id="717" r:id="rId8"/>
    <p:sldId id="718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045AA6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3662" autoAdjust="0"/>
  </p:normalViewPr>
  <p:slideViewPr>
    <p:cSldViewPr snapToGrid="0" snapToObjects="1">
      <p:cViewPr varScale="1">
        <p:scale>
          <a:sx n="71" d="100"/>
          <a:sy n="71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9-02\Covid19_Liste_Stand_2020-09-0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8250026399277"/>
          <c:y val="4.0174978067907284E-2"/>
          <c:w val="0.6760576468373668"/>
          <c:h val="0.85728042297991203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Hospitalisierung_Alter!$L$4</c:f>
              <c:strCache>
                <c:ptCount val="1"/>
                <c:pt idx="0">
                  <c:v>0-4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Hospitalisierung_Alter!$L$5:$L$30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14</c:v>
                </c:pt>
                <c:pt idx="3">
                  <c:v>32</c:v>
                </c:pt>
                <c:pt idx="4">
                  <c:v>27</c:v>
                </c:pt>
                <c:pt idx="5">
                  <c:v>23</c:v>
                </c:pt>
                <c:pt idx="6">
                  <c:v>9</c:v>
                </c:pt>
                <c:pt idx="7">
                  <c:v>19</c:v>
                </c:pt>
                <c:pt idx="8">
                  <c:v>17</c:v>
                </c:pt>
                <c:pt idx="9">
                  <c:v>10</c:v>
                </c:pt>
                <c:pt idx="10">
                  <c:v>8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9</c:v>
                </c:pt>
                <c:pt idx="15">
                  <c:v>5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9</c:v>
                </c:pt>
                <c:pt idx="20">
                  <c:v>9</c:v>
                </c:pt>
                <c:pt idx="21">
                  <c:v>1</c:v>
                </c:pt>
                <c:pt idx="22">
                  <c:v>4</c:v>
                </c:pt>
                <c:pt idx="23">
                  <c:v>11</c:v>
                </c:pt>
                <c:pt idx="24">
                  <c:v>9</c:v>
                </c:pt>
                <c:pt idx="25">
                  <c:v>4</c:v>
                </c:pt>
              </c:numCache>
            </c:numRef>
          </c:val>
        </c:ser>
        <c:ser>
          <c:idx val="2"/>
          <c:order val="1"/>
          <c:tx>
            <c:strRef>
              <c:f>Hospitalisierung_Alter!$M$4</c:f>
              <c:strCache>
                <c:ptCount val="1"/>
                <c:pt idx="0">
                  <c:v>5-14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Hospitalisierung_Alter!$M$5:$M$30</c:f>
              <c:numCache>
                <c:formatCode>General</c:formatCode>
                <c:ptCount val="26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14</c:v>
                </c:pt>
                <c:pt idx="4">
                  <c:v>17</c:v>
                </c:pt>
                <c:pt idx="5">
                  <c:v>8</c:v>
                </c:pt>
                <c:pt idx="6">
                  <c:v>12</c:v>
                </c:pt>
                <c:pt idx="7">
                  <c:v>14</c:v>
                </c:pt>
                <c:pt idx="8">
                  <c:v>7</c:v>
                </c:pt>
                <c:pt idx="9">
                  <c:v>7</c:v>
                </c:pt>
                <c:pt idx="10">
                  <c:v>13</c:v>
                </c:pt>
                <c:pt idx="11">
                  <c:v>2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8</c:v>
                </c:pt>
                <c:pt idx="21">
                  <c:v>5</c:v>
                </c:pt>
                <c:pt idx="22">
                  <c:v>3</c:v>
                </c:pt>
                <c:pt idx="23">
                  <c:v>12</c:v>
                </c:pt>
                <c:pt idx="24">
                  <c:v>11</c:v>
                </c:pt>
                <c:pt idx="25">
                  <c:v>6</c:v>
                </c:pt>
              </c:numCache>
            </c:numRef>
          </c:val>
        </c:ser>
        <c:ser>
          <c:idx val="3"/>
          <c:order val="2"/>
          <c:tx>
            <c:strRef>
              <c:f>Hospitalisierung_Alter!$N$4</c:f>
              <c:strCache>
                <c:ptCount val="1"/>
                <c:pt idx="0">
                  <c:v>15-34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Hospitalisierung_Alter!$N$5:$N$30</c:f>
              <c:numCache>
                <c:formatCode>General</c:formatCode>
                <c:ptCount val="26"/>
                <c:pt idx="0">
                  <c:v>23</c:v>
                </c:pt>
                <c:pt idx="1">
                  <c:v>52</c:v>
                </c:pt>
                <c:pt idx="2">
                  <c:v>146</c:v>
                </c:pt>
                <c:pt idx="3">
                  <c:v>253</c:v>
                </c:pt>
                <c:pt idx="4">
                  <c:v>307</c:v>
                </c:pt>
                <c:pt idx="5">
                  <c:v>223</c:v>
                </c:pt>
                <c:pt idx="6">
                  <c:v>187</c:v>
                </c:pt>
                <c:pt idx="7">
                  <c:v>175</c:v>
                </c:pt>
                <c:pt idx="8">
                  <c:v>105</c:v>
                </c:pt>
                <c:pt idx="9">
                  <c:v>91</c:v>
                </c:pt>
                <c:pt idx="10">
                  <c:v>61</c:v>
                </c:pt>
                <c:pt idx="11">
                  <c:v>51</c:v>
                </c:pt>
                <c:pt idx="12">
                  <c:v>36</c:v>
                </c:pt>
                <c:pt idx="13">
                  <c:v>38</c:v>
                </c:pt>
                <c:pt idx="14">
                  <c:v>47</c:v>
                </c:pt>
                <c:pt idx="15">
                  <c:v>49</c:v>
                </c:pt>
                <c:pt idx="16">
                  <c:v>42</c:v>
                </c:pt>
                <c:pt idx="17">
                  <c:v>54</c:v>
                </c:pt>
                <c:pt idx="18">
                  <c:v>34</c:v>
                </c:pt>
                <c:pt idx="19">
                  <c:v>61</c:v>
                </c:pt>
                <c:pt idx="20">
                  <c:v>51</c:v>
                </c:pt>
                <c:pt idx="21">
                  <c:v>48</c:v>
                </c:pt>
                <c:pt idx="22">
                  <c:v>62</c:v>
                </c:pt>
                <c:pt idx="23">
                  <c:v>66</c:v>
                </c:pt>
                <c:pt idx="24">
                  <c:v>84</c:v>
                </c:pt>
                <c:pt idx="25">
                  <c:v>53</c:v>
                </c:pt>
              </c:numCache>
            </c:numRef>
          </c:val>
        </c:ser>
        <c:ser>
          <c:idx val="4"/>
          <c:order val="3"/>
          <c:tx>
            <c:strRef>
              <c:f>Hospitalisierung_Alter!$O$4</c:f>
              <c:strCache>
                <c:ptCount val="1"/>
                <c:pt idx="0">
                  <c:v>35-59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Hospitalisierung_Alter!$O$5:$O$30</c:f>
              <c:numCache>
                <c:formatCode>General</c:formatCode>
                <c:ptCount val="26"/>
                <c:pt idx="0">
                  <c:v>84</c:v>
                </c:pt>
                <c:pt idx="1">
                  <c:v>233</c:v>
                </c:pt>
                <c:pt idx="2">
                  <c:v>709</c:v>
                </c:pt>
                <c:pt idx="3">
                  <c:v>1331</c:v>
                </c:pt>
                <c:pt idx="4">
                  <c:v>1328</c:v>
                </c:pt>
                <c:pt idx="5">
                  <c:v>962</c:v>
                </c:pt>
                <c:pt idx="6">
                  <c:v>619</c:v>
                </c:pt>
                <c:pt idx="7">
                  <c:v>411</c:v>
                </c:pt>
                <c:pt idx="8">
                  <c:v>283</c:v>
                </c:pt>
                <c:pt idx="9">
                  <c:v>228</c:v>
                </c:pt>
                <c:pt idx="10">
                  <c:v>167</c:v>
                </c:pt>
                <c:pt idx="11">
                  <c:v>116</c:v>
                </c:pt>
                <c:pt idx="12">
                  <c:v>122</c:v>
                </c:pt>
                <c:pt idx="13">
                  <c:v>94</c:v>
                </c:pt>
                <c:pt idx="14">
                  <c:v>80</c:v>
                </c:pt>
                <c:pt idx="15">
                  <c:v>114</c:v>
                </c:pt>
                <c:pt idx="16">
                  <c:v>104</c:v>
                </c:pt>
                <c:pt idx="17">
                  <c:v>92</c:v>
                </c:pt>
                <c:pt idx="18">
                  <c:v>90</c:v>
                </c:pt>
                <c:pt idx="19">
                  <c:v>103</c:v>
                </c:pt>
                <c:pt idx="20">
                  <c:v>100</c:v>
                </c:pt>
                <c:pt idx="21">
                  <c:v>137</c:v>
                </c:pt>
                <c:pt idx="22">
                  <c:v>139</c:v>
                </c:pt>
                <c:pt idx="23">
                  <c:v>132</c:v>
                </c:pt>
                <c:pt idx="24">
                  <c:v>146</c:v>
                </c:pt>
                <c:pt idx="25">
                  <c:v>106</c:v>
                </c:pt>
              </c:numCache>
            </c:numRef>
          </c:val>
        </c:ser>
        <c:ser>
          <c:idx val="5"/>
          <c:order val="4"/>
          <c:tx>
            <c:strRef>
              <c:f>Hospitalisierung_Alter!$P$4</c:f>
              <c:strCache>
                <c:ptCount val="1"/>
                <c:pt idx="0">
                  <c:v>60-79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Hospitalisierung_Alter!$P$5:$P$30</c:f>
              <c:numCache>
                <c:formatCode>General</c:formatCode>
                <c:ptCount val="26"/>
                <c:pt idx="0">
                  <c:v>39</c:v>
                </c:pt>
                <c:pt idx="1">
                  <c:v>154</c:v>
                </c:pt>
                <c:pt idx="2">
                  <c:v>858</c:v>
                </c:pt>
                <c:pt idx="3">
                  <c:v>2194</c:v>
                </c:pt>
                <c:pt idx="4">
                  <c:v>2469</c:v>
                </c:pt>
                <c:pt idx="5">
                  <c:v>1749</c:v>
                </c:pt>
                <c:pt idx="6">
                  <c:v>1266</c:v>
                </c:pt>
                <c:pt idx="7">
                  <c:v>764</c:v>
                </c:pt>
                <c:pt idx="8">
                  <c:v>510</c:v>
                </c:pt>
                <c:pt idx="9">
                  <c:v>372</c:v>
                </c:pt>
                <c:pt idx="10">
                  <c:v>227</c:v>
                </c:pt>
                <c:pt idx="11">
                  <c:v>166</c:v>
                </c:pt>
                <c:pt idx="12">
                  <c:v>134</c:v>
                </c:pt>
                <c:pt idx="13">
                  <c:v>90</c:v>
                </c:pt>
                <c:pt idx="14">
                  <c:v>67</c:v>
                </c:pt>
                <c:pt idx="15">
                  <c:v>78</c:v>
                </c:pt>
                <c:pt idx="16">
                  <c:v>77</c:v>
                </c:pt>
                <c:pt idx="17">
                  <c:v>51</c:v>
                </c:pt>
                <c:pt idx="18">
                  <c:v>78</c:v>
                </c:pt>
                <c:pt idx="19">
                  <c:v>86</c:v>
                </c:pt>
                <c:pt idx="20">
                  <c:v>104</c:v>
                </c:pt>
                <c:pt idx="21">
                  <c:v>101</c:v>
                </c:pt>
                <c:pt idx="22">
                  <c:v>107</c:v>
                </c:pt>
                <c:pt idx="23">
                  <c:v>102</c:v>
                </c:pt>
                <c:pt idx="24">
                  <c:v>93</c:v>
                </c:pt>
                <c:pt idx="25">
                  <c:v>76</c:v>
                </c:pt>
              </c:numCache>
            </c:numRef>
          </c:val>
        </c:ser>
        <c:ser>
          <c:idx val="6"/>
          <c:order val="5"/>
          <c:tx>
            <c:strRef>
              <c:f>Hospitalisierung_Alter!$Q$4</c:f>
              <c:strCache>
                <c:ptCount val="1"/>
                <c:pt idx="0">
                  <c:v>80+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Hospitalisierung_Alter!$K$5:$K$30</c:f>
              <c:numCache>
                <c:formatCode>General</c:formatCode>
                <c:ptCount val="26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</c:numCache>
            </c:numRef>
          </c:cat>
          <c:val>
            <c:numRef>
              <c:f>Hospitalisierung_Alter!$Q$5:$Q$30</c:f>
              <c:numCache>
                <c:formatCode>General</c:formatCode>
                <c:ptCount val="26"/>
                <c:pt idx="0">
                  <c:v>11</c:v>
                </c:pt>
                <c:pt idx="1">
                  <c:v>78</c:v>
                </c:pt>
                <c:pt idx="2">
                  <c:v>465</c:v>
                </c:pt>
                <c:pt idx="3">
                  <c:v>1251</c:v>
                </c:pt>
                <c:pt idx="4">
                  <c:v>1895</c:v>
                </c:pt>
                <c:pt idx="5">
                  <c:v>1719</c:v>
                </c:pt>
                <c:pt idx="6">
                  <c:v>1245</c:v>
                </c:pt>
                <c:pt idx="7">
                  <c:v>828</c:v>
                </c:pt>
                <c:pt idx="8">
                  <c:v>425</c:v>
                </c:pt>
                <c:pt idx="9">
                  <c:v>352</c:v>
                </c:pt>
                <c:pt idx="10">
                  <c:v>250</c:v>
                </c:pt>
                <c:pt idx="11">
                  <c:v>166</c:v>
                </c:pt>
                <c:pt idx="12">
                  <c:v>114</c:v>
                </c:pt>
                <c:pt idx="13">
                  <c:v>75</c:v>
                </c:pt>
                <c:pt idx="14">
                  <c:v>70</c:v>
                </c:pt>
                <c:pt idx="15">
                  <c:v>57</c:v>
                </c:pt>
                <c:pt idx="16">
                  <c:v>57</c:v>
                </c:pt>
                <c:pt idx="17">
                  <c:v>52</c:v>
                </c:pt>
                <c:pt idx="18">
                  <c:v>32</c:v>
                </c:pt>
                <c:pt idx="19">
                  <c:v>50</c:v>
                </c:pt>
                <c:pt idx="20">
                  <c:v>44</c:v>
                </c:pt>
                <c:pt idx="21">
                  <c:v>71</c:v>
                </c:pt>
                <c:pt idx="22">
                  <c:v>61</c:v>
                </c:pt>
                <c:pt idx="23">
                  <c:v>68</c:v>
                </c:pt>
                <c:pt idx="24">
                  <c:v>40</c:v>
                </c:pt>
                <c:pt idx="25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9176320"/>
        <c:axId val="89182592"/>
      </c:barChart>
      <c:lineChart>
        <c:grouping val="standard"/>
        <c:varyColors val="0"/>
        <c:ser>
          <c:idx val="0"/>
          <c:order val="6"/>
          <c:tx>
            <c:strRef>
              <c:f>Hospitalisierung_Alter!$R$4</c:f>
              <c:strCache>
                <c:ptCount val="1"/>
                <c:pt idx="0">
                  <c:v>Gesamt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Hospitalisierung_Alter!$R$5:$R$30</c:f>
              <c:numCache>
                <c:formatCode>General</c:formatCode>
                <c:ptCount val="26"/>
                <c:pt idx="0">
                  <c:v>162</c:v>
                </c:pt>
                <c:pt idx="1">
                  <c:v>521</c:v>
                </c:pt>
                <c:pt idx="2">
                  <c:v>2197</c:v>
                </c:pt>
                <c:pt idx="3">
                  <c:v>5075</c:v>
                </c:pt>
                <c:pt idx="4">
                  <c:v>6043</c:v>
                </c:pt>
                <c:pt idx="5">
                  <c:v>4684</c:v>
                </c:pt>
                <c:pt idx="6">
                  <c:v>3338</c:v>
                </c:pt>
                <c:pt idx="7">
                  <c:v>2211</c:v>
                </c:pt>
                <c:pt idx="8">
                  <c:v>1347</c:v>
                </c:pt>
                <c:pt idx="9">
                  <c:v>1060</c:v>
                </c:pt>
                <c:pt idx="10">
                  <c:v>726</c:v>
                </c:pt>
                <c:pt idx="11">
                  <c:v>505</c:v>
                </c:pt>
                <c:pt idx="12">
                  <c:v>410</c:v>
                </c:pt>
                <c:pt idx="13">
                  <c:v>305</c:v>
                </c:pt>
                <c:pt idx="14">
                  <c:v>278</c:v>
                </c:pt>
                <c:pt idx="15">
                  <c:v>306</c:v>
                </c:pt>
                <c:pt idx="16">
                  <c:v>290</c:v>
                </c:pt>
                <c:pt idx="17">
                  <c:v>256</c:v>
                </c:pt>
                <c:pt idx="18">
                  <c:v>244</c:v>
                </c:pt>
                <c:pt idx="19">
                  <c:v>314</c:v>
                </c:pt>
                <c:pt idx="20">
                  <c:v>316</c:v>
                </c:pt>
                <c:pt idx="21">
                  <c:v>363</c:v>
                </c:pt>
                <c:pt idx="22">
                  <c:v>376</c:v>
                </c:pt>
                <c:pt idx="23">
                  <c:v>391</c:v>
                </c:pt>
                <c:pt idx="24">
                  <c:v>383</c:v>
                </c:pt>
                <c:pt idx="25">
                  <c:v>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67520"/>
        <c:axId val="89184512"/>
      </c:lineChart>
      <c:catAx>
        <c:axId val="89176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Meldewoche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de-DE"/>
          </a:p>
        </c:txPr>
        <c:crossAx val="89182592"/>
        <c:crosses val="autoZero"/>
        <c:auto val="1"/>
        <c:lblAlgn val="ctr"/>
        <c:lblOffset val="100"/>
        <c:noMultiLvlLbl val="0"/>
      </c:catAx>
      <c:valAx>
        <c:axId val="89182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Anteil Hospitalisierter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89176320"/>
        <c:crosses val="autoZero"/>
        <c:crossBetween val="between"/>
      </c:valAx>
      <c:valAx>
        <c:axId val="891845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9067520"/>
        <c:crosses val="max"/>
        <c:crossBetween val="between"/>
      </c:valAx>
      <c:catAx>
        <c:axId val="8906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89184512"/>
        <c:crosses val="autoZero"/>
        <c:auto val="1"/>
        <c:lblAlgn val="ctr"/>
        <c:lblOffset val="100"/>
        <c:noMultiLvlLbl val="0"/>
      </c:catAx>
      <c:spPr>
        <a:ln w="3175"/>
      </c:spPr>
    </c:plotArea>
    <c:legend>
      <c:legendPos val="r"/>
      <c:layout>
        <c:manualLayout>
          <c:xMode val="edge"/>
          <c:yMode val="edge"/>
          <c:x val="0.86806167234850473"/>
          <c:y val="0.17565750114296907"/>
          <c:w val="0.12006042732643277"/>
          <c:h val="0.3492184010719071"/>
        </c:manualLayout>
      </c:layout>
      <c:overlay val="0"/>
      <c:txPr>
        <a:bodyPr/>
        <a:lstStyle/>
        <a:p>
          <a:pPr>
            <a:defRPr sz="7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02.09.2020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51351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02.09.2020;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244.855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+1.256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+0,52%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295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+11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+0,12 %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3,8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 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29066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01.09.2020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-11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02.09.2020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0,80 (95%-Prädiktionsintervall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0,66- 0,97)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01.09.2020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0,84 </a:t>
            </a:r>
            <a:r>
              <a:rPr lang="sv-SE" sz="1400" b="1" dirty="0">
                <a:solidFill>
                  <a:srgbClr val="045AA6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0,70 - 0,97)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02.09.2020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0,91 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0,83 – 1,01)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01.09.2020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sv-SE" sz="1400" b="1" dirty="0" smtClean="0">
                <a:solidFill>
                  <a:srgbClr val="045AA6"/>
                </a:solidFill>
              </a:rPr>
              <a:t>0,89 </a:t>
            </a:r>
            <a:r>
              <a:rPr lang="sv-SE" sz="1400" b="1" dirty="0">
                <a:solidFill>
                  <a:srgbClr val="045AA6"/>
                </a:solidFill>
              </a:rPr>
              <a:t>(95%- Prädiktionsintervall: </a:t>
            </a:r>
            <a:r>
              <a:rPr lang="sv-SE" sz="1400" b="1" dirty="0" smtClean="0">
                <a:solidFill>
                  <a:srgbClr val="045AA6"/>
                </a:solidFill>
              </a:rPr>
              <a:t>0,81 – 0,97)</a:t>
            </a:r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1" y="977900"/>
            <a:ext cx="7791450" cy="50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02.09.2020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06757" y="130827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6191517" y="1026630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3.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6197275" y="2167424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2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6211659" y="1607462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.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6217417" y="2712168"/>
            <a:ext cx="41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5</a:t>
            </a:r>
            <a:r>
              <a:rPr lang="de-DE" sz="1400" dirty="0" smtClean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78712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7.564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730584"/>
            <a:ext cx="6862304" cy="48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7134616"/>
              </p:ext>
            </p:extLst>
          </p:nvPr>
        </p:nvGraphicFramePr>
        <p:xfrm>
          <a:off x="960120" y="1303024"/>
          <a:ext cx="7185661" cy="4503415"/>
        </p:xfrm>
        <a:graphic>
          <a:graphicData uri="http://schemas.openxmlformats.org/drawingml/2006/table">
            <a:tbl>
              <a:tblPr/>
              <a:tblGrid>
                <a:gridCol w="1778629"/>
                <a:gridCol w="882200"/>
                <a:gridCol w="882200"/>
                <a:gridCol w="882200"/>
                <a:gridCol w="882200"/>
                <a:gridCol w="882200"/>
                <a:gridCol w="996032"/>
              </a:tblGrid>
              <a:tr h="41189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Meldewoche 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im Vergleich zur Vorwoche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3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Gesamtergebnis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KW 34 und KW35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53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Altersgruppen an Hospitalisierten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81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</a:t>
            </a:r>
            <a:r>
              <a:rPr lang="de-DE" dirty="0" smtClean="0"/>
              <a:t>Hospitalisierter je Altersgruppe </a:t>
            </a:r>
            <a:r>
              <a:rPr lang="de-DE" dirty="0"/>
              <a:t>an COVID-19 Fällen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0" y="1429789"/>
            <a:ext cx="7730835" cy="46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46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Anteil der Altersgruppen der Verstorbenen über die Zeit (nach Meldewoche)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542874" y="6249867"/>
            <a:ext cx="28055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In der Altersgruppe 0-4 Jährige gab es einen Fall</a:t>
            </a:r>
            <a:endParaRPr lang="de-DE" sz="1050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7" y="1194672"/>
            <a:ext cx="5902037" cy="481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2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Verstorbener je Altersgruppe an COVID-19 Fällen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73" y="1546167"/>
            <a:ext cx="4922004" cy="462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9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Bildschirmpräsentation (4:3)</PresentationFormat>
  <Paragraphs>217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COVID-19:   Lage National, 02.09.2020  Informationen für den Krisenstab</vt:lpstr>
      <vt:lpstr>PowerPoint-Präsentation</vt:lpstr>
      <vt:lpstr>PowerPoint-Präsentation</vt:lpstr>
      <vt:lpstr>Vergleich KW 34 und KW35</vt:lpstr>
      <vt:lpstr>Anteil der Altersgruppen an Hospitalisierten</vt:lpstr>
      <vt:lpstr>Anteil Hospitalisierter je Altersgruppe an COVID-19 Fällen</vt:lpstr>
      <vt:lpstr>Anteil der Altersgruppen der Verstorbenen über die Zeit (nach Meldewoche)</vt:lpstr>
      <vt:lpstr>Anteil Verstorbener je Altersgruppe an COVID-19 Fällen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2622</cp:revision>
  <cp:lastPrinted>2020-08-31T05:46:37Z</cp:lastPrinted>
  <dcterms:created xsi:type="dcterms:W3CDTF">2015-11-02T12:29:13Z</dcterms:created>
  <dcterms:modified xsi:type="dcterms:W3CDTF">2020-09-02T16:22:38Z</dcterms:modified>
</cp:coreProperties>
</file>