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576" r:id="rId2"/>
    <p:sldId id="588" r:id="rId3"/>
    <p:sldId id="592" r:id="rId4"/>
    <p:sldId id="591" r:id="rId5"/>
    <p:sldId id="578" r:id="rId6"/>
    <p:sldId id="605" r:id="rId7"/>
    <p:sldId id="584" r:id="rId8"/>
    <p:sldId id="587" r:id="rId9"/>
    <p:sldId id="593" r:id="rId10"/>
  </p:sldIdLst>
  <p:sldSz cx="9144000" cy="6858000" type="screen4x3"/>
  <p:notesSz cx="6797675" cy="9928225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aas, Walter" initials="HW" lastIdx="10" clrIdx="0"/>
  <p:cmAuthor id="1" name="Buchholz, Udo" initials="BU" lastIdx="0" clrIdx="1"/>
  <p:cmAuthor id="2" name="Goerlitz, Luise" initials="GL" lastIdx="2" clrIdx="2"/>
  <p:cmAuthor id="3" name="Prahm, Kerstin" initials="PK" lastIdx="5" clrIdx="3"/>
  <p:cmAuthor id="4" name="Tolksdorf, Kristin" initials="TK" lastIdx="1" clrIdx="4"/>
  <p:cmAuthor id="5" name="Preuß, Ute" initials="PU" lastIdx="8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5AA6"/>
    <a:srgbClr val="66A8DD"/>
    <a:srgbClr val="006EC7"/>
    <a:srgbClr val="D0D8E8"/>
    <a:srgbClr val="E9EDF4"/>
    <a:srgbClr val="367BB8"/>
    <a:srgbClr val="338BD2"/>
    <a:srgbClr val="4D8AD2"/>
    <a:srgbClr val="0DE3A1"/>
    <a:srgbClr val="80A5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157" autoAdjust="0"/>
    <p:restoredTop sz="76904" autoAdjust="0"/>
  </p:normalViewPr>
  <p:slideViewPr>
    <p:cSldViewPr snapToGrid="0" snapToObjects="1">
      <p:cViewPr varScale="1">
        <p:scale>
          <a:sx n="64" d="100"/>
          <a:sy n="64" d="100"/>
        </p:scale>
        <p:origin x="-2155" y="-62"/>
      </p:cViewPr>
      <p:guideLst>
        <p:guide orient="horz" pos="2160"/>
        <p:guide pos="2880"/>
      </p:guideLst>
    </p:cSldViewPr>
  </p:slideViewPr>
  <p:notesTextViewPr>
    <p:cViewPr>
      <p:scale>
        <a:sx n="80" d="100"/>
        <a:sy n="8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 snapToObjects="1">
      <p:cViewPr varScale="1">
        <p:scale>
          <a:sx n="93" d="100"/>
          <a:sy n="93" d="100"/>
        </p:scale>
        <p:origin x="-3780" y="-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02.09.2020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02.09.2020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16871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16871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564378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16871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800" dirty="0" smtClean="0">
                <a:latin typeface="Arial Narrow" panose="020B0606020202030204" pitchFamily="34" charset="0"/>
              </a:rPr>
              <a:t>Ferienende immer nur auf volle KW</a:t>
            </a:r>
            <a:r>
              <a:rPr lang="de-DE" sz="1800" baseline="0" dirty="0" smtClean="0">
                <a:latin typeface="Arial Narrow" panose="020B0606020202030204" pitchFamily="34" charset="0"/>
              </a:rPr>
              <a:t> dargestellt: Sind Ferien bis Anfang einer KW (bis einschl. Dienstag), dann wurde das Ende der vorangegangen KW gewählt. Sind Ferien bis Mitte/Ende einer KW (ab einschl. Mittwoch), dann wurde das Ende der laufenden KW gewählt. Z.B. in NRW: gingen die Sommerferien bis Dienstag, 11.08.20 (=KW33) </a:t>
            </a:r>
            <a:r>
              <a:rPr lang="de-DE" sz="1800" baseline="0" dirty="0" smtClean="0">
                <a:latin typeface="Arial Narrow" panose="020B0606020202030204" pitchFamily="34" charset="0"/>
                <a:sym typeface="Wingdings" panose="05000000000000000000" pitchFamily="2" charset="2"/>
              </a:rPr>
              <a:t> Ende der KW 32 wurde eingezeichnet</a:t>
            </a:r>
            <a:endParaRPr lang="de-DE" sz="1800" dirty="0">
              <a:latin typeface="Arial Narrow" panose="020B060602020203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77788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Insgesamt nur leichter Anstieg der SARI-Fallzahlen, insbes. Anstieg in den AG zwischen 5 und 59 Jahren,</a:t>
            </a:r>
            <a:r>
              <a:rPr lang="de-DE" baseline="0" dirty="0" smtClean="0"/>
              <a:t> Rückgang in AG 60-79, </a:t>
            </a:r>
            <a:r>
              <a:rPr lang="de-DE" baseline="0" dirty="0" err="1" smtClean="0"/>
              <a:t>relatib</a:t>
            </a:r>
            <a:r>
              <a:rPr lang="de-DE" baseline="0" dirty="0" smtClean="0"/>
              <a:t> stabil in der jüngsten </a:t>
            </a:r>
            <a:r>
              <a:rPr lang="de-DE" baseline="0" smtClean="0"/>
              <a:t>und ältesten AG (0-4 und 80+)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10327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Anteil COVID seit KW 29 von 2.7% auf 4.5% in KW 32 angestiegen, leichter Rückgang seit KW 32, in KW 34 auf 2.6% </a:t>
            </a:r>
          </a:p>
          <a:p>
            <a:r>
              <a:rPr lang="de-DE" dirty="0" smtClean="0"/>
              <a:t>(seit KW 20 etwa gleich bleibende</a:t>
            </a:r>
            <a:r>
              <a:rPr lang="de-DE" baseline="0" dirty="0" smtClean="0"/>
              <a:t> Anzahl COVID-19-Fälle, Anteil schwankend durch leicht schwankende SARI-</a:t>
            </a:r>
            <a:r>
              <a:rPr lang="de-DE" baseline="0" dirty="0" err="1" smtClean="0"/>
              <a:t>Falllzahlen</a:t>
            </a:r>
            <a:r>
              <a:rPr lang="de-DE" baseline="0" dirty="0" smtClean="0"/>
              <a:t>)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31361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 userDrawn="1"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06EC7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3" name="Bild 12" descr="RKI-Logo_RGB_P300C.tif"/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Bild 2" descr="PPT_Background_4zu3_RBGNEU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2" name="Bild 11" descr="RKI-Logo_RGB_P300C.tif"/>
          <p:cNvPicPr>
            <a:picLocks noChangeAspect="1"/>
          </p:cNvPicPr>
          <p:nvPr userDrawn="1"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2"/>
          <p:cNvSpPr>
            <a:spLocks noGrp="1"/>
          </p:cNvSpPr>
          <p:nvPr>
            <p:ph sz="quarter" idx="13"/>
          </p:nvPr>
        </p:nvSpPr>
        <p:spPr>
          <a:xfrm>
            <a:off x="457199" y="1155700"/>
            <a:ext cx="8092593" cy="530225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Stand: 18.08.2020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4606442" y="1155699"/>
            <a:ext cx="3943350" cy="529590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Inhaltsplatzhalter 7"/>
          <p:cNvSpPr>
            <a:spLocks noGrp="1"/>
          </p:cNvSpPr>
          <p:nvPr>
            <p:ph sz="quarter" idx="14"/>
          </p:nvPr>
        </p:nvSpPr>
        <p:spPr>
          <a:xfrm>
            <a:off x="454844" y="1155699"/>
            <a:ext cx="3943350" cy="5295901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 smtClean="0"/>
              <a:t>Stand: 18.08.2020</a:t>
            </a:r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Stand: 18.08.2020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70451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Stand: 18.08.2020</a:t>
            </a:r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199" y="1155700"/>
            <a:ext cx="8092593" cy="53022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622713"/>
            <a:ext cx="1860421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r>
              <a:rPr lang="de-DE" smtClean="0"/>
              <a:t>Stand: 18.08.2020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1" y="6622713"/>
            <a:ext cx="5182675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52920" y="6622713"/>
            <a:ext cx="496872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ctr">
              <a:defRPr sz="1200">
                <a:solidFill>
                  <a:srgbClr val="006EC7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13" name="Gerade Verbindung 12"/>
          <p:cNvCxnSpPr/>
          <p:nvPr userDrawn="1"/>
        </p:nvCxnSpPr>
        <p:spPr>
          <a:xfrm>
            <a:off x="2594239" y="6628377"/>
            <a:ext cx="0" cy="229623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 userDrawn="1"/>
        </p:nvCxnSpPr>
        <p:spPr>
          <a:xfrm>
            <a:off x="457200" y="6622713"/>
            <a:ext cx="0" cy="23528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 userDrawn="1"/>
        </p:nvCxnSpPr>
        <p:spPr>
          <a:xfrm>
            <a:off x="8564139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Bild 14" descr="RKI-Logo_RGB_P300C.tif"/>
          <p:cNvPicPr>
            <a:picLocks noChangeAspect="1"/>
          </p:cNvPicPr>
          <p:nvPr userDrawn="1"/>
        </p:nvPicPr>
        <p:blipFill>
          <a:blip r:embed="rId8" cstate="screen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623" y="182309"/>
            <a:ext cx="1656184" cy="480392"/>
          </a:xfrm>
          <a:prstGeom prst="rect">
            <a:avLst/>
          </a:prstGeom>
        </p:spPr>
      </p:pic>
      <p:cxnSp>
        <p:nvCxnSpPr>
          <p:cNvPr id="17" name="Gerade Verbindung 16">
            <a:extLst>
              <a:ext uri="{FF2B5EF4-FFF2-40B4-BE49-F238E27FC236}">
                <a16:creationId xmlns="" xmlns:a16="http://schemas.microsoft.com/office/drawing/2014/main" id="{3D4E5546-5335-5647-A96F-CE3BCF4D161A}"/>
              </a:ext>
            </a:extLst>
          </p:cNvPr>
          <p:cNvCxnSpPr/>
          <p:nvPr userDrawn="1"/>
        </p:nvCxnSpPr>
        <p:spPr>
          <a:xfrm>
            <a:off x="8045635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4" r:id="rId4"/>
    <p:sldLayoutId id="2147483661" r:id="rId5"/>
    <p:sldLayoutId id="2147483655" r:id="rId6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06EC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Ergebnisse der </a:t>
            </a:r>
            <a:br>
              <a:rPr lang="de-DE" dirty="0" smtClean="0"/>
            </a:br>
            <a:r>
              <a:rPr lang="de-DE" dirty="0" smtClean="0"/>
              <a:t>syndromischen Surveillance akuter Atemwegserkrankungen</a:t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sz="1800" b="0" dirty="0" smtClean="0"/>
              <a:t>GrippeWeb, </a:t>
            </a:r>
            <a:br>
              <a:rPr lang="de-DE" sz="1800" b="0" dirty="0" smtClean="0"/>
            </a:br>
            <a:r>
              <a:rPr lang="de-DE" sz="1800" b="0" dirty="0" smtClean="0"/>
              <a:t>Arbeitsgemeinschaft Influenza,</a:t>
            </a:r>
            <a:br>
              <a:rPr lang="de-DE" sz="1800" b="0" dirty="0" smtClean="0"/>
            </a:br>
            <a:r>
              <a:rPr lang="de-DE" sz="1800" b="0" dirty="0" smtClean="0"/>
              <a:t>ICOSARI</a:t>
            </a:r>
            <a:br>
              <a:rPr lang="de-DE" sz="1800" b="0" dirty="0" smtClean="0"/>
            </a:br>
            <a:r>
              <a:rPr lang="de-DE" sz="1800" b="0" dirty="0" smtClean="0"/>
              <a:t>Datenstand  01.09.2020</a:t>
            </a:r>
            <a:endParaRPr lang="de-DE" sz="1800" b="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75" t="15874" r="17500" b="9364"/>
          <a:stretch/>
        </p:blipFill>
        <p:spPr bwMode="auto">
          <a:xfrm>
            <a:off x="293916" y="2170590"/>
            <a:ext cx="3235382" cy="2827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2486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noFill/>
        </p:spPr>
        <p:txBody>
          <a:bodyPr/>
          <a:lstStyle/>
          <a:p>
            <a:r>
              <a:rPr lang="de-DE" dirty="0" smtClean="0"/>
              <a:t>GrippeWeb bis </a:t>
            </a:r>
            <a:r>
              <a:rPr lang="de-DE" dirty="0"/>
              <a:t>zur </a:t>
            </a:r>
            <a:r>
              <a:rPr lang="de-DE" dirty="0" smtClean="0"/>
              <a:t>35. </a:t>
            </a:r>
            <a:r>
              <a:rPr lang="de-DE" dirty="0"/>
              <a:t>KW 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4"/>
          </p:nvPr>
        </p:nvSpPr>
        <p:spPr>
          <a:xfrm>
            <a:off x="539394" y="6619136"/>
            <a:ext cx="1860421" cy="195750"/>
          </a:xfrm>
        </p:spPr>
        <p:txBody>
          <a:bodyPr/>
          <a:lstStyle/>
          <a:p>
            <a:r>
              <a:rPr lang="de-DE" dirty="0" smtClean="0"/>
              <a:t>Stand: 01.09.2020</a:t>
            </a:r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776" y="1278216"/>
            <a:ext cx="7044690" cy="4984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7681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noFill/>
        </p:spPr>
        <p:txBody>
          <a:bodyPr/>
          <a:lstStyle/>
          <a:p>
            <a:r>
              <a:rPr lang="de-DE" dirty="0" smtClean="0"/>
              <a:t>GrippeWeb bis zur 35. </a:t>
            </a:r>
            <a:r>
              <a:rPr lang="de-DE" dirty="0"/>
              <a:t>KW 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4"/>
          </p:nvPr>
        </p:nvSpPr>
        <p:spPr>
          <a:xfrm>
            <a:off x="539394" y="6619136"/>
            <a:ext cx="1860421" cy="195750"/>
          </a:xfrm>
        </p:spPr>
        <p:txBody>
          <a:bodyPr/>
          <a:lstStyle/>
          <a:p>
            <a:r>
              <a:rPr lang="de-DE" dirty="0" smtClean="0"/>
              <a:t>Stand: 01.09.2020</a:t>
            </a:r>
            <a:endParaRPr lang="de-D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691" y="1057538"/>
            <a:ext cx="6962775" cy="5070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6227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2664966" y="6622713"/>
            <a:ext cx="5071475" cy="195750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 smtClean="0"/>
              <a:t>Arbeitsgemeinschaft Influenza - Praxisindex, bis zur 35. KW, </a:t>
            </a:r>
            <a:br>
              <a:rPr lang="de-DE" dirty="0" smtClean="0"/>
            </a:br>
            <a:r>
              <a:rPr lang="de-DE" dirty="0" smtClean="0"/>
              <a:t>Saison 2019/20 und 2 Vorsaisons </a:t>
            </a:r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549667" y="6622713"/>
            <a:ext cx="1860421" cy="195750"/>
          </a:xfrm>
        </p:spPr>
        <p:txBody>
          <a:bodyPr/>
          <a:lstStyle/>
          <a:p>
            <a:r>
              <a:rPr lang="de-DE" dirty="0" smtClean="0"/>
              <a:t>Stand: 01.09.2020</a:t>
            </a:r>
            <a:endParaRPr lang="de-DE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75" y="1664970"/>
            <a:ext cx="7461250" cy="453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8764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</p:spPr>
        <p:txBody>
          <a:bodyPr/>
          <a:lstStyle/>
          <a:p>
            <a:r>
              <a:rPr lang="de-DE" dirty="0" smtClean="0"/>
              <a:t>Arbeitsgemeinschaft Influenza - ARE-Konsultationen, bis zur 35. KW 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>
          <a:xfrm>
            <a:off x="608423" y="6622713"/>
            <a:ext cx="1860421" cy="195750"/>
          </a:xfrm>
        </p:spPr>
        <p:txBody>
          <a:bodyPr/>
          <a:lstStyle/>
          <a:p>
            <a:r>
              <a:rPr lang="de-DE" dirty="0" smtClean="0"/>
              <a:t>Stand: 01.09.2020</a:t>
            </a:r>
            <a:endParaRPr lang="de-DE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93" y="1468754"/>
            <a:ext cx="7732302" cy="4514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5215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noFill/>
        </p:spPr>
        <p:txBody>
          <a:bodyPr/>
          <a:lstStyle/>
          <a:p>
            <a:r>
              <a:rPr lang="de-DE" dirty="0" smtClean="0"/>
              <a:t>Schulferien im August 2020 in Deutschland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4"/>
          </p:nvPr>
        </p:nvSpPr>
        <p:spPr>
          <a:xfrm>
            <a:off x="539394" y="6619136"/>
            <a:ext cx="1860421" cy="195750"/>
          </a:xfrm>
        </p:spPr>
        <p:txBody>
          <a:bodyPr/>
          <a:lstStyle/>
          <a:p>
            <a:r>
              <a:rPr lang="de-DE" dirty="0" smtClean="0"/>
              <a:t>Stand: 01.09.2020</a:t>
            </a:r>
            <a:endParaRPr lang="de-DE" dirty="0"/>
          </a:p>
        </p:txBody>
      </p:sp>
      <p:sp>
        <p:nvSpPr>
          <p:cNvPr id="2" name="Textfeld 1"/>
          <p:cNvSpPr txBox="1"/>
          <p:nvPr/>
        </p:nvSpPr>
        <p:spPr>
          <a:xfrm>
            <a:off x="4517567" y="2144486"/>
            <a:ext cx="793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KW 33</a:t>
            </a:r>
            <a:endParaRPr lang="en-US" dirty="0"/>
          </a:p>
        </p:txBody>
      </p:sp>
      <p:sp>
        <p:nvSpPr>
          <p:cNvPr id="9" name="Textfeld 8"/>
          <p:cNvSpPr txBox="1"/>
          <p:nvPr/>
        </p:nvSpPr>
        <p:spPr>
          <a:xfrm>
            <a:off x="5682365" y="2155368"/>
            <a:ext cx="793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KW 34</a:t>
            </a:r>
            <a:endParaRPr lang="en-US" dirty="0"/>
          </a:p>
        </p:txBody>
      </p:sp>
      <p:sp>
        <p:nvSpPr>
          <p:cNvPr id="10" name="Textfeld 9"/>
          <p:cNvSpPr txBox="1"/>
          <p:nvPr/>
        </p:nvSpPr>
        <p:spPr>
          <a:xfrm>
            <a:off x="6847163" y="2166250"/>
            <a:ext cx="793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KW 35</a:t>
            </a:r>
            <a:endParaRPr lang="en-US" dirty="0"/>
          </a:p>
        </p:txBody>
      </p:sp>
      <p:sp>
        <p:nvSpPr>
          <p:cNvPr id="11" name="Textfeld 10"/>
          <p:cNvSpPr txBox="1"/>
          <p:nvPr/>
        </p:nvSpPr>
        <p:spPr>
          <a:xfrm>
            <a:off x="3320218" y="2144486"/>
            <a:ext cx="793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KW 32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394" y="1453603"/>
            <a:ext cx="8290751" cy="4284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2133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Stand: 01.09.2020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666572" y="6146007"/>
            <a:ext cx="36405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Bayern</a:t>
            </a:r>
            <a:endParaRPr lang="en-US" dirty="0"/>
          </a:p>
        </p:txBody>
      </p:sp>
      <p:sp>
        <p:nvSpPr>
          <p:cNvPr id="16" name="Textfeld 15"/>
          <p:cNvSpPr txBox="1"/>
          <p:nvPr/>
        </p:nvSpPr>
        <p:spPr>
          <a:xfrm>
            <a:off x="5144569" y="6156874"/>
            <a:ext cx="36319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Baden-Württemberg</a:t>
            </a:r>
            <a:endParaRPr lang="en-US" dirty="0"/>
          </a:p>
        </p:txBody>
      </p:sp>
      <p:sp>
        <p:nvSpPr>
          <p:cNvPr id="19" name="Textfeld 18"/>
          <p:cNvSpPr txBox="1"/>
          <p:nvPr/>
        </p:nvSpPr>
        <p:spPr>
          <a:xfrm>
            <a:off x="666572" y="3072197"/>
            <a:ext cx="3640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Berlin/Brandenburg</a:t>
            </a:r>
            <a:endParaRPr lang="en-US" dirty="0"/>
          </a:p>
        </p:txBody>
      </p:sp>
      <p:sp>
        <p:nvSpPr>
          <p:cNvPr id="22" name="Textfeld 21"/>
          <p:cNvSpPr txBox="1"/>
          <p:nvPr/>
        </p:nvSpPr>
        <p:spPr>
          <a:xfrm>
            <a:off x="5141471" y="3072197"/>
            <a:ext cx="36319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Nordrhein-Westfalen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310" y="391526"/>
            <a:ext cx="4320000" cy="272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5310" y="391527"/>
            <a:ext cx="4320000" cy="2705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826" y="3441529"/>
            <a:ext cx="4320000" cy="2792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5310" y="3469671"/>
            <a:ext cx="4320000" cy="27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8064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457200" y="692696"/>
            <a:ext cx="8092592" cy="338554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 smtClean="0"/>
              <a:t>ICOSARI-KH-Surveillance – SARI-Fälle (J09 – J22) bis zur 34. KW </a:t>
            </a:r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Stand: 01.09.2020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7090" y="1787533"/>
            <a:ext cx="8909819" cy="3563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2461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457200" y="692696"/>
            <a:ext cx="8092592" cy="338554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 smtClean="0"/>
              <a:t>ICOSARI-KH-Surveillance – SARI-Fälle (J09 – J22) sowie </a:t>
            </a:r>
            <a:endParaRPr lang="de-DE" dirty="0"/>
          </a:p>
          <a:p>
            <a:pPr algn="ctr"/>
            <a:r>
              <a:rPr lang="de-DE" dirty="0" smtClean="0"/>
              <a:t>Anteil SARI-Fälle mit COVID-Diagnose bis zur 34. KW </a:t>
            </a:r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Stand: 01.09.2020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3118" y="1625274"/>
            <a:ext cx="8759714" cy="4379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3056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277</Words>
  <Application>Microsoft Office PowerPoint</Application>
  <PresentationFormat>Bildschirmpräsentation (4:3)</PresentationFormat>
  <Paragraphs>44</Paragraphs>
  <Slides>9</Slides>
  <Notes>7</Notes>
  <HiddenSlides>4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0" baseType="lpstr">
      <vt:lpstr>Office-Design</vt:lpstr>
      <vt:lpstr>Ergebnisse der  syndromischen Surveillance akuter Atemwegserkrankungen  GrippeWeb,  Arbeitsgemeinschaft Influenza, ICOSARI Datenstand  01.09.2020</vt:lpstr>
      <vt:lpstr>GrippeWeb bis zur 35. KW </vt:lpstr>
      <vt:lpstr>GrippeWeb bis zur 35. KW </vt:lpstr>
      <vt:lpstr>PowerPoint-Präsentation</vt:lpstr>
      <vt:lpstr>Arbeitsgemeinschaft Influenza - ARE-Konsultationen, bis zur 35. KW </vt:lpstr>
      <vt:lpstr>Schulferien im August 2020 in Deutschland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Budas</cp:lastModifiedBy>
  <cp:revision>1727</cp:revision>
  <cp:lastPrinted>2020-05-13T06:04:10Z</cp:lastPrinted>
  <dcterms:created xsi:type="dcterms:W3CDTF">2015-11-02T12:29:13Z</dcterms:created>
  <dcterms:modified xsi:type="dcterms:W3CDTF">2020-09-02T08:43:05Z</dcterms:modified>
</cp:coreProperties>
</file>