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64" r:id="rId2"/>
    <p:sldId id="365" r:id="rId3"/>
    <p:sldId id="351" r:id="rId4"/>
    <p:sldId id="352" r:id="rId5"/>
    <p:sldId id="353" r:id="rId6"/>
    <p:sldId id="369" r:id="rId7"/>
    <p:sldId id="370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93385" autoAdjust="0"/>
  </p:normalViewPr>
  <p:slideViewPr>
    <p:cSldViewPr>
      <p:cViewPr>
        <p:scale>
          <a:sx n="70" d="100"/>
          <a:sy n="70" d="100"/>
        </p:scale>
        <p:origin x="-1914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 mehr: </a:t>
            </a:r>
            <a:r>
              <a:rPr lang="de-DE" sz="1200" dirty="0" smtClean="0"/>
              <a:t>Bulgarien Dänemark Luxemburg, Malta </a:t>
            </a: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 auf der Liste: </a:t>
            </a:r>
            <a:r>
              <a:rPr lang="en-US" sz="1200" dirty="0" err="1" smtClean="0"/>
              <a:t>Tschechische</a:t>
            </a:r>
            <a:r>
              <a:rPr lang="en-US" sz="1200" dirty="0" smtClean="0"/>
              <a:t> </a:t>
            </a:r>
            <a:r>
              <a:rPr lang="en-US" sz="1200" dirty="0" err="1" smtClean="0"/>
              <a:t>Republik</a:t>
            </a: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Kroatien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Splitsko-Dalmatinska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 rtl="0">
              <a:buFontTx/>
              <a:buChar char="-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Schweden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Kronoberg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aber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Gotoberg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ist weggefallen)</a:t>
            </a:r>
          </a:p>
          <a:p>
            <a:pPr marL="171450" indent="-171450" rtl="0">
              <a:buFontTx/>
              <a:buChar char="-"/>
            </a:pP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Noch eine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allgem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Info.: Luxemburg hat wieder eine Inzidenz der letzten 7-Tage  &gt;50.</a:t>
            </a:r>
          </a:p>
          <a:p>
            <a:endParaRPr lang="de-DE" dirty="0" smtClean="0"/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(Rot markierte Regionen sind neu seit dem letzten Bericht dazugekommen)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https://www.arcgis.com/home/item.html?id=54d73d4fd4d94a0c8a9651bc4cd59be0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https://www.arcgis.com/home/item.html?id=54d73d4fd4d94a0c8a9651bc4cd59be0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04.09.2020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47353" y="913705"/>
            <a:ext cx="3712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66092"/>
                </a:solidFill>
              </a:rPr>
              <a:t>26.059.065 </a:t>
            </a:r>
            <a:r>
              <a:rPr lang="en-US" sz="2400" b="1" dirty="0" err="1">
                <a:solidFill>
                  <a:srgbClr val="366092"/>
                </a:solidFill>
              </a:rPr>
              <a:t>Fälle</a:t>
            </a:r>
            <a:r>
              <a:rPr lang="en-US" sz="2400" b="1" dirty="0">
                <a:solidFill>
                  <a:srgbClr val="366092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366092"/>
                </a:solidFill>
              </a:rPr>
              <a:t>863.535 </a:t>
            </a:r>
            <a:r>
              <a:rPr lang="en-US" sz="2400" b="1" dirty="0" err="1">
                <a:solidFill>
                  <a:srgbClr val="366092"/>
                </a:solidFill>
              </a:rPr>
              <a:t>Verstorbene</a:t>
            </a:r>
            <a:r>
              <a:rPr lang="en-US" sz="2400" b="1" dirty="0">
                <a:solidFill>
                  <a:srgbClr val="366092"/>
                </a:solidFill>
              </a:rPr>
              <a:t> 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(3,3%)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04.09.2020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65432"/>
              </p:ext>
            </p:extLst>
          </p:nvPr>
        </p:nvGraphicFramePr>
        <p:xfrm>
          <a:off x="311491" y="1744702"/>
          <a:ext cx="8649835" cy="4831038"/>
        </p:xfrm>
        <a:graphic>
          <a:graphicData uri="http://schemas.openxmlformats.org/drawingml/2006/table">
            <a:tbl>
              <a:tblPr firstRow="1" firstCol="1" bandRow="1"/>
              <a:tblGrid>
                <a:gridCol w="1217761"/>
                <a:gridCol w="1217761"/>
                <a:gridCol w="1467434"/>
                <a:gridCol w="1655152"/>
                <a:gridCol w="1567557"/>
                <a:gridCol w="721560"/>
                <a:gridCol w="802610"/>
              </a:tblGrid>
              <a:tr h="7985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</a:t>
                      </a:r>
                      <a:r>
                        <a:rPr lang="de-DE" sz="18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6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3.853.406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543.172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6.114.406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292.530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88,9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3.997.865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280.709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133,01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4282.26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68.601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27,82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153,19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633.339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61.069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-12,87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121,31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479.554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59.705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127,2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663.437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50.059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-8,91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153,98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3377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293.024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39.437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38,16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58,85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Mexiko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610.957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37.069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1.005.000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34.135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9735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</a:t>
            </a:r>
            <a:r>
              <a:rPr lang="de-DE" sz="1400" i="1" dirty="0" smtClean="0">
                <a:solidFill>
                  <a:prstClr val="black"/>
                </a:solidFill>
              </a:rPr>
              <a:t>04.09.2020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77316" y="402655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537931" y="40555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682208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403856"/>
              </p:ext>
            </p:extLst>
          </p:nvPr>
        </p:nvGraphicFramePr>
        <p:xfrm>
          <a:off x="46726" y="4335290"/>
          <a:ext cx="1428930" cy="5410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</a:rPr>
                        <a:t>Cabo Verde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76,01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Namibia</a:t>
                      </a:r>
                      <a:endParaRPr lang="de-DE" sz="11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56,64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52058"/>
              </p:ext>
            </p:extLst>
          </p:nvPr>
        </p:nvGraphicFramePr>
        <p:xfrm>
          <a:off x="1691280" y="4388197"/>
          <a:ext cx="1662100" cy="246126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36104"/>
                <a:gridCol w="725996"/>
              </a:tblGrid>
              <a:tr h="9028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424,23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Turks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Caicos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islands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238,26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153,98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153,19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138,64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134,54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133,01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121,31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117,79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111,1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 Virgin Islands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109,01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641102"/>
              </p:ext>
            </p:extLst>
          </p:nvPr>
        </p:nvGraphicFramePr>
        <p:xfrm>
          <a:off x="3563888" y="4437593"/>
          <a:ext cx="1524000" cy="219075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80120"/>
                <a:gridCol w="4438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Maarten (Niederländischer Teil)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94,36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Belize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Surinam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Britische Jungferninseln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69,92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65,29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60,56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Honduras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50,67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82375"/>
              </p:ext>
            </p:extLst>
          </p:nvPr>
        </p:nvGraphicFramePr>
        <p:xfrm>
          <a:off x="5496272" y="4398463"/>
          <a:ext cx="1524000" cy="1714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172,33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159,34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124,73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91,72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67,41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Libanon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51,69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134041"/>
              </p:ext>
            </p:extLst>
          </p:nvPr>
        </p:nvGraphicFramePr>
        <p:xfrm>
          <a:off x="7368480" y="4415880"/>
          <a:ext cx="1524000" cy="220027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Andorra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132,59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127,2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83,58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Gibraltar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74,17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Marino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72,56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68,21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60,45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58,85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Bosnien-</a:t>
                      </a:r>
                      <a:r>
                        <a:rPr lang="de-DE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Herzegovina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173544"/>
              </p:ext>
            </p:extLst>
          </p:nvPr>
        </p:nvGraphicFramePr>
        <p:xfrm>
          <a:off x="46726" y="5733256"/>
          <a:ext cx="1428930" cy="70104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</a:rPr>
                        <a:t>Guam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864,94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Französisch Polynesien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87,01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7321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Ozeanien</a:t>
            </a:r>
            <a:endParaRPr lang="de-DE" sz="1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84" y="692696"/>
            <a:ext cx="7578233" cy="312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339752" y="3789040"/>
            <a:ext cx="6449809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41 </a:t>
            </a:r>
            <a:r>
              <a:rPr lang="de-DE" sz="1600" b="1" dirty="0" smtClean="0"/>
              <a:t>Länder/Territorien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0601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Zusammenfassung der </a:t>
            </a:r>
            <a:r>
              <a:rPr lang="de-DE" sz="2400" dirty="0" smtClean="0"/>
              <a:t>Europäischen </a:t>
            </a:r>
            <a:r>
              <a:rPr lang="de-DE" sz="2400" dirty="0"/>
              <a:t>Subregionen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03.09.2020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4167" y="620688"/>
            <a:ext cx="8626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Subregionen in der EU/EEA/UK-Region </a:t>
            </a:r>
            <a:r>
              <a:rPr lang="de-DE" sz="1600" dirty="0" smtClean="0"/>
              <a:t>und Schweiz mit </a:t>
            </a:r>
            <a:r>
              <a:rPr lang="de-DE" sz="1600" dirty="0"/>
              <a:t>einer 7- </a:t>
            </a:r>
            <a:r>
              <a:rPr lang="de-DE" sz="1600" dirty="0" smtClean="0"/>
              <a:t>Tages-Inzidenz  &gt;50 pro 100.000 EW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2154342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Seit dem letzten Bericht (Stand </a:t>
            </a:r>
            <a:r>
              <a:rPr lang="de-DE" sz="1600" dirty="0" smtClean="0"/>
              <a:t>01</a:t>
            </a:r>
            <a:r>
              <a:rPr lang="de-DE" sz="1600" dirty="0" smtClean="0"/>
              <a:t>.09.) </a:t>
            </a:r>
            <a:r>
              <a:rPr lang="de-DE" sz="1600" dirty="0" smtClean="0"/>
              <a:t>NEU auf der Liste 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19" y="1052736"/>
            <a:ext cx="8745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Länder: </a:t>
            </a:r>
            <a:r>
              <a:rPr lang="de-DE" sz="1600" dirty="0" smtClean="0"/>
              <a:t> Belgien </a:t>
            </a:r>
            <a:r>
              <a:rPr lang="de-DE" sz="1600" dirty="0" smtClean="0"/>
              <a:t>(1), </a:t>
            </a:r>
            <a:r>
              <a:rPr lang="de-DE" sz="1600" dirty="0" smtClean="0"/>
              <a:t>Frankreich (4), Kroatien (6),  Norwegen (1), Portugal (1), Rumänien (9), Schweiz </a:t>
            </a:r>
            <a:r>
              <a:rPr lang="de-DE" sz="1600" dirty="0" smtClean="0"/>
              <a:t>(2), Spanien (18), </a:t>
            </a:r>
            <a:r>
              <a:rPr lang="en-US" sz="1600" dirty="0" err="1" smtClean="0"/>
              <a:t>Tschechien</a:t>
            </a:r>
            <a:r>
              <a:rPr lang="en-US" sz="1600" dirty="0" smtClean="0"/>
              <a:t> (1), </a:t>
            </a:r>
            <a:r>
              <a:rPr lang="de-DE" sz="1600" dirty="0" smtClean="0"/>
              <a:t>Vereinigtes Königreich – Gibraltar (1</a:t>
            </a:r>
            <a:r>
              <a:rPr lang="de-DE" sz="1600" dirty="0" smtClean="0"/>
              <a:t>)  </a:t>
            </a:r>
            <a:r>
              <a:rPr lang="de-DE" sz="1200" dirty="0" smtClean="0"/>
              <a:t>(Datenstand </a:t>
            </a:r>
            <a:r>
              <a:rPr lang="de-DE" sz="1200" dirty="0" smtClean="0"/>
              <a:t>03.09</a:t>
            </a:r>
            <a:r>
              <a:rPr lang="de-DE" sz="1200" dirty="0" smtClean="0"/>
              <a:t>.)</a:t>
            </a:r>
            <a:endParaRPr lang="de-DE" sz="1200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15101" y="2103188"/>
            <a:ext cx="916085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964555"/>
              </p:ext>
            </p:extLst>
          </p:nvPr>
        </p:nvGraphicFramePr>
        <p:xfrm>
          <a:off x="367950" y="2636913"/>
          <a:ext cx="8259892" cy="148326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72208"/>
                <a:gridCol w="1512168"/>
                <a:gridCol w="1656184"/>
                <a:gridCol w="936104"/>
                <a:gridCol w="576064"/>
                <a:gridCol w="1707164"/>
              </a:tblGrid>
              <a:tr h="557285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Land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Region/</a:t>
                      </a:r>
                      <a:r>
                        <a:rPr lang="en-US" sz="1400" kern="1200" dirty="0" err="1">
                          <a:effectLst/>
                        </a:rPr>
                        <a:t>Provinz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Fälle pro 100.000 </a:t>
                      </a:r>
                      <a:r>
                        <a:rPr lang="de-DE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Ew</a:t>
                      </a:r>
                      <a:endParaRPr lang="de-D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(7-Tage)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Kum</a:t>
                      </a: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. Fälle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(7 Tage)</a:t>
                      </a:r>
                      <a:endParaRPr lang="de-D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Trend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err="1">
                          <a:effectLst/>
                        </a:rPr>
                        <a:t>Risikogebiet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laut</a:t>
                      </a:r>
                      <a:r>
                        <a:rPr lang="en-US" sz="1400" kern="1200" dirty="0">
                          <a:effectLst/>
                        </a:rPr>
                        <a:t> RKI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4963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Frankreich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Nouvelle-Aquitaine</a:t>
                      </a:r>
                      <a:endParaRPr lang="de-DE" sz="1400" b="0" i="0" u="none" strike="noStrike" kern="1200" noProof="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53,05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3.160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Norwegen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noProof="0" dirty="0" err="1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Viken</a:t>
                      </a:r>
                      <a:endParaRPr lang="de-DE" sz="1400" b="0" i="0" u="none" strike="noStrike" kern="1200" noProof="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74,52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211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Portugal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noProof="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Lissabon</a:t>
                      </a:r>
                      <a:endParaRPr lang="de-DE" sz="1400" b="0" i="0" u="none" strike="noStrike" kern="1200" noProof="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56,18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1.599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395536" y="4293096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600" dirty="0" smtClean="0"/>
              <a:t>- Seit dem letzten Bericht NICHT mehr auf der Liste:  </a:t>
            </a:r>
            <a:r>
              <a:rPr lang="en-US" sz="1600" dirty="0" err="1" smtClean="0"/>
              <a:t>Kroatien</a:t>
            </a:r>
            <a:r>
              <a:rPr lang="en-US" sz="1600" dirty="0" smtClean="0"/>
              <a:t> </a:t>
            </a:r>
            <a:r>
              <a:rPr lang="en-US" sz="1600" dirty="0"/>
              <a:t>(</a:t>
            </a:r>
            <a:r>
              <a:rPr lang="en-US" sz="1600" dirty="0" err="1"/>
              <a:t>Brodsko-Posavska</a:t>
            </a:r>
            <a:r>
              <a:rPr lang="en-US" sz="1600" dirty="0"/>
              <a:t>), </a:t>
            </a:r>
            <a:r>
              <a:rPr lang="en-US" sz="1600" dirty="0" err="1"/>
              <a:t>Rumänien</a:t>
            </a:r>
            <a:r>
              <a:rPr lang="en-US" sz="1600" dirty="0"/>
              <a:t> (</a:t>
            </a:r>
            <a:r>
              <a:rPr lang="en-US" sz="1600" dirty="0" err="1" smtClean="0"/>
              <a:t>Dâmbovița</a:t>
            </a:r>
            <a:r>
              <a:rPr lang="en-US" sz="1600" dirty="0" smtClean="0"/>
              <a:t>, </a:t>
            </a:r>
            <a:r>
              <a:rPr lang="en-US" sz="1600" dirty="0" err="1"/>
              <a:t>Ilfov</a:t>
            </a:r>
            <a:r>
              <a:rPr lang="en-US" sz="1600" dirty="0" smtClean="0"/>
              <a:t>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3973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Hintergrund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7-Tages-Inzidenz pro </a:t>
            </a:r>
            <a:r>
              <a:rPr lang="de-DE" sz="2400" dirty="0"/>
              <a:t>100.000 </a:t>
            </a:r>
            <a:r>
              <a:rPr lang="de-DE" sz="2400" dirty="0" smtClean="0"/>
              <a:t>Einwohner, 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EURO (Subnational)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</a:t>
            </a:r>
            <a:r>
              <a:rPr lang="de-DE" sz="1400" i="1" dirty="0" smtClean="0">
                <a:solidFill>
                  <a:prstClr val="black"/>
                </a:solidFill>
              </a:rPr>
              <a:t>EURO, </a:t>
            </a:r>
            <a:r>
              <a:rPr lang="de-DE" sz="1400" i="1" dirty="0" smtClean="0">
                <a:solidFill>
                  <a:prstClr val="black"/>
                </a:solidFill>
              </a:rPr>
              <a:t>Stand: </a:t>
            </a:r>
            <a:r>
              <a:rPr lang="de-DE" sz="1400" i="1" dirty="0" smtClean="0">
                <a:solidFill>
                  <a:prstClr val="black"/>
                </a:solidFill>
              </a:rPr>
              <a:t>02</a:t>
            </a:r>
            <a:r>
              <a:rPr lang="de-DE" sz="1400" i="1" dirty="0" smtClean="0">
                <a:solidFill>
                  <a:prstClr val="black"/>
                </a:solidFill>
              </a:rPr>
              <a:t>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AutoShape 2" descr="https://ago-item-storage.s3.us-east-1.amazonaws.com/eb81f12dbe7a4d32b2b9dcab56df9300/EURO_COVID_SubNational.png?X-Amz-Security-Token=IQoJb3JpZ2luX2VjEBYaCXVzLWVhc3QtMSJIMEYCIQCptOVRQgPzoylKfcfmDZj8gzAVsRQVfyJ0S3A6Bc94tQIhAL6Rq2quAY80%2BmteUAkvspQJ8bdPUujApD3Or0pn1tazKr0DCP7%2F%2F%2F%2F%2F%2F%2F%2F%2F%2FwEQABoMNjA0NzU4MTAyNjY1IgxP8FLywK1Qr4uqZVcqkQPdF4dCWB5Uxm0Yx%2Fum%2FSOP91CXvKbItcPzjbKs8luHUIILaaf0ouyS%2BVZkMpX4JLCChkky%2B7QSKlAxx3FfFQGm5gpKppL%2FZNH0nmcxFli3vo%2Bc3w8jFoW4uRf70Qn8y0d5%2FKKRa3ZUp6wnnvPgSJPRDlE0wNnQb%2FGEzp1SM6No3jtlikR%2Bsx9lZHb2qSRR9GGFTj%2FZHy8TeniCfZkYFl%2Bhbwn9WGandAM01bQlQ0%2B%2F2eis6a0ggybqMH0bVqjz2w9AlqbKBI6CrI9%2BQNgf%2BUn8MRl5qR0i%2B%2F%2BB1WpHTcxYWougZEYkiO3zBfOQNGHPROWpobIc6VGxvCLu2LHKBaVKVCqE117G0%2F8eR%2Bzy4YpdlDyFo9EuFgzHJCw6rpzvs0p%2BVGJMEL5qrDncjd3BBTX8wdow7zxGHyNX5aodmOmFk%2FUStj1%2BNjSn2bdYXhSB1xDdNf4F24p0y6AGySfv6B9iWYo2xqKa2z65h0LqO3SXuHdaCVzH%2FNyUW27rlsOogUuerKAYcX0FE1ptUd1j48A5uDDzoKL6BTrqAWxceXiL77k3ZV0Q0WFG1BCmwDDL%2FT81zBEEOmSPRrbir5n64s8suTkgdn3eRqocoptZ2qm1ivUBHlRObCsH3ES4uj3VXswySUkv8Mtm4URzhsV0IumDnKghoROHWppVVqqS9OKHm%2B40zvd8Z0N0%2FnDNbITKaOXFcMF%2BqGc9OXC2ClqJDFXoYYcXJJc2Fl9XWpBm5V1xjIenYFL9v1six%2FVdJ0NKOZQDwmdaKO%2F0%2Br8RiEK8t8o%2FSZg4dUK68%2BvP%2BvODcisndF3s7d0RMqalbK6ifi%2BUvYjJ8%2B68BvZ2%2B17xgLGA8Kq80xTgbg%3D%3D&amp;X-Amz-Algorithm=AWS4-HMAC-SHA256&amp;X-Amz-Date=20200828T061624Z&amp;X-Amz-SignedHeaders=host&amp;X-Amz-Expires=300&amp;X-Amz-Credential=ASIAYZTTEKKEYITNNHBC%2F20200828%2Fus-east-1%2Fs3%2Faws4_request&amp;X-Amz-Signature=90215e27921bb26c27d233c3fb37743d3dcd19cd027891abf2e897023de10d1f"/>
          <p:cNvSpPr>
            <a:spLocks noChangeAspect="1" noChangeArrowheads="1"/>
          </p:cNvSpPr>
          <p:nvPr/>
        </p:nvSpPr>
        <p:spPr bwMode="auto">
          <a:xfrm>
            <a:off x="155575" y="-2765425"/>
            <a:ext cx="81534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https://ago-item-storage.s3.us-east-1.amazonaws.com/eb81f12dbe7a4d32b2b9dcab56df9300/EURO_COVID_SubNational.png?X-Amz-Security-Token=IQoJb3JpZ2luX2VjEBYaCXVzLWVhc3QtMSJIMEYCIQCptOVRQgPzoylKfcfmDZj8gzAVsRQVfyJ0S3A6Bc94tQIhAL6Rq2quAY80%2BmteUAkvspQJ8bdPUujApD3Or0pn1tazKr0DCP7%2F%2F%2F%2F%2F%2F%2F%2F%2F%2FwEQABoMNjA0NzU4MTAyNjY1IgxP8FLywK1Qr4uqZVcqkQPdF4dCWB5Uxm0Yx%2Fum%2FSOP91CXvKbItcPzjbKs8luHUIILaaf0ouyS%2BVZkMpX4JLCChkky%2B7QSKlAxx3FfFQGm5gpKppL%2FZNH0nmcxFli3vo%2Bc3w8jFoW4uRf70Qn8y0d5%2FKKRa3ZUp6wnnvPgSJPRDlE0wNnQb%2FGEzp1SM6No3jtlikR%2Bsx9lZHb2qSRR9GGFTj%2FZHy8TeniCfZkYFl%2Bhbwn9WGandAM01bQlQ0%2B%2F2eis6a0ggybqMH0bVqjz2w9AlqbKBI6CrI9%2BQNgf%2BUn8MRl5qR0i%2B%2F%2BB1WpHTcxYWougZEYkiO3zBfOQNGHPROWpobIc6VGxvCLu2LHKBaVKVCqE117G0%2F8eR%2Bzy4YpdlDyFo9EuFgzHJCw6rpzvs0p%2BVGJMEL5qrDncjd3BBTX8wdow7zxGHyNX5aodmOmFk%2FUStj1%2BNjSn2bdYXhSB1xDdNf4F24p0y6AGySfv6B9iWYo2xqKa2z65h0LqO3SXuHdaCVzH%2FNyUW27rlsOogUuerKAYcX0FE1ptUd1j48A5uDDzoKL6BTrqAWxceXiL77k3ZV0Q0WFG1BCmwDDL%2FT81zBEEOmSPRrbir5n64s8suTkgdn3eRqocoptZ2qm1ivUBHlRObCsH3ES4uj3VXswySUkv8Mtm4URzhsV0IumDnKghoROHWppVVqqS9OKHm%2B40zvd8Z0N0%2FnDNbITKaOXFcMF%2BqGc9OXC2ClqJDFXoYYcXJJc2Fl9XWpBm5V1xjIenYFL9v1six%2FVdJ0NKOZQDwmdaKO%2F0%2Br8RiEK8t8o%2FSZg4dUK68%2BvP%2BvODcisndF3s7d0RMqalbK6ifi%2BUvYjJ8%2B68BvZ2%2B17xgLGA8Kq80xTgbg%3D%3D&amp;X-Amz-Algorithm=AWS4-HMAC-SHA256&amp;X-Amz-Date=20200828T061624Z&amp;X-Amz-SignedHeaders=host&amp;X-Amz-Expires=300&amp;X-Amz-Credential=ASIAYZTTEKKEYITNNHBC%2F20200828%2Fus-east-1%2Fs3%2Faws4_request&amp;X-Amz-Signature=90215e27921bb26c27d233c3fb37743d3dcd19cd027891abf2e897023de10d1f"/>
          <p:cNvSpPr>
            <a:spLocks noChangeAspect="1" noChangeArrowheads="1"/>
          </p:cNvSpPr>
          <p:nvPr/>
        </p:nvSpPr>
        <p:spPr bwMode="auto">
          <a:xfrm>
            <a:off x="307975" y="-2613025"/>
            <a:ext cx="81534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5" y="768761"/>
            <a:ext cx="8253030" cy="57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7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</a:t>
            </a:r>
            <a:r>
              <a:rPr lang="de-DE" sz="1400" i="1" dirty="0" smtClean="0">
                <a:solidFill>
                  <a:prstClr val="black"/>
                </a:solidFill>
              </a:rPr>
              <a:t>WHO EURO, </a:t>
            </a:r>
            <a:r>
              <a:rPr lang="de-DE" sz="1400" i="1" dirty="0" smtClean="0">
                <a:solidFill>
                  <a:prstClr val="black"/>
                </a:solidFill>
              </a:rPr>
              <a:t>Stand: </a:t>
            </a:r>
            <a:r>
              <a:rPr lang="de-DE" sz="1400" i="1" dirty="0" smtClean="0">
                <a:solidFill>
                  <a:prstClr val="black"/>
                </a:solidFill>
              </a:rPr>
              <a:t>03.09.2020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332765"/>
              </p:ext>
            </p:extLst>
          </p:nvPr>
        </p:nvGraphicFramePr>
        <p:xfrm>
          <a:off x="374593" y="1097462"/>
          <a:ext cx="8394814" cy="542788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35555"/>
                <a:gridCol w="2150746"/>
                <a:gridCol w="1536171"/>
                <a:gridCol w="1536171"/>
                <a:gridCol w="1536171"/>
              </a:tblGrid>
              <a:tr h="44986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Land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Region/Provinz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Fälle kumulativ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Fälle7T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Inzidenz7T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22984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Belgium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Brussels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effectLst/>
                        </a:rPr>
                        <a:t>10.691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724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59,57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244">
                <a:tc rowSpan="6"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Croatia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Dubrovacko-neretvanska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380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91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74,94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244">
                <a:tc v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Grad Zagreb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effectLst/>
                        </a:rPr>
                        <a:t>2.552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419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51,96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244">
                <a:tc v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Pozesko-slavonska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204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63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93,99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244">
                <a:tc v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Splitsko-Dalmatinska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effectLst/>
                        </a:rPr>
                        <a:t>2.698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590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131,78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244">
                <a:tc v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Zadarska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490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108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64,27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244">
                <a:tc v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Sibensko-kninska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431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73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73,27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2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Czech </a:t>
                      </a:r>
                      <a:r>
                        <a:rPr lang="de-DE" sz="1400" u="none" strike="noStrike" dirty="0" err="1">
                          <a:effectLst/>
                        </a:rPr>
                        <a:t>Republic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Prague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5917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779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59,53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244">
                <a:tc rowSpan="4"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France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Corse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721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220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65,68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244">
                <a:tc v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Nouvelle-Aquitaine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10329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3160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53,05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244">
                <a:tc v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Provence-Alpes-Côte d'Azur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effectLst/>
                        </a:rPr>
                        <a:t>26.979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5941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118,09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244">
                <a:tc vMerge="1"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Île-de-France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effectLst/>
                        </a:rPr>
                        <a:t>82.658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11726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96,31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2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Norway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effectLst/>
                        </a:rPr>
                        <a:t>Viken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effectLst/>
                        </a:rPr>
                        <a:t>3.153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effectLst/>
                        </a:rPr>
                        <a:t>211</a:t>
                      </a:r>
                      <a:endParaRPr lang="de-DE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74,52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244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</a:rPr>
                        <a:t>Portugal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</a:rPr>
                        <a:t>Lisbon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effectLst/>
                        </a:rPr>
                        <a:t>30.415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1599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effectLst/>
                        </a:rPr>
                        <a:t>56,18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66175" y="764704"/>
            <a:ext cx="8626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Subregionen in der EU/EEA/UK-Region </a:t>
            </a:r>
            <a:r>
              <a:rPr lang="de-DE" sz="1600" dirty="0" smtClean="0"/>
              <a:t>und Schweiz mit </a:t>
            </a:r>
            <a:r>
              <a:rPr lang="de-DE" sz="1600" dirty="0"/>
              <a:t>einer 7- </a:t>
            </a:r>
            <a:r>
              <a:rPr lang="de-DE" sz="1600" dirty="0" smtClean="0"/>
              <a:t>Tages-Inzidenz  &gt;50 pro 100.000 EW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5723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</a:t>
            </a:r>
            <a:r>
              <a:rPr lang="de-DE" sz="1400" i="1" dirty="0" smtClean="0">
                <a:solidFill>
                  <a:prstClr val="black"/>
                </a:solidFill>
              </a:rPr>
              <a:t>WHO EURO, </a:t>
            </a:r>
            <a:r>
              <a:rPr lang="de-DE" sz="1400" i="1" dirty="0" smtClean="0">
                <a:solidFill>
                  <a:prstClr val="black"/>
                </a:solidFill>
              </a:rPr>
              <a:t>Stand: </a:t>
            </a:r>
            <a:r>
              <a:rPr lang="de-DE" sz="1400" i="1" dirty="0" smtClean="0">
                <a:solidFill>
                  <a:prstClr val="black"/>
                </a:solidFill>
              </a:rPr>
              <a:t>03.09.2020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823966"/>
              </p:ext>
            </p:extLst>
          </p:nvPr>
        </p:nvGraphicFramePr>
        <p:xfrm>
          <a:off x="374401" y="805905"/>
          <a:ext cx="8395198" cy="571943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91484"/>
                <a:gridCol w="2040784"/>
                <a:gridCol w="1654310"/>
                <a:gridCol w="1654310"/>
                <a:gridCol w="1654310"/>
              </a:tblGrid>
              <a:tr h="12621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Region/Provinz</a:t>
                      </a:r>
                      <a:endParaRPr lang="de-DE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Fälle kumulativ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Fälle7T</a:t>
                      </a:r>
                      <a:endParaRPr lang="de-DE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solidFill>
                      <a:srgbClr val="0070C0"/>
                    </a:solidFill>
                  </a:tcPr>
                </a:tc>
              </a:tr>
              <a:tr h="126212">
                <a:tc rowSpan="9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Romania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Bacau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2.954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397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67,85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Bihor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2.501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316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56,29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8501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u="none" strike="noStrike" kern="1200" dirty="0" err="1" smtClean="0">
                          <a:effectLst/>
                        </a:rPr>
                        <a:t>Brașov</a:t>
                      </a:r>
                      <a:endParaRPr lang="de-D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4.697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305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55,23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>
                          <a:effectLst/>
                        </a:rPr>
                        <a:t>Braila</a:t>
                      </a:r>
                      <a:endParaRPr lang="de-DE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1.771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227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78,4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u="none" strike="noStrike" kern="1200" dirty="0" err="1" smtClean="0">
                          <a:effectLst/>
                        </a:rPr>
                        <a:t>București</a:t>
                      </a:r>
                      <a:endParaRPr lang="de-D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11.395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1.033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56,45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u="none" strike="noStrike" kern="1200" dirty="0" smtClean="0">
                          <a:effectLst/>
                        </a:rPr>
                        <a:t>I</a:t>
                      </a:r>
                      <a:r>
                        <a:rPr lang="en-US" sz="1100" u="none" strike="noStrike" kern="1200" dirty="0" err="1" smtClean="0">
                          <a:effectLst/>
                        </a:rPr>
                        <a:t>Iași</a:t>
                      </a:r>
                      <a:endParaRPr lang="de-D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3.187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497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62,63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Prahova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4.383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397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55,29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Vaslui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1.954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257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68,74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Vâlcea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1.296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216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61,7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rowSpan="18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Spain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Andalucía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31.651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5634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66,85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Aragón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26.865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1.788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135,39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Canarias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7.566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2.050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92,89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Cantabria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4.313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662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113,82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Castilla</a:t>
                      </a:r>
                      <a:r>
                        <a:rPr lang="de-DE" sz="1100" u="none" strike="noStrike" dirty="0">
                          <a:effectLst/>
                        </a:rPr>
                        <a:t> y León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29.689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3.211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133,36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Castilla-La Mancha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24.664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2.322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114,11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Cataluña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112.230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8.146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107,66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228444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Ciudad Autónoma de Ceuta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299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68,37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228444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Ciudad Autónoma de Melilla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372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87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102,73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228444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Comunidad Foral de Navarra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10.269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1.146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176,32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228444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Comunidad Valenciana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25.461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4.713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94,73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228444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Comunidad de Madrid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130.579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18.065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272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Extremadura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5.273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707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66,36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Galicia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14.916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1.835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67,95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Illes Balears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8.663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1.724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145,09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La Rioja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5.876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668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213,03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País Vasco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30.729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4.774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219,2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Región de Murcia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6.755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1.880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126,37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</a:rPr>
                        <a:t>Switzerland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Geneva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7.178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340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68,07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126212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Vaud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 smtClean="0">
                          <a:effectLst/>
                        </a:rPr>
                        <a:t>7.520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537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67,2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  <a:tr h="22844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United Kingdom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Gibraltar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290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34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100,87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11" marR="6311" marT="631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60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788</Words>
  <Application>Microsoft Office PowerPoint</Application>
  <PresentationFormat>Bildschirmpräsentation (4:3)</PresentationFormat>
  <Paragraphs>443</Paragraphs>
  <Slides>7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PowerPoint-Präsentation</vt:lpstr>
      <vt:lpstr>PowerPoint-Präsentation</vt:lpstr>
      <vt:lpstr>PowerPoint-Präsentation</vt:lpstr>
      <vt:lpstr>Hintergrund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McFarland, Sarah</cp:lastModifiedBy>
  <cp:revision>666</cp:revision>
  <dcterms:created xsi:type="dcterms:W3CDTF">2020-04-16T05:25:18Z</dcterms:created>
  <dcterms:modified xsi:type="dcterms:W3CDTF">2020-09-04T08:21:11Z</dcterms:modified>
</cp:coreProperties>
</file>