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70" r:id="rId2"/>
    <p:sldId id="268" r:id="rId3"/>
    <p:sldId id="277" r:id="rId4"/>
    <p:sldId id="269" r:id="rId5"/>
    <p:sldId id="274" r:id="rId6"/>
    <p:sldId id="275" r:id="rId7"/>
    <p:sldId id="271" r:id="rId8"/>
    <p:sldId id="276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535BE-C7A9-4DB8-B5C6-9551CF74EBB2}" type="datetimeFigureOut">
              <a:rPr lang="de-DE" smtClean="0"/>
              <a:t>04.09.2020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9FD77-9A08-4F6D-BBC9-E2BB25908E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72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1384875"/>
            <a:ext cx="8752360" cy="4355539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624352" y="2264791"/>
            <a:ext cx="5124112" cy="2678579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2267306"/>
            <a:ext cx="4504844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‹#›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393489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8439734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8748466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2470601" y="6176545"/>
            <a:ext cx="1258226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1"/>
            <a:ext cx="3319463" cy="43561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89648" y="6290235"/>
            <a:ext cx="8658817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3954433"/>
            <a:ext cx="4503737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4875"/>
            <a:ext cx="874776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/>
        </p:nvSpPr>
        <p:spPr>
          <a:xfrm>
            <a:off x="3624352" y="2264791"/>
            <a:ext cx="5124112" cy="2678579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/>
        </p:nvCxnSpPr>
        <p:spPr>
          <a:xfrm>
            <a:off x="393489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8439734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2470601" y="6176545"/>
            <a:ext cx="1258226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89648" y="6290235"/>
            <a:ext cx="8658817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2267306"/>
            <a:ext cx="4504844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 bearbeiten</a:t>
            </a:r>
            <a:endParaRPr lang="de-DE" dirty="0"/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3954433"/>
            <a:ext cx="4503737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6" name="Rechteck 15"/>
          <p:cNvSpPr/>
          <p:nvPr/>
        </p:nvSpPr>
        <p:spPr>
          <a:xfrm>
            <a:off x="8748466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86EE-E647-4B7A-8A11-1445E6B2CB10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412777"/>
            <a:ext cx="7983646" cy="502188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918943"/>
            <a:ext cx="7983646" cy="28212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86EE-E647-4B7A-8A11-1445E6B2CB10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12777"/>
            <a:ext cx="3882920" cy="502188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6" y="1412777"/>
            <a:ext cx="3860721" cy="502188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918943"/>
            <a:ext cx="7983646" cy="28212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86EE-E647-4B7A-8A11-1445E6B2CB10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918943"/>
            <a:ext cx="7983646" cy="28212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86EE-E647-4B7A-8A11-1445E6B2CB10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/>
        </p:nvPicPr>
        <p:blipFill>
          <a:blip r:embed="rId8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312038"/>
            <a:ext cx="1584176" cy="612673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918943"/>
            <a:ext cx="7983646" cy="28212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7983646" cy="50015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7" y="6556711"/>
            <a:ext cx="1860421" cy="259596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556711"/>
            <a:ext cx="2895600" cy="259596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556711"/>
            <a:ext cx="496872" cy="259596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7D5C86EE-E647-4B7A-8A11-1445E6B2CB10}" type="slidenum">
              <a:rPr lang="de-DE" smtClean="0"/>
              <a:t>‹#›</a:t>
            </a:fld>
            <a:endParaRPr lang="de-DE" dirty="0"/>
          </a:p>
        </p:txBody>
      </p:sp>
      <p:grpSp>
        <p:nvGrpSpPr>
          <p:cNvPr id="19" name="Gruppierung 18"/>
          <p:cNvGrpSpPr/>
          <p:nvPr/>
        </p:nvGrpSpPr>
        <p:grpSpPr>
          <a:xfrm>
            <a:off x="457202" y="6597352"/>
            <a:ext cx="7996881" cy="28562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/>
        </p:nvSpPr>
        <p:spPr>
          <a:xfrm>
            <a:off x="-313267" y="4865511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Risk Communication and Community Engagement (RCCE) during the COVID-19 pandemic: a multi-site international study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Charbel El Bcheraoui, ZIG2</a:t>
            </a:r>
            <a:endParaRPr lang="de-DE" dirty="0"/>
          </a:p>
          <a:p>
            <a:r>
              <a:rPr lang="de-DE" dirty="0"/>
              <a:t>Berlin, </a:t>
            </a:r>
            <a:r>
              <a:rPr lang="de-DE" dirty="0" smtClean="0"/>
              <a:t>04 September 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023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Completed</a:t>
            </a:r>
          </a:p>
          <a:p>
            <a:pPr lvl="1"/>
            <a:r>
              <a:rPr lang="en-GB" dirty="0" smtClean="0"/>
              <a:t>De-escalation </a:t>
            </a:r>
            <a:r>
              <a:rPr lang="en-GB" dirty="0"/>
              <a:t>strategies for non-pharmaceutical interventions following infectious disease </a:t>
            </a:r>
            <a:r>
              <a:rPr lang="en-GB" dirty="0" smtClean="0"/>
              <a:t>outbreaks</a:t>
            </a:r>
          </a:p>
          <a:p>
            <a:pPr lvl="1"/>
            <a:r>
              <a:rPr lang="en-US" dirty="0" smtClean="0"/>
              <a:t>Response </a:t>
            </a:r>
            <a:r>
              <a:rPr lang="en-US" dirty="0"/>
              <a:t>mode and epidemiological indicators of COVID </a:t>
            </a:r>
            <a:r>
              <a:rPr lang="en-US" dirty="0" smtClean="0"/>
              <a:t>19 in OECD countries</a:t>
            </a:r>
          </a:p>
          <a:p>
            <a:r>
              <a:rPr lang="en-US" dirty="0" smtClean="0"/>
              <a:t>Ongoing </a:t>
            </a:r>
          </a:p>
          <a:p>
            <a:pPr lvl="1"/>
            <a:r>
              <a:rPr lang="en-US" dirty="0" smtClean="0"/>
              <a:t>COVID-19 Readiness Assessment Survey (Africa and Central America)</a:t>
            </a:r>
          </a:p>
          <a:p>
            <a:pPr lvl="1"/>
            <a:r>
              <a:rPr lang="en-US" dirty="0" smtClean="0"/>
              <a:t>Building </a:t>
            </a:r>
            <a:r>
              <a:rPr lang="en-US" dirty="0"/>
              <a:t>the evidence around online laboratory training during emergencies: the case of SARS-VoV-2 PCR </a:t>
            </a:r>
            <a:r>
              <a:rPr lang="en-US" dirty="0" smtClean="0"/>
              <a:t>diagnostics </a:t>
            </a:r>
          </a:p>
          <a:p>
            <a:pPr lvl="1"/>
            <a:r>
              <a:rPr lang="en-US" dirty="0" smtClean="0"/>
              <a:t>Risk </a:t>
            </a:r>
            <a:r>
              <a:rPr lang="en-US" dirty="0"/>
              <a:t>Communication and Community Engagement (RCCE) during the COVID-19 pandemic: a multi-site international </a:t>
            </a:r>
            <a:r>
              <a:rPr lang="en-US" dirty="0" smtClean="0"/>
              <a:t>study </a:t>
            </a:r>
          </a:p>
          <a:p>
            <a:r>
              <a:rPr lang="en-US" sz="2000" dirty="0" smtClean="0"/>
              <a:t>Planned</a:t>
            </a:r>
          </a:p>
          <a:p>
            <a:pPr lvl="1"/>
            <a:r>
              <a:rPr lang="en-US" dirty="0" smtClean="0"/>
              <a:t>Impact </a:t>
            </a:r>
            <a:r>
              <a:rPr lang="en-US" dirty="0"/>
              <a:t>of the COVID-19 pandemic on health systems </a:t>
            </a:r>
          </a:p>
          <a:p>
            <a:pPr lvl="2"/>
            <a:r>
              <a:rPr lang="en-US" dirty="0"/>
              <a:t>The case of Malaria in Guinea, Liberia, and Sierra Leone</a:t>
            </a:r>
          </a:p>
          <a:p>
            <a:pPr lvl="2"/>
            <a:r>
              <a:rPr lang="en-US" dirty="0"/>
              <a:t>The case of Hepatitis B and C in Eastern </a:t>
            </a:r>
            <a:r>
              <a:rPr lang="en-US" dirty="0" smtClean="0"/>
              <a:t>Europe </a:t>
            </a:r>
            <a:endParaRPr lang="en-US" dirty="0"/>
          </a:p>
          <a:p>
            <a:pPr lvl="1"/>
            <a:r>
              <a:rPr lang="en-US" dirty="0" smtClean="0"/>
              <a:t>Tracking </a:t>
            </a:r>
            <a:r>
              <a:rPr lang="en-US" dirty="0"/>
              <a:t>Germany’s financial response to COVID-19 internationally</a:t>
            </a:r>
          </a:p>
          <a:p>
            <a:pPr lvl="1"/>
            <a:r>
              <a:rPr lang="en-US" dirty="0" smtClean="0"/>
              <a:t>Burden </a:t>
            </a:r>
            <a:r>
              <a:rPr lang="en-US" dirty="0"/>
              <a:t>of the COVID-19 pandemic on healthcare </a:t>
            </a:r>
            <a:r>
              <a:rPr lang="en-US" dirty="0" smtClean="0"/>
              <a:t>workers </a:t>
            </a:r>
            <a:endParaRPr lang="de-DE" dirty="0"/>
          </a:p>
          <a:p>
            <a:pPr lvl="1"/>
            <a:r>
              <a:rPr lang="en-US" dirty="0" smtClean="0"/>
              <a:t>Analysis </a:t>
            </a:r>
            <a:r>
              <a:rPr lang="en-US" dirty="0"/>
              <a:t>of COVID-19 response networks in Africa </a:t>
            </a:r>
            <a:endParaRPr lang="en-US" dirty="0" smtClean="0"/>
          </a:p>
          <a:p>
            <a:pPr lvl="1"/>
            <a:r>
              <a:rPr lang="en-US" dirty="0" smtClean="0"/>
              <a:t>Classification </a:t>
            </a:r>
            <a:r>
              <a:rPr lang="en-US" dirty="0"/>
              <a:t>schemes of COVID-19 High risk areas and resulting </a:t>
            </a:r>
            <a:r>
              <a:rPr lang="en-US" dirty="0" smtClean="0"/>
              <a:t>policies</a:t>
            </a:r>
          </a:p>
          <a:p>
            <a:pPr lvl="1"/>
            <a:r>
              <a:rPr lang="en-US" dirty="0"/>
              <a:t>Effect of travel restrictions and policies on the COVID-19 </a:t>
            </a:r>
            <a:r>
              <a:rPr lang="en-US" dirty="0" smtClean="0"/>
              <a:t>epidemic</a:t>
            </a:r>
          </a:p>
          <a:p>
            <a:pPr lvl="1"/>
            <a:r>
              <a:rPr lang="en-US" dirty="0" smtClean="0"/>
              <a:t>Definition and role of super-spreaders in the COVID-19 epidemic </a:t>
            </a:r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ZIG2 COVID-19 research projects</a:t>
            </a:r>
            <a:endParaRPr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673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Completed</a:t>
            </a:r>
          </a:p>
          <a:p>
            <a:pPr lvl="1"/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De-escalation </a:t>
            </a: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strategies for non-pharmaceutical interventions following infectious disease 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outbreaks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Response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mode and epidemiological indicators of COVID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19 in OECD countries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Ongoing 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COVID-19 Readiness Assessment Survey (Africa and Central America)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Building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the evidence around online laboratory training during emergencies: the case of SARS-VoV-2 PCR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diagnostics 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Risk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Communication and Community Engagement (RCCE) during the COVID-19 pandemic: a multi-site international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study </a:t>
            </a:r>
          </a:p>
          <a:p>
            <a:r>
              <a:rPr lang="en-US" sz="2000" dirty="0" smtClean="0"/>
              <a:t>Planned</a:t>
            </a:r>
          </a:p>
          <a:p>
            <a:pPr lvl="1"/>
            <a:r>
              <a:rPr lang="en-US" dirty="0" smtClean="0"/>
              <a:t>Impact </a:t>
            </a:r>
            <a:r>
              <a:rPr lang="en-US" dirty="0"/>
              <a:t>of the COVID-19 pandemic on health systems </a:t>
            </a:r>
          </a:p>
          <a:p>
            <a:pPr lvl="2"/>
            <a:r>
              <a:rPr lang="en-US" dirty="0"/>
              <a:t>The case of Malaria in Guinea, Liberia, and Sierra Leone</a:t>
            </a:r>
          </a:p>
          <a:p>
            <a:pPr lvl="2"/>
            <a:r>
              <a:rPr lang="en-US" dirty="0"/>
              <a:t>The case of Hepatitis B and C in Eastern </a:t>
            </a:r>
            <a:r>
              <a:rPr lang="en-US" dirty="0" smtClean="0"/>
              <a:t>Europe </a:t>
            </a:r>
            <a:endParaRPr lang="en-US" dirty="0"/>
          </a:p>
          <a:p>
            <a:pPr lvl="1"/>
            <a:r>
              <a:rPr lang="en-US" dirty="0" smtClean="0"/>
              <a:t>Tracking </a:t>
            </a:r>
            <a:r>
              <a:rPr lang="en-US" dirty="0"/>
              <a:t>Germany’s financial response to COVID-19 internationally</a:t>
            </a:r>
          </a:p>
          <a:p>
            <a:pPr lvl="1"/>
            <a:r>
              <a:rPr lang="en-US" dirty="0" smtClean="0"/>
              <a:t>Burden </a:t>
            </a:r>
            <a:r>
              <a:rPr lang="en-US" dirty="0"/>
              <a:t>of the COVID-19 pandemic on healthcare </a:t>
            </a:r>
            <a:r>
              <a:rPr lang="en-US" dirty="0" smtClean="0"/>
              <a:t>workers </a:t>
            </a:r>
            <a:endParaRPr lang="de-DE" dirty="0"/>
          </a:p>
          <a:p>
            <a:pPr lvl="1"/>
            <a:r>
              <a:rPr lang="en-US" dirty="0" smtClean="0"/>
              <a:t>Analysis </a:t>
            </a:r>
            <a:r>
              <a:rPr lang="en-US" dirty="0"/>
              <a:t>of COVID-19 response networks in Africa </a:t>
            </a:r>
            <a:endParaRPr lang="en-US" dirty="0" smtClean="0"/>
          </a:p>
          <a:p>
            <a:pPr lvl="1"/>
            <a:r>
              <a:rPr lang="en-US" dirty="0" smtClean="0"/>
              <a:t>Classification </a:t>
            </a:r>
            <a:r>
              <a:rPr lang="en-US" dirty="0"/>
              <a:t>schemes of COVID-19 High risk areas and resulting </a:t>
            </a:r>
            <a:r>
              <a:rPr lang="en-US" dirty="0" smtClean="0"/>
              <a:t>policies</a:t>
            </a:r>
          </a:p>
          <a:p>
            <a:pPr lvl="1"/>
            <a:r>
              <a:rPr lang="en-US" dirty="0"/>
              <a:t>Effect of travel restrictions and policies on the COVID-19 </a:t>
            </a:r>
            <a:r>
              <a:rPr lang="en-US" dirty="0" smtClean="0"/>
              <a:t>epidemic</a:t>
            </a:r>
          </a:p>
          <a:p>
            <a:pPr lvl="1"/>
            <a:r>
              <a:rPr lang="en-US" dirty="0" smtClean="0"/>
              <a:t>Definition and role of super-spreaders in the COVID-19 epidemic </a:t>
            </a:r>
            <a:endParaRPr lang="en-US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ZIG2 COVID-19 research projects</a:t>
            </a:r>
            <a:endParaRPr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140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1647471"/>
            <a:ext cx="7983646" cy="5021889"/>
          </a:xfrm>
        </p:spPr>
        <p:txBody>
          <a:bodyPr>
            <a:normAutofit/>
          </a:bodyPr>
          <a:lstStyle/>
          <a:p>
            <a:r>
              <a:rPr lang="en-US" dirty="0" smtClean="0"/>
              <a:t>Objective: To ensure effectiveness of RCCE during COVID-19 and inform future public health emergencies</a:t>
            </a:r>
          </a:p>
          <a:p>
            <a:r>
              <a:rPr lang="en-US" dirty="0" smtClean="0"/>
              <a:t>Rationale</a:t>
            </a:r>
          </a:p>
          <a:p>
            <a:pPr lvl="1"/>
            <a:r>
              <a:rPr lang="en-US" dirty="0" smtClean="0"/>
              <a:t>RCCE is a key pillar to public health emergency response</a:t>
            </a:r>
          </a:p>
          <a:p>
            <a:pPr lvl="1"/>
            <a:r>
              <a:rPr lang="en-US" dirty="0" smtClean="0"/>
              <a:t>Unique opportunity  to study RCCE in a global pandemic</a:t>
            </a:r>
          </a:p>
          <a:p>
            <a:pPr marL="342900" lvl="1" indent="-342900"/>
            <a:r>
              <a:rPr lang="en-US" sz="2000" dirty="0"/>
              <a:t>Focus</a:t>
            </a:r>
          </a:p>
          <a:p>
            <a:pPr marL="742950" lvl="2" indent="-342900"/>
            <a:r>
              <a:rPr lang="en-US" sz="2000" u="sng" dirty="0"/>
              <a:t>Governmental RCCE strategies </a:t>
            </a:r>
            <a:r>
              <a:rPr lang="en-US" sz="2000" dirty="0"/>
              <a:t>during COVID 19 response</a:t>
            </a:r>
          </a:p>
          <a:p>
            <a:pPr marL="742950" lvl="2" indent="-342900"/>
            <a:r>
              <a:rPr lang="en-US" sz="2000" dirty="0"/>
              <a:t>Three aspects of RCCE strategies</a:t>
            </a:r>
          </a:p>
          <a:p>
            <a:pPr marL="1200150" lvl="3" indent="-342900"/>
            <a:r>
              <a:rPr lang="en-US" sz="1800" dirty="0"/>
              <a:t>Design</a:t>
            </a:r>
          </a:p>
          <a:p>
            <a:pPr marL="1200150" lvl="3" indent="-342900"/>
            <a:r>
              <a:rPr lang="en-US" sz="1800" dirty="0"/>
              <a:t>Implementation</a:t>
            </a:r>
          </a:p>
          <a:p>
            <a:pPr marL="1200150" lvl="3" indent="-342900"/>
            <a:r>
              <a:rPr lang="en-US" sz="1800" dirty="0"/>
              <a:t>Effectiveness</a:t>
            </a:r>
            <a:endParaRPr lang="en-US" dirty="0"/>
          </a:p>
          <a:p>
            <a:pPr marL="342900" lvl="1" indent="-342900"/>
            <a:r>
              <a:rPr lang="en-US" dirty="0"/>
              <a:t>Developed between RKI and international partner </a:t>
            </a:r>
            <a:r>
              <a:rPr lang="en-US" dirty="0" smtClean="0"/>
              <a:t>institutions</a:t>
            </a:r>
            <a:endParaRPr lang="de-DE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918943"/>
            <a:ext cx="7983646" cy="564257"/>
          </a:xfrm>
        </p:spPr>
        <p:txBody>
          <a:bodyPr/>
          <a:lstStyle/>
          <a:p>
            <a:r>
              <a:rPr lang="en-US" dirty="0"/>
              <a:t>Risk Communication and Community Engagement (RCCE) during the COVID-19 pandemic: a multi-site international study</a:t>
            </a:r>
          </a:p>
        </p:txBody>
      </p:sp>
    </p:spTree>
    <p:extLst>
      <p:ext uri="{BB962C8B-B14F-4D97-AF65-F5344CB8AC3E}">
        <p14:creationId xmlns:p14="http://schemas.microsoft.com/office/powerpoint/2010/main" val="345099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Sites &amp; Population</a:t>
            </a:r>
            <a:endParaRPr lang="en-US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755576" y="1602057"/>
            <a:ext cx="7272808" cy="4742010"/>
            <a:chOff x="195177" y="1114160"/>
            <a:chExt cx="8504657" cy="5431438"/>
          </a:xfrm>
        </p:grpSpPr>
        <p:sp>
          <p:nvSpPr>
            <p:cNvPr id="27" name="Oval 19"/>
            <p:cNvSpPr/>
            <p:nvPr/>
          </p:nvSpPr>
          <p:spPr>
            <a:xfrm rot="18914423">
              <a:off x="273068" y="1259587"/>
              <a:ext cx="2691993" cy="1443533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/>
                <a:t>University of Ibadan</a:t>
              </a:r>
            </a:p>
            <a:p>
              <a:pPr algn="ctr"/>
              <a:endParaRPr lang="en-US" sz="1000" b="1" dirty="0"/>
            </a:p>
            <a:p>
              <a:pPr algn="ctr"/>
              <a:endParaRPr lang="en-US" sz="1000" b="1" dirty="0" smtClean="0"/>
            </a:p>
          </p:txBody>
        </p:sp>
        <p:grpSp>
          <p:nvGrpSpPr>
            <p:cNvPr id="28" name="Gruppieren 27"/>
            <p:cNvGrpSpPr/>
            <p:nvPr/>
          </p:nvGrpSpPr>
          <p:grpSpPr>
            <a:xfrm>
              <a:off x="195177" y="1114160"/>
              <a:ext cx="8504657" cy="5431438"/>
              <a:chOff x="-64922" y="1125273"/>
              <a:chExt cx="8504657" cy="5431438"/>
            </a:xfrm>
          </p:grpSpPr>
          <p:sp>
            <p:nvSpPr>
              <p:cNvPr id="29" name="Oval 6"/>
              <p:cNvSpPr/>
              <p:nvPr/>
            </p:nvSpPr>
            <p:spPr>
              <a:xfrm rot="2554029">
                <a:off x="5747742" y="1433799"/>
                <a:ext cx="2691993" cy="1443533"/>
              </a:xfrm>
              <a:prstGeom prst="ellipse">
                <a:avLst/>
              </a:prstGeom>
              <a:solidFill>
                <a:srgbClr val="FFFF00">
                  <a:alpha val="49804"/>
                </a:srgb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</a:rPr>
                  <a:t>University Gamal Abdel Nasser of Conakry</a:t>
                </a:r>
              </a:p>
              <a:p>
                <a:pPr algn="ctr"/>
                <a:endParaRPr lang="en-US" sz="1000" b="1" dirty="0">
                  <a:solidFill>
                    <a:schemeClr val="bg1"/>
                  </a:solidFill>
                </a:endParaRPr>
              </a:p>
              <a:p>
                <a:pPr algn="ctr"/>
                <a:endParaRPr lang="en-US" sz="1000" b="1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ectangle 7"/>
              <p:cNvSpPr/>
              <p:nvPr/>
            </p:nvSpPr>
            <p:spPr>
              <a:xfrm>
                <a:off x="3603721" y="1688701"/>
                <a:ext cx="1397203" cy="43891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/>
                  <a:t>German </a:t>
                </a:r>
                <a:r>
                  <a:rPr lang="en-US" sz="1000" b="1" dirty="0"/>
                  <a:t>F</a:t>
                </a:r>
                <a:r>
                  <a:rPr lang="en-US" sz="1000" b="1" dirty="0" smtClean="0"/>
                  <a:t>ederal Ministry of Health</a:t>
                </a:r>
                <a:endParaRPr lang="en-US" sz="1000" b="1" dirty="0"/>
              </a:p>
            </p:txBody>
          </p:sp>
          <p:sp>
            <p:nvSpPr>
              <p:cNvPr id="31" name="Oval 9"/>
              <p:cNvSpPr/>
              <p:nvPr/>
            </p:nvSpPr>
            <p:spPr>
              <a:xfrm>
                <a:off x="2987824" y="4554960"/>
                <a:ext cx="2691993" cy="1443533"/>
              </a:xfrm>
              <a:prstGeom prst="ellipse">
                <a:avLst/>
              </a:prstGeom>
              <a:solidFill>
                <a:srgbClr val="FF0000">
                  <a:alpha val="50000"/>
                </a:srgb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/>
                  <a:t>Singapore National University</a:t>
                </a:r>
              </a:p>
              <a:p>
                <a:pPr algn="ctr"/>
                <a:endParaRPr lang="en-US" sz="1000" b="1" dirty="0"/>
              </a:p>
              <a:p>
                <a:pPr algn="ctr"/>
                <a:endParaRPr lang="en-US" sz="1000" b="1" dirty="0" smtClean="0"/>
              </a:p>
            </p:txBody>
          </p:sp>
          <p:sp>
            <p:nvSpPr>
              <p:cNvPr id="32" name="Rectangle 10"/>
              <p:cNvSpPr/>
              <p:nvPr/>
            </p:nvSpPr>
            <p:spPr>
              <a:xfrm>
                <a:off x="3603723" y="6117799"/>
                <a:ext cx="1397203" cy="438912"/>
              </a:xfrm>
              <a:prstGeom prst="rect">
                <a:avLst/>
              </a:prstGeom>
              <a:solidFill>
                <a:srgbClr val="FF0000">
                  <a:alpha val="50000"/>
                </a:srgb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/>
                  <a:t>Ministry of Health Singapore</a:t>
                </a:r>
                <a:endParaRPr lang="en-US" sz="1000" b="1" dirty="0"/>
              </a:p>
            </p:txBody>
          </p:sp>
          <p:pic>
            <p:nvPicPr>
              <p:cNvPr id="33" name="Picture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6210" y="5362234"/>
                <a:ext cx="441567" cy="493063"/>
              </a:xfrm>
              <a:prstGeom prst="rect">
                <a:avLst/>
              </a:prstGeom>
            </p:spPr>
          </p:pic>
          <p:sp>
            <p:nvSpPr>
              <p:cNvPr id="34" name="Oval 14"/>
              <p:cNvSpPr/>
              <p:nvPr/>
            </p:nvSpPr>
            <p:spPr>
              <a:xfrm>
                <a:off x="2956327" y="2314007"/>
                <a:ext cx="2691993" cy="1443533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/>
                  <a:t>Robert Koch Institute</a:t>
                </a:r>
              </a:p>
              <a:p>
                <a:pPr algn="ctr"/>
                <a:endParaRPr lang="en-US" sz="1000" b="1" dirty="0"/>
              </a:p>
              <a:p>
                <a:pPr algn="ctr"/>
                <a:endParaRPr lang="en-US" sz="1000" b="1" dirty="0" smtClean="0"/>
              </a:p>
            </p:txBody>
          </p:sp>
          <p:sp>
            <p:nvSpPr>
              <p:cNvPr id="35" name="Rectangle 15"/>
              <p:cNvSpPr/>
              <p:nvPr/>
            </p:nvSpPr>
            <p:spPr>
              <a:xfrm rot="2554029">
                <a:off x="7020986" y="1144388"/>
                <a:ext cx="1397203" cy="438912"/>
              </a:xfrm>
              <a:prstGeom prst="rect">
                <a:avLst/>
              </a:prstGeom>
              <a:solidFill>
                <a:srgbClr val="FFFF00">
                  <a:alpha val="49804"/>
                </a:srgb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solidFill>
                      <a:schemeClr val="tx1"/>
                    </a:solidFill>
                  </a:rPr>
                  <a:t>ANSS Guinea</a:t>
                </a:r>
                <a:endParaRPr lang="en-US" sz="10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36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639515">
                <a:off x="6601731" y="2108563"/>
                <a:ext cx="485730" cy="427956"/>
              </a:xfrm>
              <a:prstGeom prst="rect">
                <a:avLst/>
              </a:prstGeom>
            </p:spPr>
          </p:pic>
          <p:sp>
            <p:nvSpPr>
              <p:cNvPr id="37" name="Rectangle 20"/>
              <p:cNvSpPr/>
              <p:nvPr/>
            </p:nvSpPr>
            <p:spPr>
              <a:xfrm rot="18914423">
                <a:off x="-64922" y="1125273"/>
                <a:ext cx="1397203" cy="438912"/>
              </a:xfrm>
              <a:prstGeom prst="rect">
                <a:avLst/>
              </a:prstGeom>
              <a:solidFill>
                <a:srgbClr val="00B050">
                  <a:alpha val="50000"/>
                </a:srgb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/>
                  <a:t>NCDC Nigeria</a:t>
                </a:r>
                <a:endParaRPr lang="en-US" sz="1000" b="1" dirty="0"/>
              </a:p>
            </p:txBody>
          </p:sp>
          <p:sp>
            <p:nvSpPr>
              <p:cNvPr id="38" name="Up-Down Arrow 21"/>
              <p:cNvSpPr/>
              <p:nvPr/>
            </p:nvSpPr>
            <p:spPr>
              <a:xfrm rot="3570725">
                <a:off x="5928693" y="2311190"/>
                <a:ext cx="281344" cy="807660"/>
              </a:xfrm>
              <a:prstGeom prst="upDownArrow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Up-Down Arrow 22"/>
              <p:cNvSpPr/>
              <p:nvPr/>
            </p:nvSpPr>
            <p:spPr>
              <a:xfrm rot="18268428">
                <a:off x="2423024" y="2258570"/>
                <a:ext cx="281344" cy="807660"/>
              </a:xfrm>
              <a:prstGeom prst="upDownArrow">
                <a:avLst/>
              </a:prstGeom>
              <a:solidFill>
                <a:srgbClr val="00B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Up-Down Arrow 23"/>
              <p:cNvSpPr/>
              <p:nvPr/>
            </p:nvSpPr>
            <p:spPr>
              <a:xfrm>
                <a:off x="4226004" y="3861979"/>
                <a:ext cx="201979" cy="566007"/>
              </a:xfrm>
              <a:prstGeom prst="upDownArrow">
                <a:avLst/>
              </a:prstGeom>
              <a:solidFill>
                <a:srgbClr val="C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" name="Picture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9007523">
                <a:off x="1108603" y="1965740"/>
                <a:ext cx="736289" cy="323745"/>
              </a:xfrm>
              <a:prstGeom prst="rect">
                <a:avLst/>
              </a:prstGeom>
            </p:spPr>
          </p:pic>
        </p:grpSp>
      </p:grpSp>
      <p:sp>
        <p:nvSpPr>
          <p:cNvPr id="2" name="Textfeld 1"/>
          <p:cNvSpPr txBox="1"/>
          <p:nvPr/>
        </p:nvSpPr>
        <p:spPr>
          <a:xfrm>
            <a:off x="539551" y="3513782"/>
            <a:ext cx="1534393" cy="64633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- General population</a:t>
            </a:r>
          </a:p>
          <a:p>
            <a:r>
              <a:rPr lang="en-US" sz="1200" dirty="0" smtClean="0"/>
              <a:t>- Yoruba in the North</a:t>
            </a:r>
          </a:p>
          <a:p>
            <a:r>
              <a:rPr lang="en-US" sz="1200" dirty="0" smtClean="0"/>
              <a:t>- Fulani in the South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156177" y="3511618"/>
            <a:ext cx="2376264" cy="1015663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200" dirty="0" smtClean="0"/>
              <a:t>More informed (University students)</a:t>
            </a:r>
          </a:p>
          <a:p>
            <a:pPr marL="285750" indent="-285750">
              <a:buFontTx/>
              <a:buChar char="-"/>
            </a:pPr>
            <a:r>
              <a:rPr lang="en-US" sz="1200" dirty="0" smtClean="0"/>
              <a:t>Less informed (rural populations, homeless, informal sector)</a:t>
            </a:r>
            <a:endParaRPr lang="en-US" sz="1200" dirty="0"/>
          </a:p>
        </p:txBody>
      </p:sp>
      <p:sp>
        <p:nvSpPr>
          <p:cNvPr id="24" name="Textfeld 23"/>
          <p:cNvSpPr txBox="1"/>
          <p:nvPr/>
        </p:nvSpPr>
        <p:spPr>
          <a:xfrm>
            <a:off x="2242671" y="5731685"/>
            <a:ext cx="1327631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Migrant workers</a:t>
            </a:r>
            <a:endParaRPr lang="en-US" sz="1200" dirty="0"/>
          </a:p>
        </p:txBody>
      </p:sp>
      <p:sp>
        <p:nvSpPr>
          <p:cNvPr id="6" name="Textfeld 5"/>
          <p:cNvSpPr txBox="1"/>
          <p:nvPr/>
        </p:nvSpPr>
        <p:spPr>
          <a:xfrm>
            <a:off x="3653091" y="1103782"/>
            <a:ext cx="17281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- General population (Parents and elderly)</a:t>
            </a:r>
          </a:p>
          <a:p>
            <a:r>
              <a:rPr lang="en-US" sz="1200" dirty="0" smtClean="0"/>
              <a:t>- Language barriers and migrants</a:t>
            </a:r>
            <a:endParaRPr lang="en-US" sz="1200" dirty="0"/>
          </a:p>
        </p:txBody>
      </p:sp>
      <p:sp>
        <p:nvSpPr>
          <p:cNvPr id="7" name="AutoShape 2" descr="Flag of Germany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 descr="P:\1920px-Flag_of_Germany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998" y="3343310"/>
            <a:ext cx="561026" cy="33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56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2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86EE-E647-4B7A-8A11-1445E6B2CB10}" type="slidenum">
              <a:rPr lang="de-DE" smtClean="0"/>
              <a:t>6</a:t>
            </a:fld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Document </a:t>
            </a:r>
            <a:r>
              <a:rPr lang="en-US" dirty="0"/>
              <a:t>r</a:t>
            </a:r>
            <a:r>
              <a:rPr lang="en-US" dirty="0" smtClean="0"/>
              <a:t>eview </a:t>
            </a:r>
          </a:p>
          <a:p>
            <a:pPr lvl="1"/>
            <a:r>
              <a:rPr lang="en-US" dirty="0"/>
              <a:t>Overview of COVID-19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RCCE strategy</a:t>
            </a:r>
          </a:p>
          <a:p>
            <a:pPr lvl="1"/>
            <a:r>
              <a:rPr lang="en-US" dirty="0" smtClean="0"/>
              <a:t>Stakeholder mapping</a:t>
            </a:r>
          </a:p>
          <a:p>
            <a:pPr lvl="2"/>
            <a:r>
              <a:rPr lang="en-US" dirty="0" smtClean="0"/>
              <a:t>key people involved and key groups targeted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Primary data collection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 </a:t>
            </a:r>
            <a:r>
              <a:rPr lang="en-US" dirty="0"/>
              <a:t>an in-depth understanding of the process of </a:t>
            </a:r>
            <a:r>
              <a:rPr lang="en-US" dirty="0" smtClean="0"/>
              <a:t>design, implementation, and perception of </a:t>
            </a:r>
            <a:r>
              <a:rPr lang="en-US" dirty="0"/>
              <a:t>RCCE </a:t>
            </a:r>
            <a:r>
              <a:rPr lang="en-US" dirty="0" smtClean="0"/>
              <a:t>strategies</a:t>
            </a:r>
          </a:p>
          <a:p>
            <a:pPr lvl="2"/>
            <a:r>
              <a:rPr lang="en-US" dirty="0" smtClean="0"/>
              <a:t>Key informant interviews with stakeholders, i.e. people involved in designing and implementing the RCCE strategy</a:t>
            </a:r>
          </a:p>
          <a:p>
            <a:pPr lvl="2"/>
            <a:r>
              <a:rPr lang="en-US" dirty="0" smtClean="0"/>
              <a:t>In-depth interviews with community leaders</a:t>
            </a:r>
          </a:p>
          <a:p>
            <a:pPr lvl="2"/>
            <a:r>
              <a:rPr lang="en-US" dirty="0" smtClean="0"/>
              <a:t>Focus group discussions with the general public and groups that experience communication and engagement barriers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7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Charbel El Bcheraoui </a:t>
            </a:r>
            <a:r>
              <a:rPr lang="en-US" dirty="0" smtClean="0"/>
              <a:t>- Principal </a:t>
            </a:r>
            <a:r>
              <a:rPr lang="en-US" dirty="0"/>
              <a:t>Investigator</a:t>
            </a:r>
          </a:p>
          <a:p>
            <a:r>
              <a:rPr lang="en-US" dirty="0"/>
              <a:t>Heide Weishaar - Scientific Oversight</a:t>
            </a:r>
          </a:p>
          <a:p>
            <a:r>
              <a:rPr lang="en-US" dirty="0" smtClean="0"/>
              <a:t>Sameh Al-Awlaqi - Research Manager</a:t>
            </a:r>
            <a:endParaRPr lang="en-US" dirty="0"/>
          </a:p>
          <a:p>
            <a:r>
              <a:rPr lang="en-US" dirty="0" smtClean="0"/>
              <a:t>Evgeniya Boklage - </a:t>
            </a:r>
            <a:r>
              <a:rPr lang="en-US" dirty="0"/>
              <a:t>Risk </a:t>
            </a:r>
            <a:r>
              <a:rPr lang="en-US" dirty="0" smtClean="0"/>
              <a:t>Communication Lead</a:t>
            </a:r>
            <a:endParaRPr lang="en-US" dirty="0"/>
          </a:p>
          <a:p>
            <a:r>
              <a:rPr lang="en-US" dirty="0" smtClean="0"/>
              <a:t>Florin </a:t>
            </a:r>
            <a:r>
              <a:rPr lang="en-US" dirty="0"/>
              <a:t>Cristea - Data Analyst</a:t>
            </a:r>
          </a:p>
          <a:p>
            <a:r>
              <a:rPr lang="en-US" dirty="0" smtClean="0"/>
              <a:t>Brogan Geurts – Social Scientist Researcher</a:t>
            </a:r>
          </a:p>
          <a:p>
            <a:r>
              <a:rPr lang="en-US" dirty="0" smtClean="0"/>
              <a:t>Almudena Mari-Saez - Community Engagement Lead </a:t>
            </a:r>
          </a:p>
          <a:p>
            <a:endParaRPr lang="en-US" dirty="0"/>
          </a:p>
          <a:p>
            <a:r>
              <a:rPr lang="en-US" dirty="0" smtClean="0"/>
              <a:t>Anthropological, communication, </a:t>
            </a:r>
            <a:r>
              <a:rPr lang="en-US" dirty="0"/>
              <a:t>epidemiological</a:t>
            </a:r>
            <a:r>
              <a:rPr lang="en-US" dirty="0" smtClean="0"/>
              <a:t>, </a:t>
            </a:r>
            <a:r>
              <a:rPr lang="en-US" dirty="0"/>
              <a:t>political, </a:t>
            </a:r>
            <a:r>
              <a:rPr lang="en-US" dirty="0" smtClean="0"/>
              <a:t>and social sciences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Team</a:t>
            </a:r>
            <a:endParaRPr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40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27.08.2020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RCCE Data Collection Training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86EE-E647-4B7A-8A11-1445E6B2CB10}" type="slidenum">
              <a:rPr lang="de-DE" smtClean="0"/>
              <a:t>8</a:t>
            </a:fld>
            <a:endParaRPr lang="de-DE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Hansjörg </a:t>
            </a:r>
            <a:r>
              <a:rPr lang="en-US" dirty="0" smtClean="0"/>
              <a:t>Dilger, Institute of Social and Cultural Anthropology, Head</a:t>
            </a:r>
          </a:p>
          <a:p>
            <a:r>
              <a:rPr lang="en-US" dirty="0" smtClean="0"/>
              <a:t>Master’s theses suggestions</a:t>
            </a:r>
          </a:p>
          <a:p>
            <a:pPr lvl="1"/>
            <a:r>
              <a:rPr lang="en-US" dirty="0"/>
              <a:t>"Do you actually believe in the coronavirus?" Knowledge, belief, uncertainty – perception and influence during the Covid-19 Pandemic in Germany </a:t>
            </a:r>
            <a:endParaRPr lang="en-US" dirty="0" smtClean="0"/>
          </a:p>
          <a:p>
            <a:pPr lvl="1"/>
            <a:r>
              <a:rPr lang="en-US" dirty="0"/>
              <a:t>“Don’t be concerned” – communication between public health department(s) and citizens during the Covid-19 pandemic </a:t>
            </a:r>
          </a:p>
          <a:p>
            <a:pPr lvl="1"/>
            <a:r>
              <a:rPr lang="en-US" dirty="0"/>
              <a:t>Circumventing Distrust: An Ethnographic Study on Means of Mitigating Hazardous Behavior During the Covid-19 Pandemic Among (US) </a:t>
            </a:r>
            <a:r>
              <a:rPr lang="en-US" dirty="0" smtClean="0"/>
              <a:t>Americans</a:t>
            </a:r>
          </a:p>
          <a:p>
            <a:pPr lvl="1"/>
            <a:r>
              <a:rPr lang="en-US" dirty="0"/>
              <a:t>Health communication and fake news in Mexico - an anthropological perspective on rumors, gossip and conspiracy theories during the Covid-19 </a:t>
            </a:r>
            <a:r>
              <a:rPr lang="en-US" dirty="0" smtClean="0"/>
              <a:t>pandemic</a:t>
            </a:r>
            <a:endParaRPr lang="en-US" dirty="0"/>
          </a:p>
          <a:p>
            <a:pPr lvl="1"/>
            <a:r>
              <a:rPr lang="en-US" dirty="0"/>
              <a:t>Children and Corona. Communication about the virus and the prevention measures with children (6-8 years old) and how they make sense and (re-) produce them. A case study in a school in Berlin-</a:t>
            </a:r>
            <a:r>
              <a:rPr lang="en-US" dirty="0" err="1"/>
              <a:t>Prenzlauer</a:t>
            </a:r>
            <a:r>
              <a:rPr lang="en-US" dirty="0"/>
              <a:t> Berg</a:t>
            </a:r>
          </a:p>
          <a:p>
            <a:pPr lvl="1"/>
            <a:r>
              <a:rPr lang="en-US" dirty="0"/>
              <a:t>Communicating Covid-19 – rumors and uncertainty in receptions centers in Germany</a:t>
            </a:r>
          </a:p>
          <a:p>
            <a:pPr lvl="1"/>
            <a:r>
              <a:rPr lang="en-US" dirty="0"/>
              <a:t>Observation of the life in Urumqi (China) during the Covid-19 </a:t>
            </a:r>
            <a:r>
              <a:rPr lang="en-US" dirty="0" smtClean="0"/>
              <a:t>pandemic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Freie</a:t>
            </a:r>
            <a:r>
              <a:rPr lang="en-US" dirty="0"/>
              <a:t> </a:t>
            </a:r>
            <a:r>
              <a:rPr lang="en-US" dirty="0" err="1"/>
              <a:t>Universität</a:t>
            </a:r>
            <a:r>
              <a:rPr lang="en-US" dirty="0"/>
              <a:t> </a:t>
            </a:r>
            <a:r>
              <a:rPr lang="en-US" dirty="0" smtClean="0"/>
              <a:t>Berlin, Department </a:t>
            </a:r>
            <a:r>
              <a:rPr lang="en-US" dirty="0"/>
              <a:t>of Political and Social Sciences</a:t>
            </a:r>
          </a:p>
        </p:txBody>
      </p:sp>
    </p:spTree>
    <p:extLst>
      <p:ext uri="{BB962C8B-B14F-4D97-AF65-F5344CB8AC3E}">
        <p14:creationId xmlns:p14="http://schemas.microsoft.com/office/powerpoint/2010/main" val="197488427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766</Words>
  <Application>Microsoft Office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Design1</vt:lpstr>
      <vt:lpstr>Risk Communication and Community Engagement (RCCE) during the COVID-19 pandemic: a multi-site international study</vt:lpstr>
      <vt:lpstr>ZIG2 COVID-19 research projects</vt:lpstr>
      <vt:lpstr>ZIG2 COVID-19 research projects</vt:lpstr>
      <vt:lpstr>Risk Communication and Community Engagement (RCCE) during the COVID-19 pandemic: a multi-site international study</vt:lpstr>
      <vt:lpstr>Study Sites &amp; Population</vt:lpstr>
      <vt:lpstr>Methodology </vt:lpstr>
      <vt:lpstr>Our Team</vt:lpstr>
      <vt:lpstr>Freie Universität Berlin, Department of Political and Social Sciences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Communication and Community Engagement (RCCE) during the COVID-19 pandemic: a multi-site international study</dc:title>
  <dc:creator>Geurts, Brogan</dc:creator>
  <cp:lastModifiedBy>El Bcheraoui, Charbel</cp:lastModifiedBy>
  <cp:revision>48</cp:revision>
  <dcterms:created xsi:type="dcterms:W3CDTF">2020-08-21T12:44:48Z</dcterms:created>
  <dcterms:modified xsi:type="dcterms:W3CDTF">2020-09-04T07:05:22Z</dcterms:modified>
</cp:coreProperties>
</file>