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314" r:id="rId3"/>
    <p:sldId id="312" r:id="rId4"/>
    <p:sldId id="327" r:id="rId5"/>
    <p:sldId id="318" r:id="rId6"/>
    <p:sldId id="319" r:id="rId7"/>
    <p:sldId id="324" r:id="rId8"/>
    <p:sldId id="322" r:id="rId9"/>
    <p:sldId id="323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Brandl" initials="MB" lastIdx="5" clrIdx="0"/>
  <p:cmAuthor id="1" name="Bender, Jennifer" initials="BJ" lastIdx="2" clrIdx="1"/>
  <p:cmAuthor id="2" name="Zeitlmann, Nadine" initials="Z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5" autoAdjust="0"/>
    <p:restoredTop sz="80995" autoAdjust="0"/>
  </p:normalViewPr>
  <p:slideViewPr>
    <p:cSldViewPr snapToGrid="0" snapToObjects="1">
      <p:cViewPr>
        <p:scale>
          <a:sx n="100" d="100"/>
          <a:sy n="100" d="100"/>
        </p:scale>
        <p:origin x="-882" y="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Vor</a:t>
            </a:r>
            <a:r>
              <a:rPr lang="de-DE" baseline="0" dirty="0" smtClean="0"/>
              <a:t> diesem Fall: in Freising keine </a:t>
            </a:r>
            <a:r>
              <a:rPr lang="de-DE" baseline="0" dirty="0" err="1" smtClean="0"/>
              <a:t>community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transmission</a:t>
            </a:r>
            <a:r>
              <a:rPr lang="de-DE" baseline="0" dirty="0" smtClean="0"/>
              <a:t>: Meldung 1 repatriierten aus Wuhan (in FS wohnhaft)</a:t>
            </a:r>
            <a:r>
              <a:rPr lang="de-DE" dirty="0" smtClean="0"/>
              <a:t>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Testung in Heinsberg</a:t>
            </a:r>
            <a:r>
              <a:rPr lang="de-DE" baseline="0" dirty="0" smtClean="0"/>
              <a:t> bei Bruder wurde initiiert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8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Stammbesetzung</a:t>
            </a:r>
            <a:r>
              <a:rPr lang="de-DE" baseline="0" dirty="0" smtClean="0"/>
              <a:t> i</a:t>
            </a:r>
            <a:r>
              <a:rPr lang="de-DE" dirty="0" smtClean="0"/>
              <a:t>nsgesamt:</a:t>
            </a:r>
            <a:r>
              <a:rPr lang="de-DE" baseline="0" dirty="0" smtClean="0"/>
              <a:t> 4 </a:t>
            </a:r>
            <a:r>
              <a:rPr lang="de-DE" baseline="0" dirty="0" err="1" smtClean="0"/>
              <a:t>ÄrtzInnen</a:t>
            </a:r>
            <a:r>
              <a:rPr lang="de-DE" baseline="0" dirty="0" smtClean="0"/>
              <a:t> im ÖGD, 3 </a:t>
            </a:r>
            <a:r>
              <a:rPr lang="de-DE" baseline="0" dirty="0" err="1" smtClean="0"/>
              <a:t>HyKo</a:t>
            </a:r>
            <a:r>
              <a:rPr lang="de-DE" baseline="0" dirty="0" smtClean="0"/>
              <a:t>, Rest: Krankenpfleger, medizinische Assistenzkräfte, Sozialpädagogen</a:t>
            </a:r>
          </a:p>
          <a:p>
            <a:r>
              <a:rPr lang="de-DE" baseline="0" dirty="0" smtClean="0"/>
              <a:t>Während 1 Woche: zusätzliche Unterstützung von Landratsamt (nicht Sachbereich Gesundheit) und </a:t>
            </a:r>
            <a:r>
              <a:rPr lang="de-DE" baseline="0" dirty="0" err="1" smtClean="0"/>
              <a:t>ÄrztInnen</a:t>
            </a:r>
            <a:r>
              <a:rPr lang="de-DE" baseline="0" dirty="0" smtClean="0"/>
              <a:t> des ÖGD aus anderen GÄ, Kommissarische Amtsleitung</a:t>
            </a:r>
          </a:p>
          <a:p>
            <a:endParaRPr lang="de-DE" dirty="0" smtClean="0"/>
          </a:p>
          <a:p>
            <a:r>
              <a:rPr lang="de-DE" dirty="0" smtClean="0"/>
              <a:t>Herausforderungen: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Testkapazitäten strapaziert durch</a:t>
            </a:r>
            <a:r>
              <a:rPr lang="de-DE" baseline="0" dirty="0" smtClean="0"/>
              <a:t> Testung aller betroffenen Kitas, Überlastung der Hausärzte (Testung von Reiserückkehrern)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Viele KP (durch Massenveranstaltungen</a:t>
            </a:r>
            <a:r>
              <a:rPr lang="de-DE" baseline="0" dirty="0" smtClean="0"/>
              <a:t> Fasching – war noch vor </a:t>
            </a:r>
            <a:r>
              <a:rPr lang="de-DE" baseline="0" dirty="0" err="1" smtClean="0"/>
              <a:t>LockDown</a:t>
            </a:r>
            <a:r>
              <a:rPr lang="de-DE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8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8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8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421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57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Nich</a:t>
            </a:r>
            <a:r>
              <a:rPr lang="de-DE" baseline="0" dirty="0" smtClean="0"/>
              <a:t>t dargestellt Sekundäre </a:t>
            </a:r>
            <a:r>
              <a:rPr lang="de-DE" baseline="0" dirty="0" err="1" smtClean="0"/>
              <a:t>Attackraten</a:t>
            </a:r>
            <a:r>
              <a:rPr lang="de-DE" baseline="0" dirty="0" smtClean="0"/>
              <a:t>: HH-Mitglieder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099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83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2143480"/>
            <a:ext cx="4504844" cy="1548940"/>
          </a:xfrm>
        </p:spPr>
        <p:txBody>
          <a:bodyPr>
            <a:noAutofit/>
          </a:bodyPr>
          <a:lstStyle/>
          <a:p>
            <a:r>
              <a:rPr lang="de-DE" dirty="0" smtClean="0"/>
              <a:t>Amtshilfe am GA Freising (März 2020) &amp; Studie: Übertragung von SARS-CoV-2 in Abhängigkeit von der Symptomatik</a:t>
            </a:r>
            <a:br>
              <a:rPr lang="de-DE" dirty="0" smtClean="0"/>
            </a:br>
            <a:r>
              <a:rPr lang="de-DE" sz="900" dirty="0" smtClean="0"/>
              <a:t/>
            </a:r>
            <a:br>
              <a:rPr lang="de-DE" sz="900" dirty="0" smtClean="0"/>
            </a:br>
            <a:r>
              <a:rPr lang="de-DE" sz="1600" b="0" dirty="0" smtClean="0"/>
              <a:t>Krisenstab, 04.09.2020</a:t>
            </a:r>
            <a:endParaRPr lang="de-DE" sz="1100" b="0" dirty="0"/>
          </a:p>
        </p:txBody>
      </p:sp>
      <p:sp>
        <p:nvSpPr>
          <p:cNvPr id="3" name="Textfeld 2"/>
          <p:cNvSpPr txBox="1"/>
          <p:nvPr/>
        </p:nvSpPr>
        <p:spPr>
          <a:xfrm>
            <a:off x="4087290" y="4229100"/>
            <a:ext cx="4504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Nadine Zeitlmann, FG38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Michael Brandl, PAE, FG37</a:t>
            </a:r>
          </a:p>
          <a:p>
            <a:r>
              <a:rPr lang="de-DE" sz="1400" dirty="0" smtClean="0">
                <a:solidFill>
                  <a:schemeClr val="bg1"/>
                </a:solidFill>
              </a:rPr>
              <a:t>Jennifer Bender, EUPHEM, FG13</a:t>
            </a:r>
            <a:r>
              <a:rPr lang="de-DE" sz="1100" dirty="0" smtClean="0">
                <a:solidFill>
                  <a:schemeClr val="bg1"/>
                </a:solidFill>
              </a:rPr>
              <a:t>				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" name="AutoShape 2" descr="Fasching Freising: Das ist von Weiberfasching bi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Fasching Freising: Das ist von Weiberfasching b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7" descr="Fasching in Bayern: 13 Jugendliche mit Alkoholvergiftung im Krankenha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r="8920"/>
          <a:stretch/>
        </p:blipFill>
        <p:spPr bwMode="auto">
          <a:xfrm>
            <a:off x="-218722" y="2267305"/>
            <a:ext cx="4134562" cy="27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1082338"/>
            <a:ext cx="8543925" cy="5302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 smtClean="0"/>
              <a:t>Vorgeschichte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29.02.2020: Meldung eines COVID-19-Fall ans GA Freising</a:t>
            </a:r>
          </a:p>
          <a:p>
            <a:pPr marL="1076325" lvl="2" indent="-266700">
              <a:buFont typeface="Wingdings" panose="05000000000000000000" pitchFamily="2" charset="2"/>
              <a:buChar char="§"/>
            </a:pPr>
            <a:r>
              <a:rPr lang="de-DE" dirty="0" smtClean="0"/>
              <a:t>Fall </a:t>
            </a:r>
            <a:r>
              <a:rPr lang="de-DE" dirty="0"/>
              <a:t>war bis </a:t>
            </a:r>
            <a:r>
              <a:rPr lang="de-DE" dirty="0" smtClean="0"/>
              <a:t>21.02.2020 in NRW (Besuch von Kölner Karneval mit Bruder aus LK Heinsberg) </a:t>
            </a:r>
          </a:p>
          <a:p>
            <a:pPr marL="1143000" lvl="3" indent="-285750"/>
            <a:r>
              <a:rPr lang="de-DE" sz="1800" dirty="0" smtClean="0"/>
              <a:t>23</a:t>
            </a:r>
            <a:r>
              <a:rPr lang="de-DE" sz="1800" dirty="0"/>
              <a:t>.-26.02.2020 (Fasching): Besuch vieler Veranstaltungen im </a:t>
            </a:r>
            <a:r>
              <a:rPr lang="de-DE" sz="1800" dirty="0" smtClean="0"/>
              <a:t>LK Freising</a:t>
            </a:r>
          </a:p>
          <a:p>
            <a:pPr marL="1143000" lvl="3" indent="-285750"/>
            <a:r>
              <a:rPr lang="de-DE" sz="1800" dirty="0" smtClean="0"/>
              <a:t>Teststrategie für KP in Bayern: alle KP1 (auch asymptomatische)</a:t>
            </a:r>
            <a:endParaRPr lang="de-DE" sz="1800" dirty="0"/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 smtClean="0">
                <a:sym typeface="Wingdings" panose="05000000000000000000" pitchFamily="2" charset="2"/>
              </a:rPr>
              <a:t>Amtshilfeersuchen (04.03.2020</a:t>
            </a:r>
            <a:r>
              <a:rPr lang="de-DE" b="1" dirty="0">
                <a:sym typeface="Wingdings" panose="05000000000000000000" pitchFamily="2" charset="2"/>
              </a:rPr>
              <a:t>, 18:00 </a:t>
            </a:r>
            <a:r>
              <a:rPr lang="de-DE" b="1" dirty="0" smtClean="0">
                <a:sym typeface="Wingdings" panose="05000000000000000000" pitchFamily="2" charset="2"/>
              </a:rPr>
              <a:t>Uhr</a:t>
            </a:r>
            <a:r>
              <a:rPr lang="de-DE" b="1" dirty="0">
                <a:sym typeface="Wingdings" panose="05000000000000000000" pitchFamily="2" charset="2"/>
              </a:rPr>
              <a:t>)</a:t>
            </a:r>
            <a:endParaRPr lang="de-DE" b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>
                <a:sym typeface="Wingdings" panose="05000000000000000000" pitchFamily="2" charset="2"/>
              </a:rPr>
              <a:t>14 Fälle (alle im Krankenhaus isoliert), ca. 200 Kontaktpersonen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>
                <a:sym typeface="Wingdings" panose="05000000000000000000" pitchFamily="2" charset="2"/>
              </a:rPr>
              <a:t>Unterstützung der Ermittlungen im Zusammenhang mit COVID-19-Fällen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>
                <a:sym typeface="Wingdings" panose="05000000000000000000" pitchFamily="2" charset="2"/>
              </a:rPr>
              <a:t>3 RKI-Mitarbeitende: Jennifer Bender, Michael Brandl, Nadine Zeitlmann</a:t>
            </a:r>
          </a:p>
          <a:p>
            <a:pPr marL="457200" lvl="1" indent="0">
              <a:buNone/>
            </a:pPr>
            <a:endParaRPr lang="de-DE" sz="1800" dirty="0" smtClean="0"/>
          </a:p>
          <a:p>
            <a:endParaRPr lang="de-DE" sz="2000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351496"/>
            <a:ext cx="8092592" cy="369332"/>
          </a:xfrm>
        </p:spPr>
        <p:txBody>
          <a:bodyPr/>
          <a:lstStyle/>
          <a:p>
            <a:r>
              <a:rPr lang="de-DE" sz="2400" dirty="0" smtClean="0"/>
              <a:t>Amtshilfeersuchen ans GA Freising, Bayern</a:t>
            </a:r>
            <a:endParaRPr lang="de-D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848224"/>
            <a:ext cx="1862745" cy="185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211573"/>
            <a:ext cx="2228850" cy="148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Unterstützung vor Ort (05.-11.03.2020)</a:t>
            </a:r>
            <a:endParaRPr lang="de-DE" sz="2400" dirty="0"/>
          </a:p>
        </p:txBody>
      </p:sp>
      <p:pic>
        <p:nvPicPr>
          <p:cNvPr id="13" name="Picture 2" descr="S:\Projekte\FG32_Epialert_Personenbezug\nCoV\UB_TeamFreising\Fotos\IMG_7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46128" y="4635762"/>
            <a:ext cx="2467683" cy="18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81" y="4635762"/>
            <a:ext cx="2564145" cy="192310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06" y="4632443"/>
            <a:ext cx="1515526" cy="2020701"/>
          </a:xfrm>
          <a:prstGeom prst="rect">
            <a:avLst/>
          </a:prstGeom>
        </p:spPr>
      </p:pic>
      <p:sp>
        <p:nvSpPr>
          <p:cNvPr id="20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1082338"/>
            <a:ext cx="8259289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GA Freising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Mittelgroßes Amt (ca. 20 Mitarbeitende aus 3 Sachgebieten)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Herausforderungen: Kommissarische Amtsleitung, Druck von Politik und Bevölkerung, Auslastung der Testkapazitäten im LK, zu wenig Personal</a:t>
            </a:r>
          </a:p>
          <a:p>
            <a:pPr marL="0" indent="0">
              <a:buNone/>
            </a:pPr>
            <a:r>
              <a:rPr lang="de-DE" b="1" dirty="0" smtClean="0"/>
              <a:t>Aufgaben im Rahmen der Amtshilfe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Führung der </a:t>
            </a:r>
            <a:r>
              <a:rPr lang="de-DE" sz="1800" dirty="0" err="1" smtClean="0"/>
              <a:t>Linelist</a:t>
            </a:r>
            <a:r>
              <a:rPr lang="de-DE" sz="1800" dirty="0" smtClean="0"/>
              <a:t> für Fälle und KP (von RKI Website)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Falleingabe </a:t>
            </a:r>
            <a:r>
              <a:rPr lang="de-DE" sz="1800" dirty="0" err="1" smtClean="0"/>
              <a:t>Survnet</a:t>
            </a:r>
            <a:r>
              <a:rPr lang="de-DE" sz="18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Kontaktpersonennachverfolgung (</a:t>
            </a:r>
            <a:r>
              <a:rPr lang="de-DE" sz="1800" dirty="0" err="1"/>
              <a:t>K</a:t>
            </a:r>
            <a:r>
              <a:rPr lang="de-DE" sz="1800" dirty="0" err="1" smtClean="0"/>
              <a:t>oNa</a:t>
            </a:r>
            <a:r>
              <a:rPr lang="de-DE" sz="1800" dirty="0" smtClean="0"/>
              <a:t>)</a:t>
            </a: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Beratende Tätigkeiten </a:t>
            </a:r>
            <a:r>
              <a:rPr lang="de-DE" sz="1800" dirty="0" smtClean="0"/>
              <a:t>(KoNa-Formular, ,,schwierige Fälle‘‘)</a:t>
            </a: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Bei Abreise: Vereinbarung der Aufarbeitung des Clusters durch RKI</a:t>
            </a:r>
          </a:p>
        </p:txBody>
      </p:sp>
      <p:pic>
        <p:nvPicPr>
          <p:cNvPr id="3074" name="Picture 2" descr="S:\Projekte\FG32_Epialert_Personenbezug\nCoV\UB_TeamFreising\Fotos\Corona_Kampf_Trupp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18712" r="18179" b="53616"/>
          <a:stretch/>
        </p:blipFill>
        <p:spPr bwMode="auto">
          <a:xfrm>
            <a:off x="7117627" y="3430474"/>
            <a:ext cx="1885799" cy="10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Projekte\FG32_Epialert_Personenbezug\nCoV\UB_TeamFreising\Fotos\IMG_78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446" y="4891942"/>
            <a:ext cx="2075985" cy="15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Aufarbeitung des Clusters Freising</a:t>
            </a:r>
            <a:endParaRPr lang="de-DE" sz="2400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1082338"/>
            <a:ext cx="8259289" cy="5302250"/>
          </a:xfrm>
        </p:spPr>
        <p:txBody>
          <a:bodyPr>
            <a:noAutofit/>
          </a:bodyPr>
          <a:lstStyle/>
          <a:p>
            <a:r>
              <a:rPr lang="de-DE" b="1" dirty="0" smtClean="0"/>
              <a:t>Studie zur Transmission von SARS-CoV-2</a:t>
            </a:r>
          </a:p>
          <a:p>
            <a:r>
              <a:rPr lang="de-DE" b="1" dirty="0" smtClean="0"/>
              <a:t>Studienziele:</a:t>
            </a:r>
          </a:p>
          <a:p>
            <a:pPr lvl="1"/>
            <a:r>
              <a:rPr lang="de-DE" dirty="0" smtClean="0"/>
              <a:t>Deskriptive Analyse des Clusters</a:t>
            </a:r>
          </a:p>
          <a:p>
            <a:pPr lvl="1"/>
            <a:r>
              <a:rPr lang="de-DE" dirty="0"/>
              <a:t>Modellierung der Transmissionsketten</a:t>
            </a:r>
          </a:p>
          <a:p>
            <a:pPr lvl="1"/>
            <a:r>
              <a:rPr lang="de-DE" dirty="0" smtClean="0"/>
              <a:t>Vergleich von Transmissionsraten ausgehend von asymptomatischen, präsymptomatischen und symptomatischen Fällen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Zusätzlich Involviert:</a:t>
            </a:r>
          </a:p>
          <a:p>
            <a:pPr lvl="1"/>
            <a:r>
              <a:rPr lang="de-DE" dirty="0" smtClean="0"/>
              <a:t>Udo </a:t>
            </a:r>
            <a:r>
              <a:rPr lang="de-DE" dirty="0"/>
              <a:t>Buchholz (FG36)</a:t>
            </a:r>
          </a:p>
          <a:p>
            <a:pPr lvl="1"/>
            <a:r>
              <a:rPr lang="de-DE" dirty="0"/>
              <a:t>Michael Höhle (Gastwissenschaftler)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02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Studie zur Transmission von SARS-CoV-2 (April 2020)</a:t>
            </a:r>
            <a:endParaRPr lang="de-DE" sz="2400" dirty="0"/>
          </a:p>
        </p:txBody>
      </p:sp>
      <p:sp>
        <p:nvSpPr>
          <p:cNvPr id="13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1082338"/>
            <a:ext cx="8259289" cy="5302250"/>
          </a:xfrm>
        </p:spPr>
        <p:txBody>
          <a:bodyPr>
            <a:noAutofit/>
          </a:bodyPr>
          <a:lstStyle/>
          <a:p>
            <a:r>
              <a:rPr lang="de-DE" b="1" dirty="0" smtClean="0"/>
              <a:t>Befragung der 59 Fälle im Cluster</a:t>
            </a:r>
          </a:p>
          <a:p>
            <a:pPr lvl="1"/>
            <a:r>
              <a:rPr lang="de-DE" sz="1800" dirty="0" smtClean="0"/>
              <a:t>Unterstützung durch wiss. Mitarbeitende am RKI (Abt.1-Abt. 3, ZBS)</a:t>
            </a:r>
          </a:p>
          <a:p>
            <a:pPr lvl="1"/>
            <a:r>
              <a:rPr lang="de-DE" sz="1800" dirty="0" smtClean="0"/>
              <a:t>Standardisierter Fragebogen</a:t>
            </a:r>
          </a:p>
          <a:p>
            <a:pPr lvl="2"/>
            <a:r>
              <a:rPr lang="de-DE" sz="1600" dirty="0" smtClean="0"/>
              <a:t>Exposition (Mögliche Quellfälle/Datum des Kontakts; Faschingsbesuche; Reisen)</a:t>
            </a:r>
          </a:p>
          <a:p>
            <a:pPr lvl="2"/>
            <a:r>
              <a:rPr lang="de-DE" sz="1600" dirty="0" smtClean="0"/>
              <a:t>Symptome (ja/nein, Symptomatik, Symptombeginn)</a:t>
            </a:r>
          </a:p>
          <a:p>
            <a:pPr lvl="2"/>
            <a:r>
              <a:rPr lang="de-DE" sz="1600" dirty="0" smtClean="0"/>
              <a:t>Kontaktpersonen in infektiösem Zeitraum </a:t>
            </a:r>
          </a:p>
          <a:p>
            <a:pPr lvl="3"/>
            <a:r>
              <a:rPr lang="de-DE" sz="1400" dirty="0" smtClean="0"/>
              <a:t>Anzahl KP (Haushalt und andere Settings)</a:t>
            </a:r>
          </a:p>
          <a:p>
            <a:pPr lvl="3"/>
            <a:r>
              <a:rPr lang="de-DE" sz="1400" dirty="0" smtClean="0"/>
              <a:t>Pro KP: Symptome nach Kontakt, Kontakt während prä- oder symptomatischer Phase, Test auf SARS-CoV-2, Ergebnis</a:t>
            </a:r>
            <a:endParaRPr lang="de-DE" sz="1400" dirty="0"/>
          </a:p>
          <a:p>
            <a:r>
              <a:rPr lang="de-DE" b="1" dirty="0" smtClean="0"/>
              <a:t>Deskriptive Auswertung</a:t>
            </a:r>
          </a:p>
          <a:p>
            <a:pPr lvl="1"/>
            <a:r>
              <a:rPr lang="de-DE" sz="1800" dirty="0" smtClean="0"/>
              <a:t>Zeit, Alter/Geschlecht, Symptomatik</a:t>
            </a:r>
          </a:p>
          <a:p>
            <a:pPr lvl="1"/>
            <a:r>
              <a:rPr lang="de-DE" sz="1800" dirty="0" smtClean="0"/>
              <a:t>Transmissionsketten</a:t>
            </a:r>
          </a:p>
          <a:p>
            <a:pPr lvl="1"/>
            <a:r>
              <a:rPr lang="de-DE" sz="1800" dirty="0" smtClean="0"/>
              <a:t>Serielles Intervall, Inkubationszeit, Generationszeit</a:t>
            </a:r>
          </a:p>
          <a:p>
            <a:r>
              <a:rPr lang="de-DE" sz="2000" b="1" dirty="0" smtClean="0"/>
              <a:t>Berechnung von Transmissionsraten </a:t>
            </a:r>
            <a:r>
              <a:rPr lang="de-DE" sz="2000" dirty="0" smtClean="0"/>
              <a:t>(“</a:t>
            </a:r>
            <a:r>
              <a:rPr lang="de-DE" sz="2000" dirty="0" err="1" smtClean="0"/>
              <a:t>secondary</a:t>
            </a:r>
            <a:r>
              <a:rPr lang="de-DE" sz="2000" dirty="0" smtClean="0"/>
              <a:t> </a:t>
            </a:r>
            <a:r>
              <a:rPr lang="de-DE" sz="2000" dirty="0" err="1" smtClean="0"/>
              <a:t>attack</a:t>
            </a:r>
            <a:r>
              <a:rPr lang="de-DE" sz="2000" dirty="0" smtClean="0"/>
              <a:t> </a:t>
            </a:r>
            <a:r>
              <a:rPr lang="de-DE" sz="2000" dirty="0" err="1" smtClean="0"/>
              <a:t>rates</a:t>
            </a:r>
            <a:r>
              <a:rPr lang="de-DE" sz="2000" dirty="0" smtClean="0"/>
              <a:t>‘‘; SAR): </a:t>
            </a:r>
          </a:p>
          <a:p>
            <a:pPr lvl="1"/>
            <a:r>
              <a:rPr lang="de-DE" sz="1800" dirty="0" smtClean="0"/>
              <a:t>KP (positiv-getestet) / alle KP</a:t>
            </a:r>
          </a:p>
          <a:p>
            <a:pPr lvl="1"/>
            <a:r>
              <a:rPr lang="de-DE" sz="1800" dirty="0" smtClean="0"/>
              <a:t>KP (respiratorische Symptomatik) / alle KP</a:t>
            </a:r>
          </a:p>
          <a:p>
            <a:r>
              <a:rPr lang="de-DE" b="1" dirty="0" smtClean="0"/>
              <a:t>Relativen Risiken </a:t>
            </a:r>
            <a:r>
              <a:rPr lang="de-DE" dirty="0" smtClean="0"/>
              <a:t>(RR): Vergleich der SAR</a:t>
            </a:r>
          </a:p>
        </p:txBody>
      </p:sp>
    </p:spTree>
    <p:extLst>
      <p:ext uri="{BB962C8B-B14F-4D97-AF65-F5344CB8AC3E}">
        <p14:creationId xmlns:p14="http://schemas.microsoft.com/office/powerpoint/2010/main" val="32751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5"/>
          <p:cNvSpPr>
            <a:spLocks noGrp="1"/>
          </p:cNvSpPr>
          <p:nvPr>
            <p:ph sz="quarter" idx="13"/>
          </p:nvPr>
        </p:nvSpPr>
        <p:spPr>
          <a:xfrm>
            <a:off x="390525" y="1082338"/>
            <a:ext cx="8259289" cy="5302250"/>
          </a:xfrm>
        </p:spPr>
        <p:txBody>
          <a:bodyPr>
            <a:noAutofit/>
          </a:bodyPr>
          <a:lstStyle/>
          <a:p>
            <a:r>
              <a:rPr lang="de-DE" dirty="0" smtClean="0"/>
              <a:t>Response Rate der Befragung: 53 / 59 Fällen (90%)</a:t>
            </a:r>
          </a:p>
          <a:p>
            <a:pPr lvl="1"/>
            <a:r>
              <a:rPr lang="de-DE" sz="1800" dirty="0" smtClean="0"/>
              <a:t>Mittleres Alter: 40 Jahre (Range: 28-52)</a:t>
            </a:r>
          </a:p>
          <a:p>
            <a:pPr lvl="1"/>
            <a:r>
              <a:rPr lang="de-DE" sz="1800" dirty="0" smtClean="0"/>
              <a:t>25/53 Fällen weiblich (47%)</a:t>
            </a:r>
          </a:p>
          <a:p>
            <a:pPr lvl="1"/>
            <a:r>
              <a:rPr lang="de-DE" sz="1800" dirty="0" smtClean="0"/>
              <a:t>7/53 asymptomatische Fälle (13%)</a:t>
            </a:r>
          </a:p>
          <a:p>
            <a:pPr lvl="1"/>
            <a:r>
              <a:rPr lang="de-DE" sz="1800" dirty="0" smtClean="0"/>
              <a:t>Symptomatik (n=46)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57199" y="1155699"/>
            <a:ext cx="8092593" cy="5467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9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Ergebnisse – deskriptive Auswertungen</a:t>
            </a:r>
            <a:endParaRPr lang="de-DE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34" y="2524125"/>
            <a:ext cx="6537361" cy="41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3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121671"/>
            <a:ext cx="6876303" cy="550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Ergebnisse – Transmissionskette </a:t>
            </a:r>
            <a:endParaRPr lang="de-DE" sz="2400" dirty="0"/>
          </a:p>
        </p:txBody>
      </p:sp>
      <p:sp>
        <p:nvSpPr>
          <p:cNvPr id="2" name="AutoShape 2" descr="Abbildung 6: Vereinigungsmenge aller 864 möglichen Transmissionsbäume. Grüne Kanten zeigen zusätzlicher Kanten im Vergleich zum obigen Transmissionsbaum an. Achtung: Es gibt einige Querkanten auf der gleichen Generationsebene, welche wegen der engen Platzierung der Knoten nicht sichtbar sind."/>
          <p:cNvSpPr>
            <a:spLocks noChangeAspect="1" noChangeArrowheads="1"/>
          </p:cNvSpPr>
          <p:nvPr/>
        </p:nvSpPr>
        <p:spPr bwMode="auto">
          <a:xfrm>
            <a:off x="155575" y="-5486400"/>
            <a:ext cx="1143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Abbildung 6: Vereinigungsmenge aller 864 möglichen Transmissionsbäume. Grüne Kanten zeigen zusätzlicher Kanten im Vergleich zum obigen Transmissionsbaum an. Achtung: Es gibt einige Querkanten auf der gleichen Generationsebene, welche wegen der engen Platzierung der Knoten nicht sichtbar sind."/>
          <p:cNvSpPr>
            <a:spLocks noChangeAspect="1" noChangeArrowheads="1"/>
          </p:cNvSpPr>
          <p:nvPr/>
        </p:nvSpPr>
        <p:spPr bwMode="auto">
          <a:xfrm>
            <a:off x="307975" y="-5334000"/>
            <a:ext cx="1143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31772" y="1452692"/>
            <a:ext cx="3482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Hinweise auf Super-</a:t>
            </a:r>
            <a:r>
              <a:rPr lang="de-DE" b="1" dirty="0" err="1" smtClean="0"/>
              <a:t>Spreading</a:t>
            </a:r>
            <a:r>
              <a:rPr lang="de-DE" b="1" dirty="0" smtClean="0"/>
              <a:t> </a:t>
            </a:r>
            <a:r>
              <a:rPr lang="de-DE" dirty="0" smtClean="0"/>
              <a:t>an Faschingsveranstaltungen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Mittleres serielles Intervall:    4.7 Tage (Median: 3 Tage</a:t>
            </a:r>
            <a:r>
              <a:rPr lang="de-DE" dirty="0" smtClean="0"/>
              <a:t>)</a:t>
            </a:r>
          </a:p>
          <a:p>
            <a:pPr>
              <a:buClr>
                <a:schemeClr val="accent1"/>
              </a:buClr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Mittlere Inkubationszeit: </a:t>
            </a:r>
          </a:p>
          <a:p>
            <a:pPr>
              <a:buClr>
                <a:schemeClr val="accent1"/>
              </a:buClr>
            </a:pPr>
            <a:r>
              <a:rPr lang="de-DE" dirty="0"/>
              <a:t> </a:t>
            </a:r>
            <a:r>
              <a:rPr lang="de-DE" dirty="0" smtClean="0"/>
              <a:t>      5 Tage (Median:  4.4 Tage)</a:t>
            </a:r>
            <a:endParaRPr lang="de-DE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Mittlere Generationszeit:</a:t>
            </a:r>
          </a:p>
          <a:p>
            <a:pPr>
              <a:buClr>
                <a:schemeClr val="accent1"/>
              </a:buClr>
            </a:pPr>
            <a:r>
              <a:rPr lang="de-DE" dirty="0"/>
              <a:t> </a:t>
            </a:r>
            <a:r>
              <a:rPr lang="de-DE" dirty="0" smtClean="0"/>
              <a:t>      4.8 Tage (Median: 3.8 Tage)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b="1" dirty="0" smtClean="0"/>
              <a:t>KEINE </a:t>
            </a:r>
            <a:r>
              <a:rPr lang="de-DE" b="1" dirty="0"/>
              <a:t>SARS-CoV-2-Übertragung </a:t>
            </a:r>
            <a:r>
              <a:rPr lang="de-DE" dirty="0"/>
              <a:t>ausgehend von </a:t>
            </a:r>
            <a:r>
              <a:rPr lang="de-DE" b="1" dirty="0"/>
              <a:t>asymptomatischen </a:t>
            </a:r>
            <a:r>
              <a:rPr lang="de-DE" dirty="0"/>
              <a:t>Fällen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990975" y="2497038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flipH="1" flipV="1">
            <a:off x="6810375" y="3349149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flipH="1" flipV="1">
            <a:off x="5873750" y="3349148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flipH="1" flipV="1">
            <a:off x="5480050" y="4280325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flipH="1" flipV="1">
            <a:off x="7809565" y="4271504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 flipH="1" flipV="1">
            <a:off x="4664075" y="5211464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 flipH="1" flipV="1">
            <a:off x="4876800" y="5206801"/>
            <a:ext cx="28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*</a:t>
            </a:r>
            <a:endParaRPr lang="de-DE" sz="1400" b="1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flipH="1">
            <a:off x="7327900" y="5846861"/>
            <a:ext cx="2663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* </a:t>
            </a:r>
            <a:r>
              <a:rPr lang="de-DE" sz="1200" dirty="0" err="1" smtClean="0">
                <a:solidFill>
                  <a:srgbClr val="C00000"/>
                </a:solidFill>
              </a:rPr>
              <a:t>asymptomatic</a:t>
            </a:r>
            <a:endParaRPr lang="de-DE" sz="1200" dirty="0">
              <a:solidFill>
                <a:srgbClr val="C00000"/>
              </a:solidFill>
            </a:endParaRPr>
          </a:p>
        </p:txBody>
      </p:sp>
      <p:sp>
        <p:nvSpPr>
          <p:cNvPr id="5" name="AutoShape 4" descr="Abbildung 6: Vereinigungsmenge aller 32832 möglichen Transmissionsbäume. Grüne Kanten zeigen zusätzlicher Kanten im Vergleich zum obigen Transmissionsbaum an. Achtung: Es gibt einige Querkanten auf der gleichen Generationsebene, welche wegen der engen Platzierung der Knoten nicht sichtbar sind."/>
          <p:cNvSpPr>
            <a:spLocks noChangeAspect="1" noChangeArrowheads="1"/>
          </p:cNvSpPr>
          <p:nvPr/>
        </p:nvSpPr>
        <p:spPr bwMode="auto">
          <a:xfrm>
            <a:off x="155575" y="-6858000"/>
            <a:ext cx="14287500" cy="142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2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38149" y="917574"/>
            <a:ext cx="8092593" cy="5467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Outcome: </a:t>
            </a:r>
            <a:r>
              <a:rPr lang="de-DE" sz="1800" b="1" dirty="0" smtClean="0"/>
              <a:t>Testergebnis</a:t>
            </a:r>
            <a:r>
              <a:rPr lang="de-DE" sz="1800" dirty="0" smtClean="0"/>
              <a:t> der KP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Outcome: </a:t>
            </a:r>
            <a:r>
              <a:rPr lang="de-DE" sz="1800" b="1" dirty="0" smtClean="0"/>
              <a:t>Respiratorische Symptomatik </a:t>
            </a:r>
            <a:r>
              <a:rPr lang="de-DE" sz="1800" dirty="0" smtClean="0"/>
              <a:t>der KP nach Kontakt (</a:t>
            </a:r>
            <a:r>
              <a:rPr lang="de-DE" sz="1800" dirty="0"/>
              <a:t>P</a:t>
            </a:r>
            <a:r>
              <a:rPr lang="de-DE" sz="1800" dirty="0" smtClean="0"/>
              <a:t>roxy für Infektion)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 smtClean="0"/>
              <a:t>Transmissionraten</a:t>
            </a:r>
            <a:r>
              <a:rPr lang="de-DE" sz="2400" dirty="0" smtClean="0"/>
              <a:t> auf </a:t>
            </a:r>
            <a:r>
              <a:rPr lang="de-DE" sz="2400" dirty="0" err="1" smtClean="0"/>
              <a:t>KP</a:t>
            </a:r>
            <a:r>
              <a:rPr lang="de-DE" sz="2400" baseline="-25000" dirty="0" err="1" smtClean="0"/>
              <a:t>andere</a:t>
            </a:r>
            <a:r>
              <a:rPr lang="de-DE" sz="2400" baseline="-25000" dirty="0" smtClean="0"/>
              <a:t> Settings</a:t>
            </a:r>
            <a:endParaRPr lang="de-DE" sz="24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1261268"/>
            <a:ext cx="76819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4" y="3859213"/>
            <a:ext cx="76692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11" name="Inhaltsplatzhalter 5"/>
          <p:cNvSpPr txBox="1">
            <a:spLocks/>
          </p:cNvSpPr>
          <p:nvPr/>
        </p:nvSpPr>
        <p:spPr>
          <a:xfrm>
            <a:off x="457198" y="993774"/>
            <a:ext cx="8686801" cy="5467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/>
              <a:t>Schlussfolgerungen der Studie</a:t>
            </a:r>
            <a:r>
              <a:rPr lang="de-DE" dirty="0" smtClean="0"/>
              <a:t>:  </a:t>
            </a:r>
          </a:p>
          <a:p>
            <a:r>
              <a:rPr lang="de-DE" sz="1800" dirty="0"/>
              <a:t>Limitation der Studie: Analysen nur auf Basis der Auskunft der Fälle (nicht KP selber)</a:t>
            </a:r>
          </a:p>
          <a:p>
            <a:r>
              <a:rPr lang="de-DE" sz="1800" dirty="0" smtClean="0"/>
              <a:t>Potentielles Super-</a:t>
            </a:r>
            <a:r>
              <a:rPr lang="de-DE" sz="1800" dirty="0" err="1" smtClean="0"/>
              <a:t>Spreading</a:t>
            </a:r>
            <a:r>
              <a:rPr lang="de-DE" sz="1800" dirty="0" smtClean="0"/>
              <a:t> bei Massenveranstaltung</a:t>
            </a:r>
          </a:p>
          <a:p>
            <a:r>
              <a:rPr lang="de-DE" sz="1800" dirty="0" smtClean="0"/>
              <a:t>Keine </a:t>
            </a:r>
            <a:r>
              <a:rPr lang="de-DE" sz="1800" dirty="0"/>
              <a:t>Infektionen ausgehend von asymptomatischen Fällen</a:t>
            </a:r>
          </a:p>
          <a:p>
            <a:r>
              <a:rPr lang="de-DE" sz="1800" dirty="0" smtClean="0"/>
              <a:t>Höchste sekundäre Transmissionsrate in präsymptomatischer Phase </a:t>
            </a:r>
          </a:p>
          <a:p>
            <a:pPr lvl="1">
              <a:buFont typeface="Wingdings"/>
              <a:buChar char="à"/>
            </a:pPr>
            <a:r>
              <a:rPr lang="de-DE" sz="1800" dirty="0" smtClean="0"/>
              <a:t>Zeitnahe Initiierung von Maßnahmen von KP (incl. Testung) und Fällen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 smtClean="0"/>
              <a:t>Weiter Daten zu Generationszeit/Inkubationszeit und seriellem Intervall </a:t>
            </a:r>
          </a:p>
          <a:p>
            <a:pPr marL="0" indent="0">
              <a:buNone/>
            </a:pPr>
            <a:endParaRPr lang="de-DE" sz="1000" dirty="0" smtClean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b="1" dirty="0" smtClean="0"/>
              <a:t>Bewertung des  Einsatzes:</a:t>
            </a:r>
          </a:p>
          <a:p>
            <a:r>
              <a:rPr lang="de-DE" sz="1800" dirty="0" smtClean="0"/>
              <a:t>Gute Zusammenarbeit mit dem GA Freising </a:t>
            </a:r>
          </a:p>
          <a:p>
            <a:pPr lvl="1"/>
            <a:r>
              <a:rPr lang="de-DE" sz="1800" dirty="0" smtClean="0"/>
              <a:t>herzliche Aufnahme ins Team und große Dankbarkeit</a:t>
            </a:r>
          </a:p>
          <a:p>
            <a:r>
              <a:rPr lang="de-DE" sz="1800" dirty="0" smtClean="0"/>
              <a:t>Sichtbare Überlastung der Mitarbeitenden des GA</a:t>
            </a:r>
          </a:p>
          <a:p>
            <a:r>
              <a:rPr lang="de-DE" sz="1800" dirty="0"/>
              <a:t>U</a:t>
            </a:r>
            <a:r>
              <a:rPr lang="de-DE" sz="1800" dirty="0" smtClean="0"/>
              <a:t>nzureichende Schulung der unterstützenden                                                        Mitarbeitenden aus anderen Abteilungen des GA</a:t>
            </a:r>
          </a:p>
          <a:p>
            <a:r>
              <a:rPr lang="de-DE" sz="1800" dirty="0" smtClean="0"/>
              <a:t>Anpacken anstatt Auswerten! </a:t>
            </a:r>
            <a:endParaRPr lang="de-DE" sz="1800" dirty="0"/>
          </a:p>
          <a:p>
            <a:pPr lvl="1"/>
            <a:r>
              <a:rPr lang="de-DE" sz="1800" dirty="0" smtClean="0"/>
              <a:t>Aufarbeitung der Fälle erst am RKI möglich</a:t>
            </a:r>
          </a:p>
          <a:p>
            <a:r>
              <a:rPr lang="de-DE" sz="1800" dirty="0" smtClean="0"/>
              <a:t>Unzureichende IT-Nutzung am GA (viel Papierverkehr)</a:t>
            </a:r>
          </a:p>
          <a:p>
            <a:endParaRPr lang="de-DE" sz="2000" dirty="0" smtClean="0"/>
          </a:p>
        </p:txBody>
      </p:sp>
      <p:sp>
        <p:nvSpPr>
          <p:cNvPr id="12" name="Titel 4"/>
          <p:cNvSpPr txBox="1">
            <a:spLocks/>
          </p:cNvSpPr>
          <p:nvPr/>
        </p:nvSpPr>
        <p:spPr>
          <a:xfrm>
            <a:off x="457200" y="351496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Schlussfolgerung und Bewertung</a:t>
            </a:r>
            <a:endParaRPr lang="de-DE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78" y="3559874"/>
            <a:ext cx="2052031" cy="273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53225" y="6298862"/>
            <a:ext cx="2052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,,digitale </a:t>
            </a:r>
            <a:r>
              <a:rPr lang="de-DE" sz="1600" dirty="0" err="1" smtClean="0"/>
              <a:t>Epi</a:t>
            </a:r>
            <a:r>
              <a:rPr lang="de-DE" sz="1600" dirty="0" smtClean="0"/>
              <a:t>‘‘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37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Bildschirmpräsentation (4:3)</PresentationFormat>
  <Paragraphs>144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Amtshilfe am GA Freising (März 2020) &amp; Studie: Übertragung von SARS-CoV-2 in Abhängigkeit von der Symptomatik  Krisenstab, 04.09.2020</vt:lpstr>
      <vt:lpstr>Amtshilfeersuchen ans GA Freising, Bayern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Zeitlmann, Nadine</cp:lastModifiedBy>
  <cp:revision>307</cp:revision>
  <dcterms:created xsi:type="dcterms:W3CDTF">2015-11-02T12:29:13Z</dcterms:created>
  <dcterms:modified xsi:type="dcterms:W3CDTF">2020-09-03T15:39:52Z</dcterms:modified>
</cp:coreProperties>
</file>