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7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1" r:id="rId4"/>
    <p:sldId id="300" r:id="rId5"/>
    <p:sldId id="298" r:id="rId6"/>
    <p:sldId id="295" r:id="rId7"/>
    <p:sldId id="296" r:id="rId8"/>
    <p:sldId id="302" r:id="rId9"/>
    <p:sldId id="294" r:id="rId10"/>
    <p:sldId id="292" r:id="rId11"/>
    <p:sldId id="304" r:id="rId12"/>
    <p:sldId id="293" r:id="rId13"/>
    <p:sldId id="303" r:id="rId14"/>
    <p:sldId id="297" r:id="rId15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97"/>
    <a:srgbClr val="377BCD"/>
    <a:srgbClr val="2F70BF"/>
    <a:srgbClr val="045AA6"/>
    <a:srgbClr val="8DB4E3"/>
    <a:srgbClr val="2A62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6" autoAdjust="0"/>
    <p:restoredTop sz="94629" autoAdjust="0"/>
  </p:normalViewPr>
  <p:slideViewPr>
    <p:cSldViewPr snapToGrid="0" snapToObjects="1">
      <p:cViewPr varScale="1">
        <p:scale>
          <a:sx n="164" d="100"/>
          <a:sy n="164" d="100"/>
        </p:scale>
        <p:origin x="-102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7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FG24_Burden2020\09%20Daten_Analyse\Covid-19\Burden_Abteilung2_2020-08-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FG24_Burden2020\09%20Daten_Analyse\Covid-19\Ergebnisse%20YLD\SD_Burden_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45257809306154E-2"/>
          <c:y val="3.0904717286122117E-2"/>
          <c:w val="0.92698933484431978"/>
          <c:h val="0.84754546600255343"/>
        </c:manualLayout>
      </c:layout>
      <c:lineChart>
        <c:grouping val="standard"/>
        <c:varyColors val="0"/>
        <c:ser>
          <c:idx val="0"/>
          <c:order val="0"/>
          <c:tx>
            <c:strRef>
              <c:f>An_Sterbefaelle_YLL_AGr_G!$P$25</c:f>
              <c:strCache>
                <c:ptCount val="1"/>
                <c:pt idx="0">
                  <c:v>Sterbefälle - Männer [n=4529]</c:v>
                </c:pt>
              </c:strCache>
            </c:strRef>
          </c:tx>
          <c:marker>
            <c:symbol val="none"/>
          </c:marker>
          <c:cat>
            <c:strRef>
              <c:f>An_Sterbefaelle_YLL_AGr_G!$O$26:$O$35</c:f>
              <c:strCache>
                <c:ptCount val="10"/>
                <c:pt idx="0">
                  <c:v>unter 10 Jahre</c:v>
                </c:pt>
                <c:pt idx="1">
                  <c:v>10 bis unter 20 Jahre</c:v>
                </c:pt>
                <c:pt idx="2">
                  <c:v>20 bis unter 30 Jahre</c:v>
                </c:pt>
                <c:pt idx="3">
                  <c:v>30 bis unter 40 Jahre</c:v>
                </c:pt>
                <c:pt idx="4">
                  <c:v>40 bis unter 50 Jahre</c:v>
                </c:pt>
                <c:pt idx="5">
                  <c:v>50 bis unter 60 Jahre</c:v>
                </c:pt>
                <c:pt idx="6">
                  <c:v>60 bis unter 70 Jahre</c:v>
                </c:pt>
                <c:pt idx="7">
                  <c:v>70 bis unter 80 Jahre</c:v>
                </c:pt>
                <c:pt idx="8">
                  <c:v>80 bis unter 90 Jahre</c:v>
                </c:pt>
                <c:pt idx="9">
                  <c:v>90 bis unter 120 Jahre</c:v>
                </c:pt>
              </c:strCache>
            </c:strRef>
          </c:cat>
          <c:val>
            <c:numRef>
              <c:f>An_Sterbefaelle_YLL_AGr_G!$P$26:$P$35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14</c:v>
                </c:pt>
                <c:pt idx="4">
                  <c:v>48</c:v>
                </c:pt>
                <c:pt idx="5">
                  <c:v>209</c:v>
                </c:pt>
                <c:pt idx="6">
                  <c:v>590</c:v>
                </c:pt>
                <c:pt idx="7">
                  <c:v>1238</c:v>
                </c:pt>
                <c:pt idx="8">
                  <c:v>1904</c:v>
                </c:pt>
                <c:pt idx="9">
                  <c:v>519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An_Sterbefaelle_YLL_AGr_G!$Q$25</c:f>
              <c:strCache>
                <c:ptCount val="1"/>
                <c:pt idx="0">
                  <c:v>Sterbefälle - Frauen [n=3525]</c:v>
                </c:pt>
              </c:strCache>
            </c:strRef>
          </c:tx>
          <c:marker>
            <c:symbol val="none"/>
          </c:marker>
          <c:cat>
            <c:strRef>
              <c:f>An_Sterbefaelle_YLL_AGr_G!$O$26:$O$35</c:f>
              <c:strCache>
                <c:ptCount val="10"/>
                <c:pt idx="0">
                  <c:v>unter 10 Jahre</c:v>
                </c:pt>
                <c:pt idx="1">
                  <c:v>10 bis unter 20 Jahre</c:v>
                </c:pt>
                <c:pt idx="2">
                  <c:v>20 bis unter 30 Jahre</c:v>
                </c:pt>
                <c:pt idx="3">
                  <c:v>30 bis unter 40 Jahre</c:v>
                </c:pt>
                <c:pt idx="4">
                  <c:v>40 bis unter 50 Jahre</c:v>
                </c:pt>
                <c:pt idx="5">
                  <c:v>50 bis unter 60 Jahre</c:v>
                </c:pt>
                <c:pt idx="6">
                  <c:v>60 bis unter 70 Jahre</c:v>
                </c:pt>
                <c:pt idx="7">
                  <c:v>70 bis unter 80 Jahre</c:v>
                </c:pt>
                <c:pt idx="8">
                  <c:v>80 bis unter 90 Jahre</c:v>
                </c:pt>
                <c:pt idx="9">
                  <c:v>90 bis unter 120 Jahre</c:v>
                </c:pt>
              </c:strCache>
            </c:strRef>
          </c:cat>
          <c:val>
            <c:numRef>
              <c:f>An_Sterbefaelle_YLL_AGr_G!$Q$26:$Q$35</c:f>
              <c:numCache>
                <c:formatCode>0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18</c:v>
                </c:pt>
                <c:pt idx="5">
                  <c:v>68</c:v>
                </c:pt>
                <c:pt idx="6">
                  <c:v>197</c:v>
                </c:pt>
                <c:pt idx="7">
                  <c:v>588</c:v>
                </c:pt>
                <c:pt idx="8">
                  <c:v>1662</c:v>
                </c:pt>
                <c:pt idx="9">
                  <c:v>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4336"/>
        <c:axId val="165055872"/>
      </c:lineChart>
      <c:catAx>
        <c:axId val="16505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e-DE"/>
          </a:p>
        </c:txPr>
        <c:crossAx val="165055872"/>
        <c:crosses val="autoZero"/>
        <c:auto val="1"/>
        <c:lblAlgn val="ctr"/>
        <c:lblOffset val="100"/>
        <c:noMultiLvlLbl val="0"/>
      </c:catAx>
      <c:valAx>
        <c:axId val="16505587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e-DE"/>
          </a:p>
        </c:txPr>
        <c:crossAx val="16505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861941315113492E-2"/>
          <c:y val="7.3881829489476622E-2"/>
          <c:w val="0.34858368266971762"/>
          <c:h val="0.18051660125874402"/>
        </c:manualLayout>
      </c:layout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SD_Burden_time!$J$1</c:f>
              <c:strCache>
                <c:ptCount val="1"/>
                <c:pt idx="0">
                  <c:v>%asymptomatisch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SD_Burden_time!$B$6:$B$32</c:f>
              <c:strCache>
                <c:ptCount val="27"/>
                <c:pt idx="0">
                  <c:v>9 (N=138)</c:v>
                </c:pt>
                <c:pt idx="1">
                  <c:v>10 (N=880)</c:v>
                </c:pt>
                <c:pt idx="2">
                  <c:v>11 (N=6341)</c:v>
                </c:pt>
                <c:pt idx="3">
                  <c:v>12 (N=21956)</c:v>
                </c:pt>
                <c:pt idx="4">
                  <c:v>13 (N=32564)</c:v>
                </c:pt>
                <c:pt idx="5">
                  <c:v>14 (N=33816)</c:v>
                </c:pt>
                <c:pt idx="6">
                  <c:v>15 (N=25269)</c:v>
                </c:pt>
                <c:pt idx="7">
                  <c:v>16 (N=16104)</c:v>
                </c:pt>
                <c:pt idx="8">
                  <c:v>17 (N=11635)</c:v>
                </c:pt>
                <c:pt idx="9">
                  <c:v>18 (N=7064)</c:v>
                </c:pt>
                <c:pt idx="10">
                  <c:v>19 (N=5966)</c:v>
                </c:pt>
                <c:pt idx="11">
                  <c:v>20 (N=4561)</c:v>
                </c:pt>
                <c:pt idx="12">
                  <c:v>21 (N=3491)</c:v>
                </c:pt>
                <c:pt idx="13">
                  <c:v>22 (N=3123)</c:v>
                </c:pt>
                <c:pt idx="14">
                  <c:v>23 (N=2300)</c:v>
                </c:pt>
                <c:pt idx="15">
                  <c:v>24 (N=2296)</c:v>
                </c:pt>
                <c:pt idx="16">
                  <c:v>25 (N=4044)</c:v>
                </c:pt>
                <c:pt idx="17">
                  <c:v>26 (N=3163)</c:v>
                </c:pt>
                <c:pt idx="18">
                  <c:v>27 (N=2665)</c:v>
                </c:pt>
                <c:pt idx="19">
                  <c:v>28 (N=2372)</c:v>
                </c:pt>
                <c:pt idx="20">
                  <c:v>29 (N=2964)</c:v>
                </c:pt>
                <c:pt idx="21">
                  <c:v>30 (N=3846)</c:v>
                </c:pt>
                <c:pt idx="22">
                  <c:v>31 (N=4754)</c:v>
                </c:pt>
                <c:pt idx="23">
                  <c:v>32 (N=5990)</c:v>
                </c:pt>
                <c:pt idx="24">
                  <c:v>33 (N=7826)</c:v>
                </c:pt>
                <c:pt idx="25">
                  <c:v>34 (N=9137)</c:v>
                </c:pt>
                <c:pt idx="26">
                  <c:v>35 (N=750)</c:v>
                </c:pt>
              </c:strCache>
            </c:strRef>
          </c:cat>
          <c:val>
            <c:numRef>
              <c:f>SD_Burden_time!$J$6:$J$32</c:f>
              <c:numCache>
                <c:formatCode>0%</c:formatCode>
                <c:ptCount val="27"/>
                <c:pt idx="0">
                  <c:v>0.14000000000000001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0.12</c:v>
                </c:pt>
                <c:pt idx="5">
                  <c:v>0.15</c:v>
                </c:pt>
                <c:pt idx="6">
                  <c:v>0.19</c:v>
                </c:pt>
                <c:pt idx="7">
                  <c:v>0.22</c:v>
                </c:pt>
                <c:pt idx="8">
                  <c:v>0.26</c:v>
                </c:pt>
                <c:pt idx="9">
                  <c:v>0.28000000000000003</c:v>
                </c:pt>
                <c:pt idx="10">
                  <c:v>0.28999999999999998</c:v>
                </c:pt>
                <c:pt idx="11">
                  <c:v>0.33</c:v>
                </c:pt>
                <c:pt idx="12">
                  <c:v>0.39</c:v>
                </c:pt>
                <c:pt idx="13">
                  <c:v>0.37</c:v>
                </c:pt>
                <c:pt idx="14">
                  <c:v>0.38</c:v>
                </c:pt>
                <c:pt idx="15">
                  <c:v>0.41</c:v>
                </c:pt>
                <c:pt idx="16">
                  <c:v>0.45</c:v>
                </c:pt>
                <c:pt idx="17">
                  <c:v>0.42</c:v>
                </c:pt>
                <c:pt idx="18">
                  <c:v>0.43</c:v>
                </c:pt>
                <c:pt idx="19">
                  <c:v>0.41</c:v>
                </c:pt>
                <c:pt idx="20">
                  <c:v>0.4</c:v>
                </c:pt>
                <c:pt idx="21">
                  <c:v>0.41</c:v>
                </c:pt>
                <c:pt idx="22">
                  <c:v>0.42</c:v>
                </c:pt>
                <c:pt idx="23">
                  <c:v>0.49</c:v>
                </c:pt>
                <c:pt idx="24">
                  <c:v>0.53</c:v>
                </c:pt>
                <c:pt idx="25">
                  <c:v>0.57999999999999996</c:v>
                </c:pt>
                <c:pt idx="26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SD_Burden_time!$K$1</c:f>
              <c:strCache>
                <c:ptCount val="1"/>
                <c:pt idx="0">
                  <c:v> %mild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SD_Burden_time!$B$6:$B$32</c:f>
              <c:strCache>
                <c:ptCount val="27"/>
                <c:pt idx="0">
                  <c:v>9 (N=138)</c:v>
                </c:pt>
                <c:pt idx="1">
                  <c:v>10 (N=880)</c:v>
                </c:pt>
                <c:pt idx="2">
                  <c:v>11 (N=6341)</c:v>
                </c:pt>
                <c:pt idx="3">
                  <c:v>12 (N=21956)</c:v>
                </c:pt>
                <c:pt idx="4">
                  <c:v>13 (N=32564)</c:v>
                </c:pt>
                <c:pt idx="5">
                  <c:v>14 (N=33816)</c:v>
                </c:pt>
                <c:pt idx="6">
                  <c:v>15 (N=25269)</c:v>
                </c:pt>
                <c:pt idx="7">
                  <c:v>16 (N=16104)</c:v>
                </c:pt>
                <c:pt idx="8">
                  <c:v>17 (N=11635)</c:v>
                </c:pt>
                <c:pt idx="9">
                  <c:v>18 (N=7064)</c:v>
                </c:pt>
                <c:pt idx="10">
                  <c:v>19 (N=5966)</c:v>
                </c:pt>
                <c:pt idx="11">
                  <c:v>20 (N=4561)</c:v>
                </c:pt>
                <c:pt idx="12">
                  <c:v>21 (N=3491)</c:v>
                </c:pt>
                <c:pt idx="13">
                  <c:v>22 (N=3123)</c:v>
                </c:pt>
                <c:pt idx="14">
                  <c:v>23 (N=2300)</c:v>
                </c:pt>
                <c:pt idx="15">
                  <c:v>24 (N=2296)</c:v>
                </c:pt>
                <c:pt idx="16">
                  <c:v>25 (N=4044)</c:v>
                </c:pt>
                <c:pt idx="17">
                  <c:v>26 (N=3163)</c:v>
                </c:pt>
                <c:pt idx="18">
                  <c:v>27 (N=2665)</c:v>
                </c:pt>
                <c:pt idx="19">
                  <c:v>28 (N=2372)</c:v>
                </c:pt>
                <c:pt idx="20">
                  <c:v>29 (N=2964)</c:v>
                </c:pt>
                <c:pt idx="21">
                  <c:v>30 (N=3846)</c:v>
                </c:pt>
                <c:pt idx="22">
                  <c:v>31 (N=4754)</c:v>
                </c:pt>
                <c:pt idx="23">
                  <c:v>32 (N=5990)</c:v>
                </c:pt>
                <c:pt idx="24">
                  <c:v>33 (N=7826)</c:v>
                </c:pt>
                <c:pt idx="25">
                  <c:v>34 (N=9137)</c:v>
                </c:pt>
                <c:pt idx="26">
                  <c:v>35 (N=750)</c:v>
                </c:pt>
              </c:strCache>
            </c:strRef>
          </c:cat>
          <c:val>
            <c:numRef>
              <c:f>SD_Burden_time!$K$6:$K$32</c:f>
              <c:numCache>
                <c:formatCode>0%</c:formatCode>
                <c:ptCount val="27"/>
                <c:pt idx="0">
                  <c:v>0.13</c:v>
                </c:pt>
                <c:pt idx="1">
                  <c:v>0.19</c:v>
                </c:pt>
                <c:pt idx="2">
                  <c:v>0.23</c:v>
                </c:pt>
                <c:pt idx="3">
                  <c:v>0.22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  <c:pt idx="8">
                  <c:v>0.22</c:v>
                </c:pt>
                <c:pt idx="9">
                  <c:v>0.21</c:v>
                </c:pt>
                <c:pt idx="10">
                  <c:v>0.21</c:v>
                </c:pt>
                <c:pt idx="11">
                  <c:v>0.21</c:v>
                </c:pt>
                <c:pt idx="12">
                  <c:v>0.19</c:v>
                </c:pt>
                <c:pt idx="13">
                  <c:v>0.21</c:v>
                </c:pt>
                <c:pt idx="14">
                  <c:v>0.19</c:v>
                </c:pt>
                <c:pt idx="15">
                  <c:v>0.2</c:v>
                </c:pt>
                <c:pt idx="16">
                  <c:v>0.24</c:v>
                </c:pt>
                <c:pt idx="17">
                  <c:v>0.23</c:v>
                </c:pt>
                <c:pt idx="18">
                  <c:v>0.2</c:v>
                </c:pt>
                <c:pt idx="19">
                  <c:v>0.21</c:v>
                </c:pt>
                <c:pt idx="20">
                  <c:v>0.21</c:v>
                </c:pt>
                <c:pt idx="21">
                  <c:v>0.22</c:v>
                </c:pt>
                <c:pt idx="22">
                  <c:v>0.22</c:v>
                </c:pt>
                <c:pt idx="23">
                  <c:v>0.21</c:v>
                </c:pt>
                <c:pt idx="24">
                  <c:v>0.2</c:v>
                </c:pt>
                <c:pt idx="25">
                  <c:v>0.19</c:v>
                </c:pt>
                <c:pt idx="26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SD_Burden_time!$L$1</c:f>
              <c:strCache>
                <c:ptCount val="1"/>
                <c:pt idx="0">
                  <c:v>%moderat</c:v>
                </c:pt>
              </c:strCache>
            </c:strRef>
          </c:tx>
          <c:invertIfNegative val="0"/>
          <c:cat>
            <c:strRef>
              <c:f>SD_Burden_time!$B$6:$B$32</c:f>
              <c:strCache>
                <c:ptCount val="27"/>
                <c:pt idx="0">
                  <c:v>9 (N=138)</c:v>
                </c:pt>
                <c:pt idx="1">
                  <c:v>10 (N=880)</c:v>
                </c:pt>
                <c:pt idx="2">
                  <c:v>11 (N=6341)</c:v>
                </c:pt>
                <c:pt idx="3">
                  <c:v>12 (N=21956)</c:v>
                </c:pt>
                <c:pt idx="4">
                  <c:v>13 (N=32564)</c:v>
                </c:pt>
                <c:pt idx="5">
                  <c:v>14 (N=33816)</c:v>
                </c:pt>
                <c:pt idx="6">
                  <c:v>15 (N=25269)</c:v>
                </c:pt>
                <c:pt idx="7">
                  <c:v>16 (N=16104)</c:v>
                </c:pt>
                <c:pt idx="8">
                  <c:v>17 (N=11635)</c:v>
                </c:pt>
                <c:pt idx="9">
                  <c:v>18 (N=7064)</c:v>
                </c:pt>
                <c:pt idx="10">
                  <c:v>19 (N=5966)</c:v>
                </c:pt>
                <c:pt idx="11">
                  <c:v>20 (N=4561)</c:v>
                </c:pt>
                <c:pt idx="12">
                  <c:v>21 (N=3491)</c:v>
                </c:pt>
                <c:pt idx="13">
                  <c:v>22 (N=3123)</c:v>
                </c:pt>
                <c:pt idx="14">
                  <c:v>23 (N=2300)</c:v>
                </c:pt>
                <c:pt idx="15">
                  <c:v>24 (N=2296)</c:v>
                </c:pt>
                <c:pt idx="16">
                  <c:v>25 (N=4044)</c:v>
                </c:pt>
                <c:pt idx="17">
                  <c:v>26 (N=3163)</c:v>
                </c:pt>
                <c:pt idx="18">
                  <c:v>27 (N=2665)</c:v>
                </c:pt>
                <c:pt idx="19">
                  <c:v>28 (N=2372)</c:v>
                </c:pt>
                <c:pt idx="20">
                  <c:v>29 (N=2964)</c:v>
                </c:pt>
                <c:pt idx="21">
                  <c:v>30 (N=3846)</c:v>
                </c:pt>
                <c:pt idx="22">
                  <c:v>31 (N=4754)</c:v>
                </c:pt>
                <c:pt idx="23">
                  <c:v>32 (N=5990)</c:v>
                </c:pt>
                <c:pt idx="24">
                  <c:v>33 (N=7826)</c:v>
                </c:pt>
                <c:pt idx="25">
                  <c:v>34 (N=9137)</c:v>
                </c:pt>
                <c:pt idx="26">
                  <c:v>35 (N=750)</c:v>
                </c:pt>
              </c:strCache>
            </c:strRef>
          </c:cat>
          <c:val>
            <c:numRef>
              <c:f>SD_Burden_time!$L$6:$L$32</c:f>
              <c:numCache>
                <c:formatCode>0%</c:formatCode>
                <c:ptCount val="27"/>
                <c:pt idx="0">
                  <c:v>0.48</c:v>
                </c:pt>
                <c:pt idx="1">
                  <c:v>0.47</c:v>
                </c:pt>
                <c:pt idx="2">
                  <c:v>0.52</c:v>
                </c:pt>
                <c:pt idx="3">
                  <c:v>0.53</c:v>
                </c:pt>
                <c:pt idx="4">
                  <c:v>0.49</c:v>
                </c:pt>
                <c:pt idx="5">
                  <c:v>0.45</c:v>
                </c:pt>
                <c:pt idx="6">
                  <c:v>0.4</c:v>
                </c:pt>
                <c:pt idx="7">
                  <c:v>0.37</c:v>
                </c:pt>
                <c:pt idx="8">
                  <c:v>0.33</c:v>
                </c:pt>
                <c:pt idx="9">
                  <c:v>0.32</c:v>
                </c:pt>
                <c:pt idx="10">
                  <c:v>0.32</c:v>
                </c:pt>
                <c:pt idx="11">
                  <c:v>0.28999999999999998</c:v>
                </c:pt>
                <c:pt idx="12">
                  <c:v>0.27</c:v>
                </c:pt>
                <c:pt idx="13">
                  <c:v>0.28999999999999998</c:v>
                </c:pt>
                <c:pt idx="14">
                  <c:v>0.3</c:v>
                </c:pt>
                <c:pt idx="15">
                  <c:v>0.26</c:v>
                </c:pt>
                <c:pt idx="16">
                  <c:v>0.22</c:v>
                </c:pt>
                <c:pt idx="17">
                  <c:v>0.24</c:v>
                </c:pt>
                <c:pt idx="18">
                  <c:v>0.27</c:v>
                </c:pt>
                <c:pt idx="19">
                  <c:v>0.27</c:v>
                </c:pt>
                <c:pt idx="20">
                  <c:v>0.27</c:v>
                </c:pt>
                <c:pt idx="21">
                  <c:v>0.27</c:v>
                </c:pt>
                <c:pt idx="22">
                  <c:v>0.27</c:v>
                </c:pt>
                <c:pt idx="23">
                  <c:v>0.24</c:v>
                </c:pt>
                <c:pt idx="24">
                  <c:v>0.21</c:v>
                </c:pt>
                <c:pt idx="25">
                  <c:v>0.19</c:v>
                </c:pt>
                <c:pt idx="26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SD_Burden_time!$M$1</c:f>
              <c:strCache>
                <c:ptCount val="1"/>
                <c:pt idx="0">
                  <c:v>%schwer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SD_Burden_time!$B$6:$B$32</c:f>
              <c:strCache>
                <c:ptCount val="27"/>
                <c:pt idx="0">
                  <c:v>9 (N=138)</c:v>
                </c:pt>
                <c:pt idx="1">
                  <c:v>10 (N=880)</c:v>
                </c:pt>
                <c:pt idx="2">
                  <c:v>11 (N=6341)</c:v>
                </c:pt>
                <c:pt idx="3">
                  <c:v>12 (N=21956)</c:v>
                </c:pt>
                <c:pt idx="4">
                  <c:v>13 (N=32564)</c:v>
                </c:pt>
                <c:pt idx="5">
                  <c:v>14 (N=33816)</c:v>
                </c:pt>
                <c:pt idx="6">
                  <c:v>15 (N=25269)</c:v>
                </c:pt>
                <c:pt idx="7">
                  <c:v>16 (N=16104)</c:v>
                </c:pt>
                <c:pt idx="8">
                  <c:v>17 (N=11635)</c:v>
                </c:pt>
                <c:pt idx="9">
                  <c:v>18 (N=7064)</c:v>
                </c:pt>
                <c:pt idx="10">
                  <c:v>19 (N=5966)</c:v>
                </c:pt>
                <c:pt idx="11">
                  <c:v>20 (N=4561)</c:v>
                </c:pt>
                <c:pt idx="12">
                  <c:v>21 (N=3491)</c:v>
                </c:pt>
                <c:pt idx="13">
                  <c:v>22 (N=3123)</c:v>
                </c:pt>
                <c:pt idx="14">
                  <c:v>23 (N=2300)</c:v>
                </c:pt>
                <c:pt idx="15">
                  <c:v>24 (N=2296)</c:v>
                </c:pt>
                <c:pt idx="16">
                  <c:v>25 (N=4044)</c:v>
                </c:pt>
                <c:pt idx="17">
                  <c:v>26 (N=3163)</c:v>
                </c:pt>
                <c:pt idx="18">
                  <c:v>27 (N=2665)</c:v>
                </c:pt>
                <c:pt idx="19">
                  <c:v>28 (N=2372)</c:v>
                </c:pt>
                <c:pt idx="20">
                  <c:v>29 (N=2964)</c:v>
                </c:pt>
                <c:pt idx="21">
                  <c:v>30 (N=3846)</c:v>
                </c:pt>
                <c:pt idx="22">
                  <c:v>31 (N=4754)</c:v>
                </c:pt>
                <c:pt idx="23">
                  <c:v>32 (N=5990)</c:v>
                </c:pt>
                <c:pt idx="24">
                  <c:v>33 (N=7826)</c:v>
                </c:pt>
                <c:pt idx="25">
                  <c:v>34 (N=9137)</c:v>
                </c:pt>
                <c:pt idx="26">
                  <c:v>35 (N=750)</c:v>
                </c:pt>
              </c:strCache>
            </c:strRef>
          </c:cat>
          <c:val>
            <c:numRef>
              <c:f>SD_Burden_time!$M$6:$M$32</c:f>
              <c:numCache>
                <c:formatCode>0%</c:formatCode>
                <c:ptCount val="27"/>
                <c:pt idx="0">
                  <c:v>0.25</c:v>
                </c:pt>
                <c:pt idx="1">
                  <c:v>0.2</c:v>
                </c:pt>
                <c:pt idx="2">
                  <c:v>0.1</c:v>
                </c:pt>
                <c:pt idx="3">
                  <c:v>0.11</c:v>
                </c:pt>
                <c:pt idx="4">
                  <c:v>0.16</c:v>
                </c:pt>
                <c:pt idx="5">
                  <c:v>0.18</c:v>
                </c:pt>
                <c:pt idx="6">
                  <c:v>0.17</c:v>
                </c:pt>
                <c:pt idx="7">
                  <c:v>0.19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0.16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0.13</c:v>
                </c:pt>
                <c:pt idx="15">
                  <c:v>0.12</c:v>
                </c:pt>
                <c:pt idx="16">
                  <c:v>0.08</c:v>
                </c:pt>
                <c:pt idx="17">
                  <c:v>0.1</c:v>
                </c:pt>
                <c:pt idx="18">
                  <c:v>0.11</c:v>
                </c:pt>
                <c:pt idx="19">
                  <c:v>0.1</c:v>
                </c:pt>
                <c:pt idx="20">
                  <c:v>0.11</c:v>
                </c:pt>
                <c:pt idx="21">
                  <c:v>0.09</c:v>
                </c:pt>
                <c:pt idx="22">
                  <c:v>0.09</c:v>
                </c:pt>
                <c:pt idx="23">
                  <c:v>7.0000000000000007E-2</c:v>
                </c:pt>
                <c:pt idx="24">
                  <c:v>0.05</c:v>
                </c:pt>
                <c:pt idx="25">
                  <c:v>0.04</c:v>
                </c:pt>
                <c:pt idx="26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SD_Burden_time!$N$1</c:f>
              <c:strCache>
                <c:ptCount val="1"/>
                <c:pt idx="0">
                  <c:v>%sehr schwer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SD_Burden_time!$B$6:$B$32</c:f>
              <c:strCache>
                <c:ptCount val="27"/>
                <c:pt idx="0">
                  <c:v>9 (N=138)</c:v>
                </c:pt>
                <c:pt idx="1">
                  <c:v>10 (N=880)</c:v>
                </c:pt>
                <c:pt idx="2">
                  <c:v>11 (N=6341)</c:v>
                </c:pt>
                <c:pt idx="3">
                  <c:v>12 (N=21956)</c:v>
                </c:pt>
                <c:pt idx="4">
                  <c:v>13 (N=32564)</c:v>
                </c:pt>
                <c:pt idx="5">
                  <c:v>14 (N=33816)</c:v>
                </c:pt>
                <c:pt idx="6">
                  <c:v>15 (N=25269)</c:v>
                </c:pt>
                <c:pt idx="7">
                  <c:v>16 (N=16104)</c:v>
                </c:pt>
                <c:pt idx="8">
                  <c:v>17 (N=11635)</c:v>
                </c:pt>
                <c:pt idx="9">
                  <c:v>18 (N=7064)</c:v>
                </c:pt>
                <c:pt idx="10">
                  <c:v>19 (N=5966)</c:v>
                </c:pt>
                <c:pt idx="11">
                  <c:v>20 (N=4561)</c:v>
                </c:pt>
                <c:pt idx="12">
                  <c:v>21 (N=3491)</c:v>
                </c:pt>
                <c:pt idx="13">
                  <c:v>22 (N=3123)</c:v>
                </c:pt>
                <c:pt idx="14">
                  <c:v>23 (N=2300)</c:v>
                </c:pt>
                <c:pt idx="15">
                  <c:v>24 (N=2296)</c:v>
                </c:pt>
                <c:pt idx="16">
                  <c:v>25 (N=4044)</c:v>
                </c:pt>
                <c:pt idx="17">
                  <c:v>26 (N=3163)</c:v>
                </c:pt>
                <c:pt idx="18">
                  <c:v>27 (N=2665)</c:v>
                </c:pt>
                <c:pt idx="19">
                  <c:v>28 (N=2372)</c:v>
                </c:pt>
                <c:pt idx="20">
                  <c:v>29 (N=2964)</c:v>
                </c:pt>
                <c:pt idx="21">
                  <c:v>30 (N=3846)</c:v>
                </c:pt>
                <c:pt idx="22">
                  <c:v>31 (N=4754)</c:v>
                </c:pt>
                <c:pt idx="23">
                  <c:v>32 (N=5990)</c:v>
                </c:pt>
                <c:pt idx="24">
                  <c:v>33 (N=7826)</c:v>
                </c:pt>
                <c:pt idx="25">
                  <c:v>34 (N=9137)</c:v>
                </c:pt>
                <c:pt idx="26">
                  <c:v>35 (N=750)</c:v>
                </c:pt>
              </c:strCache>
            </c:strRef>
          </c:cat>
          <c:val>
            <c:numRef>
              <c:f>SD_Burden_time!$N$6:$N$32</c:f>
              <c:numCache>
                <c:formatCode>0%</c:formatCode>
                <c:ptCount val="27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  <c:pt idx="14">
                  <c:v>0.01</c:v>
                </c:pt>
                <c:pt idx="15">
                  <c:v>0.01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0.01</c:v>
                </c:pt>
                <c:pt idx="20">
                  <c:v>0</c:v>
                </c:pt>
                <c:pt idx="21">
                  <c:v>0.01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103296"/>
        <c:axId val="166117760"/>
      </c:barChart>
      <c:catAx>
        <c:axId val="16610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Kalenderwoche</a:t>
                </a:r>
                <a:r>
                  <a:rPr lang="de-DE" baseline="0"/>
                  <a:t> (Fallzahl in Klammern)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3780000"/>
          <a:lstStyle/>
          <a:p>
            <a:pPr>
              <a:defRPr/>
            </a:pPr>
            <a:endParaRPr lang="de-DE"/>
          </a:p>
        </c:txPr>
        <c:crossAx val="166117760"/>
        <c:crosses val="autoZero"/>
        <c:auto val="1"/>
        <c:lblAlgn val="ctr"/>
        <c:lblOffset val="100"/>
        <c:noMultiLvlLbl val="0"/>
      </c:catAx>
      <c:valAx>
        <c:axId val="16611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Schweregradverteilung</a:t>
                </a:r>
                <a:r>
                  <a:rPr lang="de-DE" baseline="0"/>
                  <a:t> </a:t>
                </a:r>
                <a:br>
                  <a:rPr lang="de-DE" baseline="0"/>
                </a:br>
                <a:r>
                  <a:rPr lang="de-DE" baseline="0"/>
                  <a:t>(Basis: gemeldete Fälle je KW)</a:t>
                </a:r>
                <a:endParaRPr lang="de-DE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66103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72D1C-30D9-4C79-A7BF-7EE34CB5D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2593D7-08F7-4DD0-90F6-C46660002AD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dirty="0" smtClean="0"/>
            <a:t>Durch Krankheit und Tod verlorene Lebensjahre</a:t>
          </a:r>
          <a:endParaRPr lang="de-DE" dirty="0"/>
        </a:p>
      </dgm:t>
    </dgm:pt>
    <dgm:pt modelId="{69B055B1-9E18-47D1-ADE2-99DC5AEB5E28}" type="parTrans" cxnId="{83304606-89CB-4061-A5A6-1B8EA4EA7556}">
      <dgm:prSet/>
      <dgm:spPr/>
      <dgm:t>
        <a:bodyPr/>
        <a:lstStyle/>
        <a:p>
          <a:endParaRPr lang="de-DE"/>
        </a:p>
      </dgm:t>
    </dgm:pt>
    <dgm:pt modelId="{78B69068-0F5B-46BA-A27E-D3356F053346}" type="sibTrans" cxnId="{83304606-89CB-4061-A5A6-1B8EA4EA7556}">
      <dgm:prSet/>
      <dgm:spPr/>
      <dgm:t>
        <a:bodyPr/>
        <a:lstStyle/>
        <a:p>
          <a:endParaRPr lang="de-DE"/>
        </a:p>
      </dgm:t>
    </dgm:pt>
    <dgm:pt modelId="{F79A3540-62E4-4871-A9B7-C9A7E6D93BD7}">
      <dgm:prSet phldrT="[Text]" custT="1"/>
      <dgm:spPr>
        <a:solidFill>
          <a:srgbClr val="2A62A6"/>
        </a:solidFill>
      </dgm:spPr>
      <dgm:t>
        <a:bodyPr/>
        <a:lstStyle/>
        <a:p>
          <a:pPr>
            <a:spcAft>
              <a:spcPts val="600"/>
            </a:spcAft>
          </a:pPr>
          <a:r>
            <a:rPr lang="de-DE" sz="2200" dirty="0" smtClean="0"/>
            <a:t>Durch Krankheit verlorene gesunde Lebenszeit</a:t>
          </a:r>
        </a:p>
        <a:p>
          <a:pPr>
            <a:spcAft>
              <a:spcPct val="35000"/>
            </a:spcAft>
          </a:pPr>
          <a:r>
            <a:rPr lang="de-DE" sz="1800" dirty="0" smtClean="0">
              <a:sym typeface="Wingdings"/>
            </a:rPr>
            <a:t>Erkrankungsdauer</a:t>
          </a:r>
          <a:r>
            <a:rPr lang="de-DE" sz="2100" dirty="0" smtClean="0">
              <a:sym typeface="Wingdings"/>
            </a:rPr>
            <a:t> </a:t>
          </a:r>
          <a:r>
            <a:rPr lang="de-DE" sz="1600" dirty="0" smtClean="0">
              <a:sym typeface="Wingdings"/>
            </a:rPr>
            <a:t></a:t>
          </a:r>
          <a:r>
            <a:rPr lang="de-DE" sz="2100" dirty="0" smtClean="0">
              <a:sym typeface="Wingdings"/>
            </a:rPr>
            <a:t> </a:t>
          </a:r>
          <a:r>
            <a:rPr lang="de-DE" sz="1800" dirty="0" smtClean="0"/>
            <a:t>Erkrankungsschwere</a:t>
          </a:r>
          <a:r>
            <a:rPr lang="de-DE" sz="2100" dirty="0" smtClean="0"/>
            <a:t> </a:t>
          </a:r>
          <a:r>
            <a:rPr lang="de-DE" sz="1600" dirty="0" smtClean="0">
              <a:sym typeface="Wingdings"/>
            </a:rPr>
            <a:t> </a:t>
          </a:r>
          <a:r>
            <a:rPr lang="de-DE" sz="1800" dirty="0" smtClean="0">
              <a:sym typeface="Wingdings"/>
            </a:rPr>
            <a:t>Gewichtung</a:t>
          </a:r>
          <a:endParaRPr lang="de-DE" sz="1800" dirty="0"/>
        </a:p>
      </dgm:t>
    </dgm:pt>
    <dgm:pt modelId="{1B63D3FA-88D0-4153-B503-5058B2D82B23}" type="parTrans" cxnId="{58ED580E-DF83-45CE-87D2-9C7113942D23}">
      <dgm:prSet/>
      <dgm:spPr/>
      <dgm:t>
        <a:bodyPr/>
        <a:lstStyle/>
        <a:p>
          <a:endParaRPr lang="de-DE"/>
        </a:p>
      </dgm:t>
    </dgm:pt>
    <dgm:pt modelId="{60A33B81-93E6-4670-A6B2-1BBD22E893CD}" type="sibTrans" cxnId="{58ED580E-DF83-45CE-87D2-9C7113942D23}">
      <dgm:prSet/>
      <dgm:spPr/>
      <dgm:t>
        <a:bodyPr/>
        <a:lstStyle/>
        <a:p>
          <a:endParaRPr lang="de-DE"/>
        </a:p>
      </dgm:t>
    </dgm:pt>
    <dgm:pt modelId="{04AB2287-386A-412E-B7D1-B36AC4887656}">
      <dgm:prSet phldrT="[Text]" custT="1"/>
      <dgm:spPr>
        <a:solidFill>
          <a:srgbClr val="8DB4E3"/>
        </a:solidFill>
      </dgm:spPr>
      <dgm:t>
        <a:bodyPr/>
        <a:lstStyle/>
        <a:p>
          <a:pPr>
            <a:spcAft>
              <a:spcPts val="600"/>
            </a:spcAft>
          </a:pPr>
          <a:r>
            <a:rPr lang="de-DE" sz="2200" dirty="0" smtClean="0"/>
            <a:t>Durch vorzeitiges Versterben verlorene Lebensjahre</a:t>
          </a:r>
        </a:p>
        <a:p>
          <a:pPr>
            <a:spcAft>
              <a:spcPct val="35000"/>
            </a:spcAft>
          </a:pPr>
          <a:r>
            <a:rPr lang="de-DE" sz="1800" dirty="0" smtClean="0"/>
            <a:t>Alter des Todes </a:t>
          </a:r>
          <a:r>
            <a:rPr lang="de-DE" sz="1600" dirty="0" smtClean="0">
              <a:sym typeface="Wingdings"/>
            </a:rPr>
            <a:t></a:t>
          </a:r>
          <a:r>
            <a:rPr lang="de-DE" sz="2100" dirty="0" smtClean="0">
              <a:sym typeface="Wingdings"/>
            </a:rPr>
            <a:t> </a:t>
          </a:r>
          <a:r>
            <a:rPr lang="de-DE" sz="1800" dirty="0" smtClean="0">
              <a:sym typeface="Wingdings"/>
            </a:rPr>
            <a:t>Restle</a:t>
          </a:r>
          <a:r>
            <a:rPr lang="de-DE" sz="1800" dirty="0" smtClean="0"/>
            <a:t>benserwartung</a:t>
          </a:r>
          <a:endParaRPr lang="de-DE" sz="1800" dirty="0"/>
        </a:p>
      </dgm:t>
    </dgm:pt>
    <dgm:pt modelId="{523273DA-82CA-4321-9A3F-98B89EC1D47E}" type="parTrans" cxnId="{A9CFB488-B6C9-477B-B68C-26970A30DBD7}">
      <dgm:prSet/>
      <dgm:spPr/>
      <dgm:t>
        <a:bodyPr/>
        <a:lstStyle/>
        <a:p>
          <a:endParaRPr lang="de-DE"/>
        </a:p>
      </dgm:t>
    </dgm:pt>
    <dgm:pt modelId="{35B84102-F1BF-44A4-BC34-7BCD1C61C8D1}" type="sibTrans" cxnId="{A9CFB488-B6C9-477B-B68C-26970A30DBD7}">
      <dgm:prSet/>
      <dgm:spPr/>
      <dgm:t>
        <a:bodyPr/>
        <a:lstStyle/>
        <a:p>
          <a:endParaRPr lang="de-DE"/>
        </a:p>
      </dgm:t>
    </dgm:pt>
    <dgm:pt modelId="{50277FEE-6953-4919-A672-50C194142C97}" type="pres">
      <dgm:prSet presAssocID="{AFF72D1C-30D9-4C79-A7BF-7EE34CB5D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649FEE29-9955-419F-A60A-5940E485AFCA}" type="pres">
      <dgm:prSet presAssocID="{AFF72D1C-30D9-4C79-A7BF-7EE34CB5D018}" presName="Name1" presStyleCnt="0"/>
      <dgm:spPr/>
    </dgm:pt>
    <dgm:pt modelId="{80D6A0C0-D437-4B99-956A-75A832D5EAD7}" type="pres">
      <dgm:prSet presAssocID="{AFF72D1C-30D9-4C79-A7BF-7EE34CB5D018}" presName="cycle" presStyleCnt="0"/>
      <dgm:spPr/>
    </dgm:pt>
    <dgm:pt modelId="{8BD8B847-E63F-487D-A62C-2286E4DDC72E}" type="pres">
      <dgm:prSet presAssocID="{AFF72D1C-30D9-4C79-A7BF-7EE34CB5D018}" presName="srcNode" presStyleLbl="node1" presStyleIdx="0" presStyleCnt="3"/>
      <dgm:spPr/>
    </dgm:pt>
    <dgm:pt modelId="{1A0EF027-EBCE-41F6-A72D-57A30EBF2CD7}" type="pres">
      <dgm:prSet presAssocID="{AFF72D1C-30D9-4C79-A7BF-7EE34CB5D018}" presName="conn" presStyleLbl="parChTrans1D2" presStyleIdx="0" presStyleCnt="1"/>
      <dgm:spPr/>
      <dgm:t>
        <a:bodyPr/>
        <a:lstStyle/>
        <a:p>
          <a:endParaRPr lang="de-DE"/>
        </a:p>
      </dgm:t>
    </dgm:pt>
    <dgm:pt modelId="{7F86E30D-C136-45FD-A067-3ECE51D06D82}" type="pres">
      <dgm:prSet presAssocID="{AFF72D1C-30D9-4C79-A7BF-7EE34CB5D018}" presName="extraNode" presStyleLbl="node1" presStyleIdx="0" presStyleCnt="3"/>
      <dgm:spPr/>
    </dgm:pt>
    <dgm:pt modelId="{6C4A4CAB-8EB8-4DC8-8FF3-A2E3FE249753}" type="pres">
      <dgm:prSet presAssocID="{AFF72D1C-30D9-4C79-A7BF-7EE34CB5D018}" presName="dstNode" presStyleLbl="node1" presStyleIdx="0" presStyleCnt="3"/>
      <dgm:spPr/>
    </dgm:pt>
    <dgm:pt modelId="{E252ACC6-9F29-4EAF-B838-5E314F42DD82}" type="pres">
      <dgm:prSet presAssocID="{792593D7-08F7-4DD0-90F6-C46660002AD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FBB0A-612A-414D-8370-03EB068D0766}" type="pres">
      <dgm:prSet presAssocID="{792593D7-08F7-4DD0-90F6-C46660002AD7}" presName="accent_1" presStyleCnt="0"/>
      <dgm:spPr/>
    </dgm:pt>
    <dgm:pt modelId="{8D53D855-3EBF-40DC-9C3E-63EAF7C6578B}" type="pres">
      <dgm:prSet presAssocID="{792593D7-08F7-4DD0-90F6-C46660002AD7}" presName="accentRepeatNode" presStyleLbl="solidFgAcc1" presStyleIdx="0" presStyleCnt="3"/>
      <dgm:spPr/>
    </dgm:pt>
    <dgm:pt modelId="{61EFA9D9-8AB3-4029-9312-90AF200AC7F9}" type="pres">
      <dgm:prSet presAssocID="{F79A3540-62E4-4871-A9B7-C9A7E6D93B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23B122-1805-4DFE-A70E-468A4D317263}" type="pres">
      <dgm:prSet presAssocID="{F79A3540-62E4-4871-A9B7-C9A7E6D93BD7}" presName="accent_2" presStyleCnt="0"/>
      <dgm:spPr/>
    </dgm:pt>
    <dgm:pt modelId="{1B7E82D8-1BCE-43DA-BF50-067A14528D87}" type="pres">
      <dgm:prSet presAssocID="{F79A3540-62E4-4871-A9B7-C9A7E6D93BD7}" presName="accentRepeatNode" presStyleLbl="solidFgAcc1" presStyleIdx="1" presStyleCnt="3"/>
      <dgm:spPr/>
    </dgm:pt>
    <dgm:pt modelId="{54728CDC-1A7C-4517-B6A2-AA9CEBC05992}" type="pres">
      <dgm:prSet presAssocID="{04AB2287-386A-412E-B7D1-B36AC488765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4A2785-0A5F-49FC-97B6-DB8BDD1B1AA9}" type="pres">
      <dgm:prSet presAssocID="{04AB2287-386A-412E-B7D1-B36AC4887656}" presName="accent_3" presStyleCnt="0"/>
      <dgm:spPr/>
    </dgm:pt>
    <dgm:pt modelId="{6455E531-4AFA-4A25-9890-34F83C9BF927}" type="pres">
      <dgm:prSet presAssocID="{04AB2287-386A-412E-B7D1-B36AC4887656}" presName="accentRepeatNode" presStyleLbl="solidFgAcc1" presStyleIdx="2" presStyleCnt="3"/>
      <dgm:spPr/>
    </dgm:pt>
  </dgm:ptLst>
  <dgm:cxnLst>
    <dgm:cxn modelId="{46FD8E3F-95C7-44B3-902B-71F535FA414A}" type="presOf" srcId="{F79A3540-62E4-4871-A9B7-C9A7E6D93BD7}" destId="{61EFA9D9-8AB3-4029-9312-90AF200AC7F9}" srcOrd="0" destOrd="0" presId="urn:microsoft.com/office/officeart/2008/layout/VerticalCurvedList"/>
    <dgm:cxn modelId="{21BA9E19-AB0E-45D6-9EAB-940336B144F4}" type="presOf" srcId="{78B69068-0F5B-46BA-A27E-D3356F053346}" destId="{1A0EF027-EBCE-41F6-A72D-57A30EBF2CD7}" srcOrd="0" destOrd="0" presId="urn:microsoft.com/office/officeart/2008/layout/VerticalCurvedList"/>
    <dgm:cxn modelId="{BA0B58B1-D229-4BD7-8934-84F3E996B3B7}" type="presOf" srcId="{04AB2287-386A-412E-B7D1-B36AC4887656}" destId="{54728CDC-1A7C-4517-B6A2-AA9CEBC05992}" srcOrd="0" destOrd="0" presId="urn:microsoft.com/office/officeart/2008/layout/VerticalCurvedList"/>
    <dgm:cxn modelId="{9254BA40-D561-4F64-AA04-4BD947A41710}" type="presOf" srcId="{AFF72D1C-30D9-4C79-A7BF-7EE34CB5D018}" destId="{50277FEE-6953-4919-A672-50C194142C97}" srcOrd="0" destOrd="0" presId="urn:microsoft.com/office/officeart/2008/layout/VerticalCurvedList"/>
    <dgm:cxn modelId="{A9CFB488-B6C9-477B-B68C-26970A30DBD7}" srcId="{AFF72D1C-30D9-4C79-A7BF-7EE34CB5D018}" destId="{04AB2287-386A-412E-B7D1-B36AC4887656}" srcOrd="2" destOrd="0" parTransId="{523273DA-82CA-4321-9A3F-98B89EC1D47E}" sibTransId="{35B84102-F1BF-44A4-BC34-7BCD1C61C8D1}"/>
    <dgm:cxn modelId="{6E4B321B-7363-4DF1-AE05-C316AD393AA4}" type="presOf" srcId="{792593D7-08F7-4DD0-90F6-C46660002AD7}" destId="{E252ACC6-9F29-4EAF-B838-5E314F42DD82}" srcOrd="0" destOrd="0" presId="urn:microsoft.com/office/officeart/2008/layout/VerticalCurvedList"/>
    <dgm:cxn modelId="{58ED580E-DF83-45CE-87D2-9C7113942D23}" srcId="{AFF72D1C-30D9-4C79-A7BF-7EE34CB5D018}" destId="{F79A3540-62E4-4871-A9B7-C9A7E6D93BD7}" srcOrd="1" destOrd="0" parTransId="{1B63D3FA-88D0-4153-B503-5058B2D82B23}" sibTransId="{60A33B81-93E6-4670-A6B2-1BBD22E893CD}"/>
    <dgm:cxn modelId="{83304606-89CB-4061-A5A6-1B8EA4EA7556}" srcId="{AFF72D1C-30D9-4C79-A7BF-7EE34CB5D018}" destId="{792593D7-08F7-4DD0-90F6-C46660002AD7}" srcOrd="0" destOrd="0" parTransId="{69B055B1-9E18-47D1-ADE2-99DC5AEB5E28}" sibTransId="{78B69068-0F5B-46BA-A27E-D3356F053346}"/>
    <dgm:cxn modelId="{EB688F30-3BD5-4134-8BA0-37FEBB155630}" type="presParOf" srcId="{50277FEE-6953-4919-A672-50C194142C97}" destId="{649FEE29-9955-419F-A60A-5940E485AFCA}" srcOrd="0" destOrd="0" presId="urn:microsoft.com/office/officeart/2008/layout/VerticalCurvedList"/>
    <dgm:cxn modelId="{3A80D354-FD96-475C-86FE-F089274504F7}" type="presParOf" srcId="{649FEE29-9955-419F-A60A-5940E485AFCA}" destId="{80D6A0C0-D437-4B99-956A-75A832D5EAD7}" srcOrd="0" destOrd="0" presId="urn:microsoft.com/office/officeart/2008/layout/VerticalCurvedList"/>
    <dgm:cxn modelId="{9ACD52C3-BFC4-4EB2-B70D-9C1E33F20CE6}" type="presParOf" srcId="{80D6A0C0-D437-4B99-956A-75A832D5EAD7}" destId="{8BD8B847-E63F-487D-A62C-2286E4DDC72E}" srcOrd="0" destOrd="0" presId="urn:microsoft.com/office/officeart/2008/layout/VerticalCurvedList"/>
    <dgm:cxn modelId="{AF8E38C5-AE4C-405A-BA0F-211D72A0C073}" type="presParOf" srcId="{80D6A0C0-D437-4B99-956A-75A832D5EAD7}" destId="{1A0EF027-EBCE-41F6-A72D-57A30EBF2CD7}" srcOrd="1" destOrd="0" presId="urn:microsoft.com/office/officeart/2008/layout/VerticalCurvedList"/>
    <dgm:cxn modelId="{6F525AA7-4E7E-4EF7-B9A3-6D62602A7945}" type="presParOf" srcId="{80D6A0C0-D437-4B99-956A-75A832D5EAD7}" destId="{7F86E30D-C136-45FD-A067-3ECE51D06D82}" srcOrd="2" destOrd="0" presId="urn:microsoft.com/office/officeart/2008/layout/VerticalCurvedList"/>
    <dgm:cxn modelId="{828AA348-872D-4A6D-9CDE-6CC7E1D7B096}" type="presParOf" srcId="{80D6A0C0-D437-4B99-956A-75A832D5EAD7}" destId="{6C4A4CAB-8EB8-4DC8-8FF3-A2E3FE249753}" srcOrd="3" destOrd="0" presId="urn:microsoft.com/office/officeart/2008/layout/VerticalCurvedList"/>
    <dgm:cxn modelId="{A869B5BC-F1B8-45AB-A341-038E8241F77E}" type="presParOf" srcId="{649FEE29-9955-419F-A60A-5940E485AFCA}" destId="{E252ACC6-9F29-4EAF-B838-5E314F42DD82}" srcOrd="1" destOrd="0" presId="urn:microsoft.com/office/officeart/2008/layout/VerticalCurvedList"/>
    <dgm:cxn modelId="{653F628B-4115-42E2-9236-ECC17EEB655D}" type="presParOf" srcId="{649FEE29-9955-419F-A60A-5940E485AFCA}" destId="{8CEFBB0A-612A-414D-8370-03EB068D0766}" srcOrd="2" destOrd="0" presId="urn:microsoft.com/office/officeart/2008/layout/VerticalCurvedList"/>
    <dgm:cxn modelId="{028344E1-923F-42A8-A019-B92B12EAA6FD}" type="presParOf" srcId="{8CEFBB0A-612A-414D-8370-03EB068D0766}" destId="{8D53D855-3EBF-40DC-9C3E-63EAF7C6578B}" srcOrd="0" destOrd="0" presId="urn:microsoft.com/office/officeart/2008/layout/VerticalCurvedList"/>
    <dgm:cxn modelId="{07F6179E-A799-4ACC-9A2E-67044DEEF4C5}" type="presParOf" srcId="{649FEE29-9955-419F-A60A-5940E485AFCA}" destId="{61EFA9D9-8AB3-4029-9312-90AF200AC7F9}" srcOrd="3" destOrd="0" presId="urn:microsoft.com/office/officeart/2008/layout/VerticalCurvedList"/>
    <dgm:cxn modelId="{B64F8877-A72D-4F0A-A2FD-6F4CDB3A7418}" type="presParOf" srcId="{649FEE29-9955-419F-A60A-5940E485AFCA}" destId="{7A23B122-1805-4DFE-A70E-468A4D317263}" srcOrd="4" destOrd="0" presId="urn:microsoft.com/office/officeart/2008/layout/VerticalCurvedList"/>
    <dgm:cxn modelId="{97B5E378-8C41-48D7-82F8-F9BA8FAE3097}" type="presParOf" srcId="{7A23B122-1805-4DFE-A70E-468A4D317263}" destId="{1B7E82D8-1BCE-43DA-BF50-067A14528D87}" srcOrd="0" destOrd="0" presId="urn:microsoft.com/office/officeart/2008/layout/VerticalCurvedList"/>
    <dgm:cxn modelId="{3C6C0F4A-2FAA-49FD-A87E-CAF5938E0085}" type="presParOf" srcId="{649FEE29-9955-419F-A60A-5940E485AFCA}" destId="{54728CDC-1A7C-4517-B6A2-AA9CEBC05992}" srcOrd="5" destOrd="0" presId="urn:microsoft.com/office/officeart/2008/layout/VerticalCurvedList"/>
    <dgm:cxn modelId="{5A0BF71C-931B-42FE-BB26-F9989766282E}" type="presParOf" srcId="{649FEE29-9955-419F-A60A-5940E485AFCA}" destId="{444A2785-0A5F-49FC-97B6-DB8BDD1B1AA9}" srcOrd="6" destOrd="0" presId="urn:microsoft.com/office/officeart/2008/layout/VerticalCurvedList"/>
    <dgm:cxn modelId="{C0D48D12-66E8-4266-B46B-F5DFCD5AAC1B}" type="presParOf" srcId="{444A2785-0A5F-49FC-97B6-DB8BDD1B1AA9}" destId="{6455E531-4AFA-4A25-9890-34F83C9BF9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EF027-EBCE-41F6-A72D-57A30EBF2CD7}">
      <dsp:nvSpPr>
        <dsp:cNvPr id="0" name=""/>
        <dsp:cNvSpPr/>
      </dsp:nvSpPr>
      <dsp:spPr>
        <a:xfrm>
          <a:off x="-3969485" y="-609414"/>
          <a:ext cx="4730539" cy="4730539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2ACC6-9F29-4EAF-B838-5E314F42DD82}">
      <dsp:nvSpPr>
        <dsp:cNvPr id="0" name=""/>
        <dsp:cNvSpPr/>
      </dsp:nvSpPr>
      <dsp:spPr>
        <a:xfrm>
          <a:off x="489423" y="351171"/>
          <a:ext cx="7478199" cy="702342"/>
        </a:xfrm>
        <a:prstGeom prst="rect">
          <a:avLst/>
        </a:prstGeom>
        <a:solidFill>
          <a:schemeClr val="tx2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8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Durch Krankheit und Tod verlorene Lebensjahre</a:t>
          </a:r>
          <a:endParaRPr lang="de-DE" sz="2700" kern="1200" dirty="0"/>
        </a:p>
      </dsp:txBody>
      <dsp:txXfrm>
        <a:off x="489423" y="351171"/>
        <a:ext cx="7478199" cy="702342"/>
      </dsp:txXfrm>
    </dsp:sp>
    <dsp:sp modelId="{8D53D855-3EBF-40DC-9C3E-63EAF7C6578B}">
      <dsp:nvSpPr>
        <dsp:cNvPr id="0" name=""/>
        <dsp:cNvSpPr/>
      </dsp:nvSpPr>
      <dsp:spPr>
        <a:xfrm>
          <a:off x="50459" y="263378"/>
          <a:ext cx="877927" cy="877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FA9D9-8AB3-4029-9312-90AF200AC7F9}">
      <dsp:nvSpPr>
        <dsp:cNvPr id="0" name=""/>
        <dsp:cNvSpPr/>
      </dsp:nvSpPr>
      <dsp:spPr>
        <a:xfrm>
          <a:off x="744724" y="1404684"/>
          <a:ext cx="7222898" cy="702342"/>
        </a:xfrm>
        <a:prstGeom prst="rect">
          <a:avLst/>
        </a:prstGeom>
        <a:solidFill>
          <a:srgbClr val="2A62A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2200" kern="1200" dirty="0" smtClean="0"/>
            <a:t>Durch Krankheit verlorene gesunde Lebenszeit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ym typeface="Wingdings"/>
            </a:rPr>
            <a:t>Erkrankungsdauer</a:t>
          </a:r>
          <a:r>
            <a:rPr lang="de-DE" sz="2100" kern="1200" dirty="0" smtClean="0">
              <a:sym typeface="Wingdings"/>
            </a:rPr>
            <a:t> </a:t>
          </a:r>
          <a:r>
            <a:rPr lang="de-DE" sz="1600" kern="1200" dirty="0" smtClean="0">
              <a:sym typeface="Wingdings"/>
            </a:rPr>
            <a:t></a:t>
          </a:r>
          <a:r>
            <a:rPr lang="de-DE" sz="2100" kern="1200" dirty="0" smtClean="0">
              <a:sym typeface="Wingdings"/>
            </a:rPr>
            <a:t> </a:t>
          </a:r>
          <a:r>
            <a:rPr lang="de-DE" sz="1800" kern="1200" dirty="0" smtClean="0"/>
            <a:t>Erkrankungsschwere</a:t>
          </a:r>
          <a:r>
            <a:rPr lang="de-DE" sz="2100" kern="1200" dirty="0" smtClean="0"/>
            <a:t> </a:t>
          </a:r>
          <a:r>
            <a:rPr lang="de-DE" sz="1600" kern="1200" dirty="0" smtClean="0">
              <a:sym typeface="Wingdings"/>
            </a:rPr>
            <a:t> </a:t>
          </a:r>
          <a:r>
            <a:rPr lang="de-DE" sz="1800" kern="1200" dirty="0" smtClean="0">
              <a:sym typeface="Wingdings"/>
            </a:rPr>
            <a:t>Gewichtung</a:t>
          </a:r>
          <a:endParaRPr lang="de-DE" sz="1800" kern="1200" dirty="0"/>
        </a:p>
      </dsp:txBody>
      <dsp:txXfrm>
        <a:off x="744724" y="1404684"/>
        <a:ext cx="7222898" cy="702342"/>
      </dsp:txXfrm>
    </dsp:sp>
    <dsp:sp modelId="{1B7E82D8-1BCE-43DA-BF50-067A14528D87}">
      <dsp:nvSpPr>
        <dsp:cNvPr id="0" name=""/>
        <dsp:cNvSpPr/>
      </dsp:nvSpPr>
      <dsp:spPr>
        <a:xfrm>
          <a:off x="305760" y="1316891"/>
          <a:ext cx="877927" cy="877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28CDC-1A7C-4517-B6A2-AA9CEBC05992}">
      <dsp:nvSpPr>
        <dsp:cNvPr id="0" name=""/>
        <dsp:cNvSpPr/>
      </dsp:nvSpPr>
      <dsp:spPr>
        <a:xfrm>
          <a:off x="489423" y="2458197"/>
          <a:ext cx="7478199" cy="702342"/>
        </a:xfrm>
        <a:prstGeom prst="rect">
          <a:avLst/>
        </a:prstGeom>
        <a:solidFill>
          <a:srgbClr val="8DB4E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2200" kern="1200" dirty="0" smtClean="0"/>
            <a:t>Durch vorzeitiges Versterben verlorene Lebensjahre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Alter des Todes </a:t>
          </a:r>
          <a:r>
            <a:rPr lang="de-DE" sz="1600" kern="1200" dirty="0" smtClean="0">
              <a:sym typeface="Wingdings"/>
            </a:rPr>
            <a:t></a:t>
          </a:r>
          <a:r>
            <a:rPr lang="de-DE" sz="2100" kern="1200" dirty="0" smtClean="0">
              <a:sym typeface="Wingdings"/>
            </a:rPr>
            <a:t> </a:t>
          </a:r>
          <a:r>
            <a:rPr lang="de-DE" sz="1800" kern="1200" dirty="0" smtClean="0">
              <a:sym typeface="Wingdings"/>
            </a:rPr>
            <a:t>Restle</a:t>
          </a:r>
          <a:r>
            <a:rPr lang="de-DE" sz="1800" kern="1200" dirty="0" smtClean="0"/>
            <a:t>benserwartung</a:t>
          </a:r>
          <a:endParaRPr lang="de-DE" sz="1800" kern="1200" dirty="0"/>
        </a:p>
      </dsp:txBody>
      <dsp:txXfrm>
        <a:off x="489423" y="2458197"/>
        <a:ext cx="7478199" cy="702342"/>
      </dsp:txXfrm>
    </dsp:sp>
    <dsp:sp modelId="{6455E531-4AFA-4A25-9890-34F83C9BF927}">
      <dsp:nvSpPr>
        <dsp:cNvPr id="0" name=""/>
        <dsp:cNvSpPr/>
      </dsp:nvSpPr>
      <dsp:spPr>
        <a:xfrm>
          <a:off x="50459" y="2370404"/>
          <a:ext cx="877927" cy="877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7957097" y="1700478"/>
            <a:ext cx="1186905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3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683"/>
            <a:ext cx="8003623" cy="3988449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4379271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01581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8" y="4824132"/>
            <a:ext cx="8658817" cy="3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068733" cy="1161705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BURDEN 2020</a:t>
            </a:r>
            <a:br>
              <a:rPr lang="de-DE" dirty="0" smtClean="0"/>
            </a:br>
            <a:r>
              <a:rPr lang="de-DE" dirty="0" smtClean="0"/>
              <a:t>Titel des Vortrages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935414" y="2862183"/>
            <a:ext cx="4068209" cy="845344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Autor*in</a:t>
            </a:r>
          </a:p>
          <a:p>
            <a:pPr lvl="0"/>
            <a:r>
              <a:rPr lang="de-DE" dirty="0" smtClean="0"/>
              <a:t>Autor*in</a:t>
            </a:r>
          </a:p>
          <a:p>
            <a:pPr lvl="0"/>
            <a:r>
              <a:rPr lang="de-DE" dirty="0" smtClean="0"/>
              <a:t>Ort, TT.MM.JJJJ</a:t>
            </a:r>
          </a:p>
        </p:txBody>
      </p:sp>
    </p:spTree>
    <p:extLst>
      <p:ext uri="{BB962C8B-B14F-4D97-AF65-F5344CB8AC3E}">
        <p14:creationId xmlns:p14="http://schemas.microsoft.com/office/powerpoint/2010/main" val="274490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8" y="4824132"/>
            <a:ext cx="8658817" cy="3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1556" y="1970704"/>
            <a:ext cx="7498178" cy="685800"/>
          </a:xfrm>
        </p:spPr>
        <p:txBody>
          <a:bodyPr>
            <a:noAutofit/>
          </a:bodyPr>
          <a:lstStyle>
            <a:lvl1pPr marL="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 smtClean="0"/>
              <a:t>Abschnittstitel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41556" y="2740912"/>
            <a:ext cx="7498178" cy="685800"/>
          </a:xfrm>
        </p:spPr>
        <p:txBody>
          <a:bodyPr>
            <a:noAutofit/>
          </a:bodyPr>
          <a:lstStyle>
            <a:lvl1pPr marL="0" indent="0">
              <a:buNone/>
              <a:defRPr lang="de-DE" sz="28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de-DE" sz="7200" b="1" i="1" kern="1200" dirty="0" smtClean="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 smtClean="0"/>
              <a:t>Ergänzung</a:t>
            </a:r>
          </a:p>
        </p:txBody>
      </p:sp>
    </p:spTree>
    <p:extLst>
      <p:ext uri="{BB962C8B-B14F-4D97-AF65-F5344CB8AC3E}">
        <p14:creationId xmlns:p14="http://schemas.microsoft.com/office/powerpoint/2010/main" val="328477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69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282975"/>
            <a:ext cx="7983646" cy="338088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627199"/>
            <a:ext cx="7983646" cy="655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52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5760" y="832933"/>
            <a:ext cx="7983646" cy="655776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621224"/>
            <a:ext cx="6559550" cy="30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6902" y="4747352"/>
            <a:ext cx="2644335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1800" b="0" kern="1200" baseline="0" dirty="0" smtClean="0">
                <a:solidFill>
                  <a:srgbClr val="045AA6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pPr lvl="0"/>
            <a:r>
              <a:rPr lang="de-DE" dirty="0" smtClean="0"/>
              <a:t>Name, Vorname</a:t>
            </a:r>
          </a:p>
          <a:p>
            <a:pPr lvl="0"/>
            <a:r>
              <a:rPr lang="de-DE" dirty="0" smtClean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67545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27199"/>
            <a:ext cx="7983646" cy="655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2975"/>
            <a:ext cx="7983646" cy="3380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834022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834022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834022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" y="172297"/>
            <a:ext cx="1472655" cy="440175"/>
          </a:xfrm>
          <a:prstGeom prst="rect">
            <a:avLst/>
          </a:prstGeom>
        </p:spPr>
      </p:pic>
      <p:pic>
        <p:nvPicPr>
          <p:cNvPr id="17" name="Bild 6"/>
          <p:cNvPicPr/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129713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689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1" r:id="rId3"/>
    <p:sldLayoutId id="214748367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lang="de-DE" sz="2600" b="1" kern="1200" dirty="0">
          <a:solidFill>
            <a:srgbClr val="045AA6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97285"/>
            <a:ext cx="2054800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6" y="129223"/>
            <a:ext cx="1472655" cy="3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lang="de-DE" sz="2600" b="1" kern="1200" dirty="0">
          <a:solidFill>
            <a:srgbClr val="045AA6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800" dirty="0">
                <a:latin typeface="+mj-lt"/>
              </a:rPr>
              <a:t>Die Krankheitslast durch COVID-19 in Deutschland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934890" y="2963695"/>
            <a:ext cx="4068209" cy="845344"/>
          </a:xfrm>
        </p:spPr>
        <p:txBody>
          <a:bodyPr/>
          <a:lstStyle/>
          <a:p>
            <a:r>
              <a:rPr lang="de-DE" sz="1000" dirty="0">
                <a:latin typeface="+mj-lt"/>
              </a:rPr>
              <a:t>Alexander </a:t>
            </a:r>
            <a:r>
              <a:rPr lang="de-DE" sz="1000" dirty="0" smtClean="0">
                <a:latin typeface="+mj-lt"/>
              </a:rPr>
              <a:t>Rommel, Michael Porst, </a:t>
            </a:r>
            <a:r>
              <a:rPr lang="de-DE" sz="1000" dirty="0" smtClean="0">
                <a:latin typeface="+mj-lt"/>
              </a:rPr>
              <a:t> </a:t>
            </a:r>
            <a:r>
              <a:rPr lang="de-DE" sz="1000" dirty="0" smtClean="0">
                <a:latin typeface="+mj-lt"/>
              </a:rPr>
              <a:t>Elena </a:t>
            </a:r>
            <a:r>
              <a:rPr lang="de-DE" sz="1000" dirty="0">
                <a:latin typeface="+mj-lt"/>
              </a:rPr>
              <a:t>von der </a:t>
            </a:r>
            <a:r>
              <a:rPr lang="de-DE" sz="1000" dirty="0" smtClean="0">
                <a:latin typeface="+mj-lt"/>
              </a:rPr>
              <a:t>Lippe, Dietrich Plaß, Thomas Ziese, Matthias </a:t>
            </a:r>
            <a:r>
              <a:rPr lang="de-DE" sz="1000" dirty="0">
                <a:latin typeface="+mj-lt"/>
              </a:rPr>
              <a:t>an der </a:t>
            </a:r>
            <a:r>
              <a:rPr lang="de-DE" sz="1000" dirty="0" smtClean="0">
                <a:latin typeface="+mj-lt"/>
              </a:rPr>
              <a:t>Heiden, Sebastian Haller, Annelene Wengler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Sterbefälle nach Alter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04446"/>
              </p:ext>
            </p:extLst>
          </p:nvPr>
        </p:nvGraphicFramePr>
        <p:xfrm>
          <a:off x="1446179" y="1342417"/>
          <a:ext cx="6212732" cy="302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72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16" y="71868"/>
            <a:ext cx="7983646" cy="655776"/>
          </a:xfrm>
        </p:spPr>
        <p:txBody>
          <a:bodyPr/>
          <a:lstStyle/>
          <a:p>
            <a:r>
              <a:rPr lang="de-DE" sz="2000" dirty="0" smtClean="0"/>
              <a:t>Schweregrade und Gewichte</a:t>
            </a:r>
            <a:endParaRPr lang="de-DE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83" y="789756"/>
            <a:ext cx="5266095" cy="41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670" y="108845"/>
            <a:ext cx="7983646" cy="655776"/>
          </a:xfrm>
        </p:spPr>
        <p:txBody>
          <a:bodyPr/>
          <a:lstStyle/>
          <a:p>
            <a:r>
              <a:rPr lang="de-DE" sz="1800" dirty="0" smtClean="0"/>
              <a:t>Erkrankungsschwere nach Kalenderwoche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558521672"/>
              </p:ext>
            </p:extLst>
          </p:nvPr>
        </p:nvGraphicFramePr>
        <p:xfrm>
          <a:off x="1330539" y="860168"/>
          <a:ext cx="576072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903" y="405879"/>
            <a:ext cx="7983646" cy="655776"/>
          </a:xfrm>
        </p:spPr>
        <p:txBody>
          <a:bodyPr/>
          <a:lstStyle/>
          <a:p>
            <a:r>
              <a:rPr lang="de-DE" sz="1600" dirty="0"/>
              <a:t>Verlorene</a:t>
            </a:r>
            <a:r>
              <a:rPr lang="de-DE" dirty="0" smtClean="0"/>
              <a:t> </a:t>
            </a:r>
            <a:r>
              <a:rPr lang="de-DE" sz="1600" dirty="0"/>
              <a:t>gesunde </a:t>
            </a:r>
            <a:r>
              <a:rPr lang="de-DE" sz="1600" dirty="0" smtClean="0"/>
              <a:t>Lebenszeit (YLD)</a:t>
            </a:r>
            <a:endParaRPr lang="de-DE" sz="1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84" y="2249272"/>
            <a:ext cx="3873600" cy="25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595832" y="1590008"/>
            <a:ext cx="13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YLD absolut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34184" y="1590008"/>
            <a:ext cx="211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YLD pro 100.000 EW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19" y="2307639"/>
            <a:ext cx="4268404" cy="232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638"/>
            <a:ext cx="4515375" cy="22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4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88" y="190865"/>
            <a:ext cx="7983646" cy="655776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Ziel</a:t>
            </a:r>
            <a:endParaRPr lang="de-DE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07. September 2020</a:t>
            </a:r>
            <a:endParaRPr lang="de-DE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+mn-lt"/>
              </a:rPr>
              <a:t>Präsentation Krisenstab</a:t>
            </a:r>
            <a:endParaRPr lang="de-DE" dirty="0"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" y="929489"/>
            <a:ext cx="3246666" cy="338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476977" y="929489"/>
            <a:ext cx="57799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Erkrankungen vergleichen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Informationen bündeln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(z.B. Prävalenz, Dauer Schwere)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Daten nutzen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(z.B. Studien, Routinedaten Meldedaten)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Auswirkungen auf einen Blick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(wenige Indikatoren)</a:t>
            </a:r>
          </a:p>
          <a:p>
            <a:pPr marL="285750" indent="-285750">
              <a:lnSpc>
                <a:spcPct val="200000"/>
              </a:lnSpc>
              <a:spcBef>
                <a:spcPts val="1200"/>
              </a:spcBef>
              <a:buFont typeface="Wingdings"/>
              <a:buChar char="ð"/>
            </a:pPr>
            <a:r>
              <a:rPr lang="de-DE" b="1" dirty="0" smtClean="0">
                <a:solidFill>
                  <a:srgbClr val="255997"/>
                </a:solidFill>
                <a:cs typeface="Gisha"/>
                <a:sym typeface="Wingdings"/>
              </a:rPr>
              <a:t>Krankheitslast von COVID-19 einordnen</a:t>
            </a:r>
          </a:p>
          <a:p>
            <a:pPr marL="285750" indent="-285750">
              <a:lnSpc>
                <a:spcPct val="200000"/>
              </a:lnSpc>
              <a:buFont typeface="Wingdings"/>
              <a:buChar char="ð"/>
            </a:pPr>
            <a:r>
              <a:rPr lang="de-DE" b="1" dirty="0" smtClean="0">
                <a:solidFill>
                  <a:srgbClr val="255997"/>
                </a:solidFill>
                <a:cs typeface="Gisha"/>
                <a:sym typeface="Wingdings"/>
              </a:rPr>
              <a:t>Methoden entwickeln</a:t>
            </a:r>
            <a:endParaRPr lang="de-DE" b="1" dirty="0" smtClean="0">
              <a:solidFill>
                <a:srgbClr val="255997"/>
              </a:solidFill>
              <a:cs typeface="Gish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cs typeface="Gisha"/>
            </a:endParaRPr>
          </a:p>
        </p:txBody>
      </p:sp>
    </p:spTree>
    <p:extLst>
      <p:ext uri="{BB962C8B-B14F-4D97-AF65-F5344CB8AC3E}">
        <p14:creationId xmlns:p14="http://schemas.microsoft.com/office/powerpoint/2010/main" val="35359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474" y="142057"/>
            <a:ext cx="7983646" cy="655776"/>
          </a:xfrm>
        </p:spPr>
        <p:txBody>
          <a:bodyPr/>
          <a:lstStyle/>
          <a:p>
            <a:r>
              <a:rPr lang="de-DE" sz="2400" dirty="0" smtClean="0">
                <a:latin typeface="+mj-lt"/>
              </a:rPr>
              <a:t>Krankheitslast</a:t>
            </a:r>
            <a:endParaRPr lang="de-DE" sz="2400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07. September 2020</a:t>
            </a:r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Präsentation Krisenstab</a:t>
            </a:r>
            <a:endParaRPr lang="de-DE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>
                <a:latin typeface="+mj-lt"/>
              </a:rPr>
              <a:pPr/>
              <a:t>3</a:t>
            </a:fld>
            <a:endParaRPr lang="de-DE" dirty="0">
              <a:latin typeface="+mj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48717" y="703686"/>
            <a:ext cx="8182606" cy="3511711"/>
            <a:chOff x="282474" y="686507"/>
            <a:chExt cx="8782761" cy="40640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282474" y="686507"/>
              <a:ext cx="8601882" cy="4064000"/>
              <a:chOff x="282474" y="539750"/>
              <a:chExt cx="8601882" cy="4064000"/>
            </a:xfrm>
          </p:grpSpPr>
          <p:graphicFrame>
            <p:nvGraphicFramePr>
              <p:cNvPr id="11" name="Diagramm 10"/>
              <p:cNvGraphicFramePr/>
              <p:nvPr>
                <p:extLst>
                  <p:ext uri="{D42A27DB-BD31-4B8C-83A1-F6EECF244321}">
                    <p14:modId xmlns:p14="http://schemas.microsoft.com/office/powerpoint/2010/main" val="3441202747"/>
                  </p:ext>
                </p:extLst>
              </p:nvPr>
            </p:nvGraphicFramePr>
            <p:xfrm>
              <a:off x="282474" y="539750"/>
              <a:ext cx="8601882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feld 11"/>
              <p:cNvSpPr txBox="1"/>
              <p:nvPr/>
            </p:nvSpPr>
            <p:spPr>
              <a:xfrm>
                <a:off x="379587" y="1076946"/>
                <a:ext cx="880591" cy="534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DALY</a:t>
                </a:r>
                <a:endParaRPr lang="de-DE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742986" y="2286879"/>
                <a:ext cx="668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>
                    <a:solidFill>
                      <a:srgbClr val="2F70BF"/>
                    </a:solidFill>
                  </a:rPr>
                  <a:t>YLD</a:t>
                </a:r>
                <a:endParaRPr lang="de-DE" sz="2400" b="1" dirty="0">
                  <a:solidFill>
                    <a:srgbClr val="2F70BF"/>
                  </a:solidFill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480050" y="3502598"/>
                <a:ext cx="604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>
                    <a:solidFill>
                      <a:srgbClr val="8DB4E3"/>
                    </a:solidFill>
                  </a:rPr>
                  <a:t>YLL</a:t>
                </a:r>
                <a:endParaRPr lang="de-DE" sz="2400" b="1" dirty="0">
                  <a:solidFill>
                    <a:srgbClr val="8DB4E3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79587" y="2695766"/>
                <a:ext cx="514304" cy="67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+</a:t>
                </a:r>
                <a:endParaRPr lang="de-DE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79587" y="1671877"/>
                <a:ext cx="514304" cy="67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/>
                    <a:cs typeface="Calibri"/>
                  </a:rPr>
                  <a:t>=</a:t>
                </a:r>
                <a:endParaRPr lang="de-DE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 rot="2645799">
              <a:off x="7722460" y="2445650"/>
              <a:ext cx="1310184" cy="427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Morbidität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 rot="2645799">
              <a:off x="7814238" y="3672774"/>
              <a:ext cx="1250997" cy="427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Mortalität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473524" y="4227045"/>
            <a:ext cx="474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Datenbasis: Meldedaten Sars-CoV-2, Datenstand: 25.08.2020 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_DALY_un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" y="1132696"/>
            <a:ext cx="3601154" cy="33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66"/>
            <a:ext cx="7983646" cy="655776"/>
          </a:xfrm>
        </p:spPr>
        <p:txBody>
          <a:bodyPr/>
          <a:lstStyle/>
          <a:p>
            <a:r>
              <a:rPr lang="de-DE" sz="1600" dirty="0" smtClean="0">
                <a:latin typeface="+mn-lt"/>
              </a:rPr>
              <a:t>Krankheitslast (DALY)</a:t>
            </a:r>
            <a:endParaRPr lang="de-DE" sz="160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07. September 2020</a:t>
            </a:r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Präsentation Krisenstab</a:t>
            </a:r>
            <a:endParaRPr lang="de-DE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>
                <a:latin typeface="+mj-lt"/>
              </a:rPr>
              <a:pPr/>
              <a:t>4</a:t>
            </a:fld>
            <a:endParaRPr lang="de-DE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1600" y="824919"/>
            <a:ext cx="307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… Raumordnungsregionen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25058" y="1159015"/>
            <a:ext cx="52493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85.688 DALY in Deutschland durch COVID-19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103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DALY/100.000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Einwohner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99,4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der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DALY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durch vorzeitiges Versterben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(YLL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DALY steigen mit dem Alter stark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Der Anteil der YLD an den DALY geht mit dem Alter zurück</a:t>
            </a:r>
          </a:p>
          <a:p>
            <a:pPr algn="r">
              <a:lnSpc>
                <a:spcPct val="150000"/>
              </a:lnSpc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(kumuliert Werte bis 25.08.2020)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9" y="753888"/>
            <a:ext cx="7525486" cy="419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177" y="98112"/>
            <a:ext cx="7983646" cy="655776"/>
          </a:xfrm>
        </p:spPr>
        <p:txBody>
          <a:bodyPr/>
          <a:lstStyle/>
          <a:p>
            <a:r>
              <a:rPr lang="de-DE" sz="1600" dirty="0">
                <a:latin typeface="+mj-lt"/>
              </a:rPr>
              <a:t>Zeitliche Entwicklung verlorener Lebensjahre </a:t>
            </a:r>
            <a:r>
              <a:rPr lang="de-DE" sz="1600" dirty="0" smtClean="0">
                <a:latin typeface="+mj-lt"/>
              </a:rPr>
              <a:t>(YLL)</a:t>
            </a:r>
            <a:br>
              <a:rPr lang="de-DE" sz="1600" dirty="0" smtClean="0">
                <a:latin typeface="+mj-lt"/>
              </a:rPr>
            </a:br>
            <a:r>
              <a:rPr lang="de-DE" sz="1600" dirty="0" smtClean="0">
                <a:latin typeface="+mj-lt"/>
              </a:rPr>
              <a:t>bei </a:t>
            </a:r>
            <a:r>
              <a:rPr lang="de-DE" sz="1600" dirty="0">
                <a:latin typeface="+mj-lt"/>
              </a:rPr>
              <a:t>Personen mit </a:t>
            </a:r>
            <a:r>
              <a:rPr lang="de-DE" sz="1600" dirty="0" smtClean="0">
                <a:latin typeface="+mj-lt"/>
              </a:rPr>
              <a:t>COVID-19</a:t>
            </a:r>
            <a:endParaRPr lang="de-DE" sz="1600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07. September 2020</a:t>
            </a:r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Präsentation Krisenstab</a:t>
            </a:r>
            <a:endParaRPr lang="de-DE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>
                <a:latin typeface="+mj-lt"/>
              </a:rPr>
              <a:pPr/>
              <a:t>5</a:t>
            </a:fld>
            <a:endParaRPr lang="de-DE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089" y="1535288"/>
            <a:ext cx="2043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Tagesmittel 2017 NCDs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930400" y="1275644"/>
            <a:ext cx="1749778" cy="41353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930400" y="1689176"/>
            <a:ext cx="2015067" cy="79437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74981" y="2596838"/>
            <a:ext cx="214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2F70BF"/>
                </a:solidFill>
              </a:rPr>
              <a:t>COVID</a:t>
            </a:r>
            <a:r>
              <a:rPr lang="de-DE" sz="1400" b="1" dirty="0">
                <a:solidFill>
                  <a:srgbClr val="2F70BF"/>
                </a:solidFill>
              </a:rPr>
              <a:t> </a:t>
            </a:r>
            <a:r>
              <a:rPr lang="de-DE" sz="1400" b="1" dirty="0" smtClean="0">
                <a:solidFill>
                  <a:srgbClr val="2F70BF"/>
                </a:solidFill>
              </a:rPr>
              <a:t>tagesgenau</a:t>
            </a:r>
          </a:p>
          <a:p>
            <a:pPr algn="ctr"/>
            <a:r>
              <a:rPr lang="de-DE" sz="1400" dirty="0" smtClean="0">
                <a:solidFill>
                  <a:srgbClr val="2F70BF"/>
                </a:solidFill>
              </a:rPr>
              <a:t>geglättet</a:t>
            </a:r>
            <a:endParaRPr lang="de-DE" sz="1400" dirty="0">
              <a:solidFill>
                <a:srgbClr val="2F70BF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670756" y="2849210"/>
            <a:ext cx="1975555" cy="0"/>
          </a:xfrm>
          <a:prstGeom prst="straightConnector1">
            <a:avLst/>
          </a:prstGeom>
          <a:ln w="19050">
            <a:solidFill>
              <a:srgbClr val="377B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-155227" y="3629772"/>
            <a:ext cx="214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2F70BF"/>
                </a:solidFill>
              </a:rPr>
              <a:t>COVID Tagesmittel </a:t>
            </a:r>
          </a:p>
          <a:p>
            <a:pPr algn="ctr"/>
            <a:r>
              <a:rPr lang="de-DE" sz="1400" dirty="0">
                <a:solidFill>
                  <a:srgbClr val="2F70BF"/>
                </a:solidFill>
              </a:rPr>
              <a:t>März-August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1670756" y="3891382"/>
            <a:ext cx="754491" cy="0"/>
          </a:xfrm>
          <a:prstGeom prst="straightConnector1">
            <a:avLst/>
          </a:prstGeom>
          <a:ln w="19050">
            <a:solidFill>
              <a:srgbClr val="377BC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46" y="33590"/>
            <a:ext cx="7983646" cy="65577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sz="1600" dirty="0">
                <a:latin typeface="+mn-lt"/>
              </a:rPr>
              <a:t>Verlorene Lebensjahre (YLL</a:t>
            </a:r>
            <a:r>
              <a:rPr lang="de-DE" sz="1600" dirty="0" smtClean="0">
                <a:latin typeface="+mn-lt"/>
              </a:rPr>
              <a:t>)</a:t>
            </a:r>
            <a:endParaRPr lang="de-DE" sz="160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07. September 2020</a:t>
            </a:r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Präsentation Krisenstab</a:t>
            </a:r>
            <a:endParaRPr lang="de-DE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>
                <a:latin typeface="+mj-lt"/>
              </a:rPr>
              <a:pPr/>
              <a:t>6</a:t>
            </a:fld>
            <a:endParaRPr lang="de-DE" dirty="0">
              <a:latin typeface="+mj-lt"/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370886"/>
            <a:ext cx="414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8" y="2400006"/>
            <a:ext cx="414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258919" y="3402386"/>
            <a:ext cx="90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YLL absolut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75351" y="3402386"/>
            <a:ext cx="1449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YLL pro 100.000 EW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35650"/>
              </p:ext>
            </p:extLst>
          </p:nvPr>
        </p:nvGraphicFramePr>
        <p:xfrm>
          <a:off x="1618076" y="796015"/>
          <a:ext cx="6096000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Alle Altersgruppen: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YLL ges. (%), YLL/Person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&lt; 70 Jahre: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Anteil YLL &lt; 70, YLL/Person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g  85.147 (100  %) 		Ø 10,6 Jahre</a:t>
                      </a: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w 30.644 (36,0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%)</a:t>
                      </a:r>
                      <a:r>
                        <a:rPr lang="de-DE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cs typeface="Gisha" panose="020B0502040204020203" pitchFamily="34" charset="-79"/>
                        </a:rPr>
                        <a:t> 		</a:t>
                      </a: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Ø   8,7 Jahre</a:t>
                      </a: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rgbClr val="045AA6"/>
                          </a:solidFill>
                          <a:latin typeface="+mj-lt"/>
                          <a:cs typeface="Gisha" panose="020B0502040204020203" pitchFamily="34" charset="-79"/>
                        </a:rPr>
                        <a:t>m 54.503 (64,0 %)</a:t>
                      </a:r>
                      <a:r>
                        <a:rPr lang="de-DE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cs typeface="Gisha" panose="020B0502040204020203" pitchFamily="34" charset="-79"/>
                        </a:rPr>
                        <a:t> 		</a:t>
                      </a:r>
                      <a:r>
                        <a:rPr lang="de-DE" sz="1200" b="1" dirty="0" smtClean="0">
                          <a:solidFill>
                            <a:srgbClr val="045AA6"/>
                          </a:solidFill>
                          <a:latin typeface="+mj-lt"/>
                          <a:cs typeface="Gisha" panose="020B0502040204020203" pitchFamily="34" charset="-79"/>
                        </a:rPr>
                        <a:t>Ø 12,0 Jahre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Gisha" panose="020B0502040204020203" pitchFamily="34" charset="-79"/>
                        </a:rPr>
                        <a:t>g </a:t>
                      </a:r>
                      <a:r>
                        <a:rPr lang="de-DE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34,5 %</a:t>
                      </a:r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Gisha" panose="020B0502040204020203" pitchFamily="34" charset="-79"/>
                        </a:rPr>
                        <a:t>		Ø 25,3 Jahre</a:t>
                      </a:r>
                      <a:endParaRPr lang="de-DE" sz="1200" b="0" dirty="0" smtClean="0">
                        <a:solidFill>
                          <a:schemeClr val="dk1"/>
                        </a:solidFill>
                        <a:latin typeface="+mj-lt"/>
                        <a:cs typeface="+mn-cs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w 24,4 %</a:t>
                      </a: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+mj-lt"/>
                          <a:cs typeface="Gisha" panose="020B0502040204020203" pitchFamily="34" charset="-79"/>
                        </a:rPr>
                        <a:t>		</a:t>
                      </a: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Ø</a:t>
                      </a: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+mj-lt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de-DE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25,7 </a:t>
                      </a:r>
                      <a:r>
                        <a:rPr lang="de-DE" sz="1200" b="1" dirty="0" smtClean="0">
                          <a:solidFill>
                            <a:srgbClr val="C00000"/>
                          </a:solidFill>
                          <a:latin typeface="+mj-lt"/>
                          <a:cs typeface="Gisha" panose="020B0502040204020203" pitchFamily="34" charset="-79"/>
                        </a:rPr>
                        <a:t>Jahre</a:t>
                      </a: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rgbClr val="045AA6"/>
                          </a:solidFill>
                          <a:latin typeface="+mj-lt"/>
                          <a:cs typeface="Gisha" panose="020B0502040204020203" pitchFamily="34" charset="-79"/>
                        </a:rPr>
                        <a:t>m 40,1 %</a:t>
                      </a: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+mj-lt"/>
                          <a:cs typeface="Gisha" panose="020B0502040204020203" pitchFamily="34" charset="-79"/>
                        </a:rPr>
                        <a:t>	</a:t>
                      </a:r>
                      <a:r>
                        <a:rPr lang="de-DE" sz="1200" b="1" dirty="0" smtClean="0">
                          <a:solidFill>
                            <a:srgbClr val="045AA6"/>
                          </a:solidFill>
                          <a:latin typeface="+mj-lt"/>
                          <a:cs typeface="Gisha" panose="020B0502040204020203" pitchFamily="34" charset="-79"/>
                        </a:rPr>
                        <a:t>	Ø </a:t>
                      </a:r>
                      <a:r>
                        <a:rPr lang="de-DE" sz="1200" b="1" kern="1200" dirty="0" smtClean="0">
                          <a:solidFill>
                            <a:srgbClr val="045AA6"/>
                          </a:solidFill>
                          <a:latin typeface="+mj-lt"/>
                          <a:ea typeface="+mn-ea"/>
                          <a:cs typeface="Gisha" panose="020B0502040204020203" pitchFamily="34" charset="-79"/>
                        </a:rPr>
                        <a:t>25,2 Jahre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88" y="184560"/>
            <a:ext cx="7983646" cy="655776"/>
          </a:xfrm>
        </p:spPr>
        <p:txBody>
          <a:bodyPr/>
          <a:lstStyle/>
          <a:p>
            <a:r>
              <a:rPr lang="de-DE" sz="2000" dirty="0" smtClean="0">
                <a:latin typeface="+mj-lt"/>
              </a:rPr>
              <a:t>Fazit &amp; Ausblick</a:t>
            </a:r>
            <a:endParaRPr lang="de-DE" sz="2000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07. September 2020</a:t>
            </a:r>
            <a:endParaRPr lang="de-DE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+mj-lt"/>
              </a:rPr>
              <a:t>Präsentation Krisenstab</a:t>
            </a:r>
            <a:endParaRPr lang="de-DE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>
                <a:latin typeface="+mj-lt"/>
              </a:rPr>
              <a:pPr/>
              <a:t>7</a:t>
            </a:fld>
            <a:endParaRPr lang="de-DE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3405" y="931873"/>
            <a:ext cx="5296515" cy="1900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Krankheitslast durch COVID-19…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… entsteht überwiegend durch vorzeitiges Versterben (YLL)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… war zeitweise sehr hoch, seit Mai/Juni stark rückläufig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… entfällt zu etwa einem Drittel auf Personen unter 70 Jahre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sha"/>
              </a:rPr>
              <a:t>… entfällt zu etwa zwei Dritteln auf Männer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cs typeface="Gisha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03354"/>
              </p:ext>
            </p:extLst>
          </p:nvPr>
        </p:nvGraphicFramePr>
        <p:xfrm>
          <a:off x="2240377" y="3207235"/>
          <a:ext cx="60960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Planung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Stand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Methodenentwicklung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Manuskripterstellung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Abstimmung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Einreichung/Publikation</a:t>
                      </a:r>
                      <a:endParaRPr lang="de-DE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() laufend</a:t>
                      </a:r>
                    </a:p>
                    <a:p>
                      <a:r>
                        <a:rPr lang="de-DE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Geplant für 09/2020 (Ärzteblatt)</a:t>
                      </a:r>
                      <a:endParaRPr lang="de-DE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47" y="877668"/>
            <a:ext cx="2000330" cy="19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6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Back 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z="900" smtClean="0"/>
              <a:t>9</a:t>
            </a:fld>
            <a:endParaRPr lang="de-DE" sz="9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564826" y="4834022"/>
            <a:ext cx="1860421" cy="273844"/>
          </a:xfrm>
          <a:prstGeom prst="rect">
            <a:avLst/>
          </a:prstGeom>
        </p:spPr>
        <p:txBody>
          <a:bodyPr/>
          <a:lstStyle/>
          <a:p>
            <a:r>
              <a:rPr lang="de-DE" sz="900" smtClean="0"/>
              <a:t>07. September 2020</a:t>
            </a:r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699792" y="4834022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DE" sz="900" smtClean="0"/>
              <a:t>Präsentation Krisenstab</a:t>
            </a:r>
            <a:endParaRPr lang="de-DE" sz="9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1135380"/>
            <a:ext cx="57626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03020" y="417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Abb. 1: Die Erfassung von YLL und YLD in </a:t>
            </a:r>
            <a:r>
              <a:rPr kumimoji="0" lang="de-DE" altLang="de-DE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Burden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Disease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für ein Berichtsjahr.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402</Words>
  <Application>Microsoft Office PowerPoint</Application>
  <PresentationFormat>Bildschirmpräsentation (16:9)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1_Office-Design</vt:lpstr>
      <vt:lpstr>3_Office-Design</vt:lpstr>
      <vt:lpstr>Die Krankheitslast durch COVID-19 in Deutschland</vt:lpstr>
      <vt:lpstr>Ziel</vt:lpstr>
      <vt:lpstr>Krankheitslast</vt:lpstr>
      <vt:lpstr>Krankheitslast (DALY)</vt:lpstr>
      <vt:lpstr>Zeitliche Entwicklung verlorener Lebensjahre (YLL) bei Personen mit COVID-19</vt:lpstr>
      <vt:lpstr>Verlorene Lebensjahre (YLL)</vt:lpstr>
      <vt:lpstr>Fazit &amp; Ausblick</vt:lpstr>
      <vt:lpstr>PowerPoint-Präsentation</vt:lpstr>
      <vt:lpstr>PowerPoint-Präsentation</vt:lpstr>
      <vt:lpstr>Sterbefälle nach Alter</vt:lpstr>
      <vt:lpstr>Schweregrade und Gewichte</vt:lpstr>
      <vt:lpstr>Erkrankungsschwere nach Kalenderwoche</vt:lpstr>
      <vt:lpstr>Verlorene gesunde Lebenszeit (YLD)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Rommel, Alexander</cp:lastModifiedBy>
  <cp:revision>435</cp:revision>
  <cp:lastPrinted>2018-06-15T11:29:47Z</cp:lastPrinted>
  <dcterms:created xsi:type="dcterms:W3CDTF">2015-11-02T12:29:13Z</dcterms:created>
  <dcterms:modified xsi:type="dcterms:W3CDTF">2020-09-07T08:09:07Z</dcterms:modified>
</cp:coreProperties>
</file>