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64" r:id="rId2"/>
    <p:sldId id="365" r:id="rId3"/>
    <p:sldId id="351" r:id="rId4"/>
    <p:sldId id="352" r:id="rId5"/>
    <p:sldId id="353" r:id="rId6"/>
    <p:sldId id="369" r:id="rId7"/>
    <p:sldId id="370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88431" autoAdjust="0"/>
  </p:normalViewPr>
  <p:slideViewPr>
    <p:cSldViewPr>
      <p:cViewPr>
        <p:scale>
          <a:sx n="80" d="100"/>
          <a:sy n="80" d="100"/>
        </p:scale>
        <p:origin x="-78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 mehr: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Dänemark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(Faroe),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Kroatien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Brodsko-Posavska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Grad Zagreb), Malta (Malta), Monaco (Monaco),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Rumänien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Dâmbovița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Prahova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 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auf der Liste: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Bulgarien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Blagoevgrad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Frankreich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(Auvergne-Rhône-Alpes, Corse, Nouvelle-Aquitaine,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Occitanie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Kroatien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Bjelovarsko-bilogorska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Ličko-senjska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Norwegen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Viken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Österreich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(Wien),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Rumänien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(Arad,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Caraș-Severin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Schweiz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(Fribourg),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Tschechische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Republik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(Prague),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Ungarn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(Budapest)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Noch 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allgem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Info.: Luxemburg hat wieder eine Inzidenz der letzten 7-Tage  &gt;50.</a:t>
            </a:r>
          </a:p>
          <a:p>
            <a:endParaRPr lang="de-DE" dirty="0" smtClean="0"/>
          </a:p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https://www.arcgis.com/home/item.html?id=54d73d4fd4d94a0c8a9651bc4cd59be0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https://www.arcgis.com/home/item.html?id=54d73d4fd4d94a0c8a9651bc4cd59be0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07.09.2020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47353" y="913705"/>
            <a:ext cx="3781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66092"/>
                </a:solidFill>
              </a:rPr>
              <a:t>26.921.111  </a:t>
            </a:r>
            <a:r>
              <a:rPr lang="en-US" sz="2400" b="1" dirty="0" err="1">
                <a:solidFill>
                  <a:srgbClr val="366092"/>
                </a:solidFill>
              </a:rPr>
              <a:t>Fälle</a:t>
            </a:r>
            <a:r>
              <a:rPr lang="en-US" sz="2400" b="1" dirty="0">
                <a:solidFill>
                  <a:srgbClr val="366092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366092"/>
                </a:solidFill>
              </a:rPr>
              <a:t>881.831 </a:t>
            </a:r>
            <a:r>
              <a:rPr lang="en-US" sz="2400" b="1" dirty="0" err="1">
                <a:solidFill>
                  <a:srgbClr val="366092"/>
                </a:solidFill>
              </a:rPr>
              <a:t>Verstorbene</a:t>
            </a:r>
            <a:r>
              <a:rPr lang="en-US" sz="2400" b="1" dirty="0">
                <a:solidFill>
                  <a:srgbClr val="366092"/>
                </a:solidFill>
              </a:rPr>
              <a:t> 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(3,3%)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06.09.2020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183851"/>
              </p:ext>
            </p:extLst>
          </p:nvPr>
        </p:nvGraphicFramePr>
        <p:xfrm>
          <a:off x="311491" y="1744702"/>
          <a:ext cx="8649835" cy="4834848"/>
        </p:xfrm>
        <a:graphic>
          <a:graphicData uri="http://schemas.openxmlformats.org/drawingml/2006/table">
            <a:tbl>
              <a:tblPr firstRow="1" firstCol="1" bandRow="1"/>
              <a:tblGrid>
                <a:gridCol w="1217761"/>
                <a:gridCol w="1217761"/>
                <a:gridCol w="1467434"/>
                <a:gridCol w="1655152"/>
                <a:gridCol w="1567557"/>
                <a:gridCol w="721560"/>
                <a:gridCol w="802610"/>
              </a:tblGrid>
              <a:tr h="7985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</a:t>
                      </a:r>
                      <a:r>
                        <a:rPr lang="de-DE" sz="18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6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4.113.811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571.078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14,72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41,79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6.245.866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284.284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-3,13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86,39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4.123.000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276.847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131,18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461.869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69.860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498.989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59.703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127,2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658.456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58.542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-12,38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116,29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317.706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45.176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67,41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337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683.702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44.267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-18,33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136,16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629.409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37.697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29,55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1.020.310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34.964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7896"/>
            <a:ext cx="8496944" cy="347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9735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06.09.2020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77316" y="402655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537931" y="40555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682208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964190"/>
              </p:ext>
            </p:extLst>
          </p:nvPr>
        </p:nvGraphicFramePr>
        <p:xfrm>
          <a:off x="46726" y="4335290"/>
          <a:ext cx="1428930" cy="7239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</a:rPr>
                        <a:t>Cabo Verde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90,37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de-DE" sz="11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Libyen</a:t>
                      </a:r>
                      <a:endParaRPr lang="de-DE" sz="11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61,03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Namibia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56,04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960983"/>
              </p:ext>
            </p:extLst>
          </p:nvPr>
        </p:nvGraphicFramePr>
        <p:xfrm>
          <a:off x="1691280" y="4388197"/>
          <a:ext cx="1662100" cy="227457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36104"/>
                <a:gridCol w="725996"/>
              </a:tblGrid>
              <a:tr h="9028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426,11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Turks and Caicos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225,17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143,06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136,16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131,18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 Maarten (Niederländischer Teil)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120,31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116,99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116,29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527789"/>
              </p:ext>
            </p:extLst>
          </p:nvPr>
        </p:nvGraphicFramePr>
        <p:xfrm>
          <a:off x="3563888" y="4437593"/>
          <a:ext cx="1524000" cy="16783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80120"/>
                <a:gridCol w="4438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Britische Jungferninseln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87,55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86,39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76,61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65,56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Surinam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62,96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Belize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58,92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82375"/>
              </p:ext>
            </p:extLst>
          </p:nvPr>
        </p:nvGraphicFramePr>
        <p:xfrm>
          <a:off x="5496272" y="4398463"/>
          <a:ext cx="1524000" cy="1714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182,53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171,01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164,76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112,64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74,47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Libanon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54,49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51,45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134041"/>
              </p:ext>
            </p:extLst>
          </p:nvPr>
        </p:nvGraphicFramePr>
        <p:xfrm>
          <a:off x="7368480" y="4415880"/>
          <a:ext cx="1524000" cy="220027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127,2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Andorra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119,46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Gibraltar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109,77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Marino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72,56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67,41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Bosnia and Herzegovina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58,41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51,38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173544"/>
              </p:ext>
            </p:extLst>
          </p:nvPr>
        </p:nvGraphicFramePr>
        <p:xfrm>
          <a:off x="46726" y="5733256"/>
          <a:ext cx="1428930" cy="70104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</a:rPr>
                        <a:t>Guam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162,59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Französisch Polynesien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98,11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7321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Ozeanien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339752" y="3789040"/>
            <a:ext cx="6449809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39</a:t>
            </a:r>
            <a:r>
              <a:rPr lang="de-DE" sz="1600" b="1" dirty="0" smtClean="0"/>
              <a:t> </a:t>
            </a:r>
            <a:r>
              <a:rPr lang="de-DE" sz="1600" b="1" dirty="0" smtClean="0"/>
              <a:t>Länder/Territorien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0601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Subregionen in EU/EEA/UK </a:t>
            </a:r>
            <a:r>
              <a:rPr lang="de-DE" sz="2400" dirty="0"/>
              <a:t>und </a:t>
            </a:r>
            <a:r>
              <a:rPr lang="de-DE" sz="2400" dirty="0" smtClean="0"/>
              <a:t>CH mit 7d-Inzidenz </a:t>
            </a:r>
            <a:r>
              <a:rPr lang="de-DE" sz="2400" dirty="0"/>
              <a:t>&gt;</a:t>
            </a:r>
            <a:r>
              <a:rPr lang="de-DE" sz="2400" dirty="0" smtClean="0"/>
              <a:t>50/100.000 </a:t>
            </a:r>
            <a:r>
              <a:rPr lang="de-DE" sz="2400" dirty="0" err="1" smtClean="0"/>
              <a:t>Ew</a:t>
            </a:r>
            <a:r>
              <a:rPr lang="de-DE" sz="2400" dirty="0"/>
              <a:t>.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06.09.2020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536" y="1558886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Seit dem letzten Bericht (Stand 01.09.) NEU auf der Liste 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225723" y="641779"/>
            <a:ext cx="8745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Länder:  </a:t>
            </a:r>
            <a:r>
              <a:rPr lang="de-DE" sz="1600" dirty="0" smtClean="0"/>
              <a:t>Andorra, Belgien </a:t>
            </a:r>
            <a:r>
              <a:rPr lang="de-DE" sz="1600" dirty="0" smtClean="0"/>
              <a:t>(1), </a:t>
            </a:r>
            <a:r>
              <a:rPr lang="de-DE" sz="1600" dirty="0" smtClean="0"/>
              <a:t>Bulgarien (1), Frankreich (6), </a:t>
            </a:r>
            <a:r>
              <a:rPr lang="de-DE" sz="1600" dirty="0" smtClean="0"/>
              <a:t>Kroatien </a:t>
            </a:r>
            <a:r>
              <a:rPr lang="de-DE" sz="1600" dirty="0" smtClean="0"/>
              <a:t>(7),  </a:t>
            </a:r>
            <a:r>
              <a:rPr lang="de-DE" sz="1600" dirty="0" smtClean="0"/>
              <a:t>Norwegen (1), </a:t>
            </a:r>
            <a:r>
              <a:rPr lang="de-DE" sz="1600" dirty="0" smtClean="0"/>
              <a:t>Österreich (1), Rumänien </a:t>
            </a:r>
            <a:r>
              <a:rPr lang="de-DE" sz="1600" dirty="0" smtClean="0"/>
              <a:t>(9), Schweiz </a:t>
            </a:r>
            <a:r>
              <a:rPr lang="de-DE" sz="1600" dirty="0" smtClean="0"/>
              <a:t>(3), </a:t>
            </a:r>
            <a:r>
              <a:rPr lang="de-DE" sz="1600" dirty="0" smtClean="0"/>
              <a:t>Spanien (18), </a:t>
            </a:r>
            <a:r>
              <a:rPr lang="en-US" sz="1600" dirty="0" err="1" smtClean="0"/>
              <a:t>Tschechien</a:t>
            </a:r>
            <a:r>
              <a:rPr lang="en-US" sz="1600" dirty="0" smtClean="0"/>
              <a:t> (1), </a:t>
            </a:r>
            <a:r>
              <a:rPr lang="en-US" sz="1600" dirty="0" err="1" smtClean="0"/>
              <a:t>Ungarn</a:t>
            </a:r>
            <a:r>
              <a:rPr lang="en-US" sz="1600" dirty="0" smtClean="0"/>
              <a:t> (1), </a:t>
            </a:r>
            <a:r>
              <a:rPr lang="de-DE" sz="1600" dirty="0" smtClean="0"/>
              <a:t>Vereinigtes </a:t>
            </a:r>
            <a:r>
              <a:rPr lang="de-DE" sz="1600" dirty="0" smtClean="0"/>
              <a:t>Königreich – Gibraltar (1</a:t>
            </a:r>
            <a:r>
              <a:rPr lang="de-DE" sz="1600" dirty="0" smtClean="0"/>
              <a:t>)</a:t>
            </a:r>
            <a:endParaRPr lang="de-DE" sz="1200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-85427" y="1505467"/>
            <a:ext cx="916085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526497"/>
              </p:ext>
            </p:extLst>
          </p:nvPr>
        </p:nvGraphicFramePr>
        <p:xfrm>
          <a:off x="388953" y="1897440"/>
          <a:ext cx="8304315" cy="40521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63598"/>
                <a:gridCol w="1965201"/>
                <a:gridCol w="1656184"/>
                <a:gridCol w="936104"/>
                <a:gridCol w="576064"/>
                <a:gridCol w="1707164"/>
              </a:tblGrid>
              <a:tr h="557285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Land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Region/</a:t>
                      </a:r>
                      <a:r>
                        <a:rPr lang="en-US" sz="1400" kern="1200" dirty="0" err="1">
                          <a:effectLst/>
                        </a:rPr>
                        <a:t>Provinz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Fälle pro 100.000 </a:t>
                      </a:r>
                      <a:r>
                        <a:rPr lang="de-DE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Ew</a:t>
                      </a:r>
                      <a:endParaRPr lang="de-D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(7-Tage)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Kum</a:t>
                      </a: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. Fälle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(7 Tage)</a:t>
                      </a:r>
                      <a:endParaRPr lang="de-D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Trend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err="1">
                          <a:effectLst/>
                        </a:rPr>
                        <a:t>Risikogebiet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laut</a:t>
                      </a:r>
                      <a:r>
                        <a:rPr lang="en-US" sz="1400" kern="1200" dirty="0">
                          <a:effectLst/>
                        </a:rPr>
                        <a:t> RKI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49630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Bulgarien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Blagoevgrad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55,06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168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07.08.2020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 rowSpan="4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Frankreich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Auvergne-Rhône-Alpes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60,58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4815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Corse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82,70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277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Nouvelle-Aquitaine</a:t>
                      </a:r>
                      <a:endParaRPr lang="de-DE" sz="1400" b="0" i="0" u="none" strike="noStrike" kern="1200" noProof="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53,05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3.160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Occitanie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55,23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3228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 rowSpan="2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Kroatien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Bjelovarsko-bilogorska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50,38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Ličko-senjska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57,99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Norwegen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noProof="0" dirty="0" err="1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Viken</a:t>
                      </a:r>
                      <a:endParaRPr lang="de-DE" sz="1400" b="0" i="0" u="none" strike="noStrike" kern="1200" noProof="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74,52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211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Österreich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Wien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55,07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1045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 rowSpan="2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Rumänien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Arad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51,75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216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Caraș-Severin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58,24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158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Schweiz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Fribourg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62,44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199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Tschechien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Prag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75,96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994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Ungarn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Budapest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60,83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1066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22089" y="6012577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600" dirty="0" smtClean="0"/>
              <a:t>- Seit dem letzten Bericht NICHT mehr auf der Liste:  </a:t>
            </a:r>
            <a:r>
              <a:rPr lang="en-US" sz="1600" dirty="0" err="1" smtClean="0"/>
              <a:t>Dänemark</a:t>
            </a:r>
            <a:r>
              <a:rPr lang="en-US" sz="1600" dirty="0" smtClean="0"/>
              <a:t> </a:t>
            </a:r>
            <a:r>
              <a:rPr lang="en-US" sz="1600" dirty="0"/>
              <a:t>(Faroe), </a:t>
            </a:r>
            <a:r>
              <a:rPr lang="en-US" sz="1600" dirty="0" err="1"/>
              <a:t>Kroatien</a:t>
            </a:r>
            <a:r>
              <a:rPr lang="en-US" sz="1600" dirty="0"/>
              <a:t> (</a:t>
            </a:r>
            <a:r>
              <a:rPr lang="en-US" sz="1600" dirty="0" err="1"/>
              <a:t>Brodsko-Posavska</a:t>
            </a:r>
            <a:r>
              <a:rPr lang="en-US" sz="1600" dirty="0"/>
              <a:t>, Grad Zagreb), Malta (Malta), Monaco (Monaco), </a:t>
            </a:r>
            <a:r>
              <a:rPr lang="en-US" sz="1600" dirty="0" err="1"/>
              <a:t>Rumänien</a:t>
            </a:r>
            <a:r>
              <a:rPr lang="en-US" sz="1600" dirty="0"/>
              <a:t> (</a:t>
            </a:r>
            <a:r>
              <a:rPr lang="en-US" sz="1600" dirty="0" err="1"/>
              <a:t>Dâmbovița</a:t>
            </a:r>
            <a:r>
              <a:rPr lang="en-US" sz="1600" dirty="0"/>
              <a:t>, </a:t>
            </a:r>
            <a:r>
              <a:rPr lang="en-US" sz="1600" dirty="0" err="1"/>
              <a:t>Prahova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73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Hintergrund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7-Tages-Inzidenz pro </a:t>
            </a:r>
            <a:r>
              <a:rPr lang="de-DE" sz="2400" dirty="0"/>
              <a:t>100.000 </a:t>
            </a:r>
            <a:r>
              <a:rPr lang="de-DE" sz="2400" dirty="0" smtClean="0"/>
              <a:t>Einwohner, 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EURO (Subnational)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05.09.2020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AutoShape 2" descr="https://ago-item-storage.s3.us-east-1.amazonaws.com/eb81f12dbe7a4d32b2b9dcab56df9300/EURO_COVID_SubNational.png?X-Amz-Security-Token=IQoJb3JpZ2luX2VjEBYaCXVzLWVhc3QtMSJIMEYCIQCptOVRQgPzoylKfcfmDZj8gzAVsRQVfyJ0S3A6Bc94tQIhAL6Rq2quAY80%2BmteUAkvspQJ8bdPUujApD3Or0pn1tazKr0DCP7%2F%2F%2F%2F%2F%2F%2F%2F%2F%2FwEQABoMNjA0NzU4MTAyNjY1IgxP8FLywK1Qr4uqZVcqkQPdF4dCWB5Uxm0Yx%2Fum%2FSOP91CXvKbItcPzjbKs8luHUIILaaf0ouyS%2BVZkMpX4JLCChkky%2B7QSKlAxx3FfFQGm5gpKppL%2FZNH0nmcxFli3vo%2Bc3w8jFoW4uRf70Qn8y0d5%2FKKRa3ZUp6wnnvPgSJPRDlE0wNnQb%2FGEzp1SM6No3jtlikR%2Bsx9lZHb2qSRR9GGFTj%2FZHy8TeniCfZkYFl%2Bhbwn9WGandAM01bQlQ0%2B%2F2eis6a0ggybqMH0bVqjz2w9AlqbKBI6CrI9%2BQNgf%2BUn8MRl5qR0i%2B%2F%2BB1WpHTcxYWougZEYkiO3zBfOQNGHPROWpobIc6VGxvCLu2LHKBaVKVCqE117G0%2F8eR%2Bzy4YpdlDyFo9EuFgzHJCw6rpzvs0p%2BVGJMEL5qrDncjd3BBTX8wdow7zxGHyNX5aodmOmFk%2FUStj1%2BNjSn2bdYXhSB1xDdNf4F24p0y6AGySfv6B9iWYo2xqKa2z65h0LqO3SXuHdaCVzH%2FNyUW27rlsOogUuerKAYcX0FE1ptUd1j48A5uDDzoKL6BTrqAWxceXiL77k3ZV0Q0WFG1BCmwDDL%2FT81zBEEOmSPRrbir5n64s8suTkgdn3eRqocoptZ2qm1ivUBHlRObCsH3ES4uj3VXswySUkv8Mtm4URzhsV0IumDnKghoROHWppVVqqS9OKHm%2B40zvd8Z0N0%2FnDNbITKaOXFcMF%2BqGc9OXC2ClqJDFXoYYcXJJc2Fl9XWpBm5V1xjIenYFL9v1six%2FVdJ0NKOZQDwmdaKO%2F0%2Br8RiEK8t8o%2FSZg4dUK68%2BvP%2BvODcisndF3s7d0RMqalbK6ifi%2BUvYjJ8%2B68BvZ2%2B17xgLGA8Kq80xTgbg%3D%3D&amp;X-Amz-Algorithm=AWS4-HMAC-SHA256&amp;X-Amz-Date=20200828T061624Z&amp;X-Amz-SignedHeaders=host&amp;X-Amz-Expires=300&amp;X-Amz-Credential=ASIAYZTTEKKEYITNNHBC%2F20200828%2Fus-east-1%2Fs3%2Faws4_request&amp;X-Amz-Signature=90215e27921bb26c27d233c3fb37743d3dcd19cd027891abf2e897023de10d1f"/>
          <p:cNvSpPr>
            <a:spLocks noChangeAspect="1" noChangeArrowheads="1"/>
          </p:cNvSpPr>
          <p:nvPr/>
        </p:nvSpPr>
        <p:spPr bwMode="auto">
          <a:xfrm>
            <a:off x="155575" y="-2765425"/>
            <a:ext cx="81534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https://ago-item-storage.s3.us-east-1.amazonaws.com/eb81f12dbe7a4d32b2b9dcab56df9300/EURO_COVID_SubNational.png?X-Amz-Security-Token=IQoJb3JpZ2luX2VjEBYaCXVzLWVhc3QtMSJIMEYCIQCptOVRQgPzoylKfcfmDZj8gzAVsRQVfyJ0S3A6Bc94tQIhAL6Rq2quAY80%2BmteUAkvspQJ8bdPUujApD3Or0pn1tazKr0DCP7%2F%2F%2F%2F%2F%2F%2F%2F%2F%2FwEQABoMNjA0NzU4MTAyNjY1IgxP8FLywK1Qr4uqZVcqkQPdF4dCWB5Uxm0Yx%2Fum%2FSOP91CXvKbItcPzjbKs8luHUIILaaf0ouyS%2BVZkMpX4JLCChkky%2B7QSKlAxx3FfFQGm5gpKppL%2FZNH0nmcxFli3vo%2Bc3w8jFoW4uRf70Qn8y0d5%2FKKRa3ZUp6wnnvPgSJPRDlE0wNnQb%2FGEzp1SM6No3jtlikR%2Bsx9lZHb2qSRR9GGFTj%2FZHy8TeniCfZkYFl%2Bhbwn9WGandAM01bQlQ0%2B%2F2eis6a0ggybqMH0bVqjz2w9AlqbKBI6CrI9%2BQNgf%2BUn8MRl5qR0i%2B%2F%2BB1WpHTcxYWougZEYkiO3zBfOQNGHPROWpobIc6VGxvCLu2LHKBaVKVCqE117G0%2F8eR%2Bzy4YpdlDyFo9EuFgzHJCw6rpzvs0p%2BVGJMEL5qrDncjd3BBTX8wdow7zxGHyNX5aodmOmFk%2FUStj1%2BNjSn2bdYXhSB1xDdNf4F24p0y6AGySfv6B9iWYo2xqKa2z65h0LqO3SXuHdaCVzH%2FNyUW27rlsOogUuerKAYcX0FE1ptUd1j48A5uDDzoKL6BTrqAWxceXiL77k3ZV0Q0WFG1BCmwDDL%2FT81zBEEOmSPRrbir5n64s8suTkgdn3eRqocoptZ2qm1ivUBHlRObCsH3ES4uj3VXswySUkv8Mtm4URzhsV0IumDnKghoROHWppVVqqS9OKHm%2B40zvd8Z0N0%2FnDNbITKaOXFcMF%2BqGc9OXC2ClqJDFXoYYcXJJc2Fl9XWpBm5V1xjIenYFL9v1six%2FVdJ0NKOZQDwmdaKO%2F0%2Br8RiEK8t8o%2FSZg4dUK68%2BvP%2BvODcisndF3s7d0RMqalbK6ifi%2BUvYjJ8%2B68BvZ2%2B17xgLGA8Kq80xTgbg%3D%3D&amp;X-Amz-Algorithm=AWS4-HMAC-SHA256&amp;X-Amz-Date=20200828T061624Z&amp;X-Amz-SignedHeaders=host&amp;X-Amz-Expires=300&amp;X-Amz-Credential=ASIAYZTTEKKEYITNNHBC%2F20200828%2Fus-east-1%2Fs3%2Faws4_request&amp;X-Amz-Signature=90215e27921bb26c27d233c3fb37743d3dcd19cd027891abf2e897023de10d1f"/>
          <p:cNvSpPr>
            <a:spLocks noChangeAspect="1" noChangeArrowheads="1"/>
          </p:cNvSpPr>
          <p:nvPr/>
        </p:nvSpPr>
        <p:spPr bwMode="auto">
          <a:xfrm>
            <a:off x="307975" y="-2613025"/>
            <a:ext cx="81534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64" y="665276"/>
            <a:ext cx="8448873" cy="585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7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06.09.2020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179074"/>
              </p:ext>
            </p:extLst>
          </p:nvPr>
        </p:nvGraphicFramePr>
        <p:xfrm>
          <a:off x="374593" y="1097462"/>
          <a:ext cx="8394814" cy="505564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35555"/>
                <a:gridCol w="2150746"/>
                <a:gridCol w="1536171"/>
                <a:gridCol w="1536171"/>
                <a:gridCol w="1536171"/>
              </a:tblGrid>
              <a:tr h="44986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Land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Region/Provinz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Fälle kumulativ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Fälle7T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Inzidenz7T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22984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Andorra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Andorra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1.215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118,0</a:t>
                      </a:r>
                    </a:p>
                  </a:txBody>
                  <a:tcPr marL="9525" marR="9525" marT="9525" marB="0" anchor="b"/>
                </a:tc>
              </a:tr>
              <a:tr h="22984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Austria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Wien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8.831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1.045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55,1</a:t>
                      </a:r>
                    </a:p>
                  </a:txBody>
                  <a:tcPr marL="9525" marR="9525" marT="9525" marB="0" anchor="b"/>
                </a:tc>
              </a:tr>
              <a:tr h="22984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Belgium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Brussels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11.216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69,9</a:t>
                      </a:r>
                    </a:p>
                  </a:txBody>
                  <a:tcPr marL="9525" marR="9525" marT="9525" marB="0" anchor="b"/>
                </a:tc>
              </a:tr>
              <a:tr h="22984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Bulgaria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Blagoevgrad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55,1</a:t>
                      </a:r>
                    </a:p>
                  </a:txBody>
                  <a:tcPr marL="9525" marR="9525" marT="9525" marB="0" anchor="b"/>
                </a:tc>
              </a:tr>
              <a:tr h="230400">
                <a:tc rowSpan="7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Croatia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Bjelovarsko-bilogorska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50,4</a:t>
                      </a:r>
                    </a:p>
                  </a:txBody>
                  <a:tcPr marL="9525" marR="9525" marT="9525" marB="0" anchor="b"/>
                </a:tc>
              </a:tr>
              <a:tr h="230400">
                <a:tc v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Dubrovacko-neretvanska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99,7</a:t>
                      </a:r>
                    </a:p>
                  </a:txBody>
                  <a:tcPr marL="9525" marR="9525" marT="9525" marB="0" anchor="b"/>
                </a:tc>
              </a:tr>
              <a:tr h="230400">
                <a:tc v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Licko-senjska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58,0</a:t>
                      </a:r>
                    </a:p>
                  </a:txBody>
                  <a:tcPr marL="9525" marR="9525" marT="9525" marB="0" anchor="b"/>
                </a:tc>
              </a:tr>
              <a:tr h="230400">
                <a:tc v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Pozesko-slavonska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80,6</a:t>
                      </a:r>
                    </a:p>
                  </a:txBody>
                  <a:tcPr marL="9525" marR="9525" marT="9525" marB="0" anchor="b"/>
                </a:tc>
              </a:tr>
              <a:tr h="230400">
                <a:tc v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Splitsko-Dalmatinska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118,2</a:t>
                      </a:r>
                    </a:p>
                  </a:txBody>
                  <a:tcPr marL="9525" marR="9525" marT="9525" marB="0" anchor="b"/>
                </a:tc>
              </a:tr>
              <a:tr h="230400">
                <a:tc v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Zadarska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54,2</a:t>
                      </a:r>
                    </a:p>
                  </a:txBody>
                  <a:tcPr marL="9525" marR="9525" marT="9525" marB="0" anchor="b"/>
                </a:tc>
              </a:tr>
              <a:tr h="230400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Sibensko-kninska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72,3</a:t>
                      </a:r>
                    </a:p>
                  </a:txBody>
                  <a:tcPr marL="9525" marR="9525" marT="9525" marB="0" anchor="b"/>
                </a:tc>
              </a:tr>
              <a:tr h="230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Czech </a:t>
                      </a:r>
                      <a:r>
                        <a:rPr lang="de-DE" sz="11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Republic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Prague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76,0</a:t>
                      </a:r>
                    </a:p>
                  </a:txBody>
                  <a:tcPr marL="9525" marR="9525" marT="9525" marB="0" anchor="b"/>
                </a:tc>
              </a:tr>
              <a:tr h="230400">
                <a:tc rowSpan="4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France</a:t>
                      </a:r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Auvergne-Rhône-Alpes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60,6</a:t>
                      </a:r>
                    </a:p>
                  </a:txBody>
                  <a:tcPr marL="9525" marR="9525" marT="9525" marB="0" anchor="b"/>
                </a:tc>
              </a:tr>
              <a:tr h="230400">
                <a:tc v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82,7</a:t>
                      </a:r>
                    </a:p>
                  </a:txBody>
                  <a:tcPr marL="9525" marR="9525" marT="9525" marB="0" anchor="b"/>
                </a:tc>
              </a:tr>
              <a:tr h="230400">
                <a:tc v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Nouvelle-Aquitaine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62,3</a:t>
                      </a:r>
                    </a:p>
                  </a:txBody>
                  <a:tcPr marL="9525" marR="9525" marT="9525" marB="0" anchor="b"/>
                </a:tc>
              </a:tr>
              <a:tr h="230400">
                <a:tc v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Occitanie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55,2</a:t>
                      </a:r>
                    </a:p>
                  </a:txBody>
                  <a:tcPr marL="9525" marR="9525" marT="9525" marB="0" anchor="b"/>
                </a:tc>
              </a:tr>
              <a:tr h="230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Provence-Alpes-Côte d'Azur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30.488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120,2</a:t>
                      </a:r>
                    </a:p>
                  </a:txBody>
                  <a:tcPr marL="9525" marR="9525" marT="9525" marB="0" anchor="b"/>
                </a:tc>
              </a:tr>
              <a:tr h="2304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de-DE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Île-de-France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89.086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95,8</a:t>
                      </a:r>
                    </a:p>
                  </a:txBody>
                  <a:tcPr marL="9525" marR="9525" marT="9525" marB="0" anchor="b"/>
                </a:tc>
              </a:tr>
              <a:tr h="230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Hungary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Budapest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60,8</a:t>
                      </a:r>
                    </a:p>
                  </a:txBody>
                  <a:tcPr marL="9525" marR="9525" marT="9525" marB="0" anchor="b"/>
                </a:tc>
              </a:tr>
              <a:tr h="2304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Norway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Viken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66175" y="764704"/>
            <a:ext cx="8626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Subregionen in der EU/EEA/UK-Region und Schweiz mit </a:t>
            </a:r>
            <a:r>
              <a:rPr lang="de-DE" sz="1600" dirty="0"/>
              <a:t>einer 7- </a:t>
            </a:r>
            <a:r>
              <a:rPr lang="de-DE" sz="1600" dirty="0" smtClean="0"/>
              <a:t>Tages-Inzidenz  &gt;50 pro 100.000 EW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5723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06.09.2020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083095"/>
              </p:ext>
            </p:extLst>
          </p:nvPr>
        </p:nvGraphicFramePr>
        <p:xfrm>
          <a:off x="374401" y="620688"/>
          <a:ext cx="8395198" cy="59737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91484"/>
                <a:gridCol w="2040784"/>
                <a:gridCol w="1654310"/>
                <a:gridCol w="1654310"/>
                <a:gridCol w="1654310"/>
              </a:tblGrid>
              <a:tr h="12621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Region/Provinz</a:t>
                      </a:r>
                      <a:endParaRPr lang="de-DE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Fälle kumulativ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Fälle7T</a:t>
                      </a:r>
                      <a:endParaRPr lang="de-DE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solidFill>
                      <a:srgbClr val="0070C0"/>
                    </a:solidFill>
                  </a:tcPr>
                </a:tc>
              </a:tr>
              <a:tr h="126212">
                <a:tc rowSpan="9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Romania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51,8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76,7</a:t>
                      </a:r>
                    </a:p>
                  </a:txBody>
                  <a:tcPr marL="9525" marR="9525" marT="9525" marB="0" anchor="b"/>
                </a:tc>
              </a:tr>
              <a:tr h="8501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Bihor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58,6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Brasov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54,0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Braila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62,2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Bucuresti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62,6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Caras-Severin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58,2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IIasi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Vaslui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69,5</a:t>
                      </a:r>
                    </a:p>
                  </a:txBody>
                  <a:tcPr marL="9525" marR="9525" marT="9525" marB="0" anchor="b"/>
                </a:tc>
              </a:tr>
              <a:tr h="126212">
                <a:tc rowSpan="18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Spain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70,6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27.493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146,2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Canarias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98,6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Cantabria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125,3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Castilla y León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30.531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128,8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Castilla-La Mancha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133,1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114.987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108,1</a:t>
                      </a:r>
                    </a:p>
                  </a:txBody>
                  <a:tcPr marL="9525" marR="9525" marT="9525" marB="0" anchor="b"/>
                </a:tc>
              </a:tr>
              <a:tr h="228444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Ciudad Autónoma de Ceuta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69,6</a:t>
                      </a:r>
                    </a:p>
                  </a:txBody>
                  <a:tcPr marL="9525" marR="9525" marT="9525" marB="0" anchor="b"/>
                </a:tc>
              </a:tr>
              <a:tr h="228444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Ciudad Autónoma de Melilla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133,4</a:t>
                      </a:r>
                    </a:p>
                  </a:txBody>
                  <a:tcPr marL="9525" marR="9525" marT="9525" marB="0" anchor="b"/>
                </a:tc>
              </a:tr>
              <a:tr h="228444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Comunidad Foral de Navarra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155,4</a:t>
                      </a:r>
                    </a:p>
                  </a:txBody>
                  <a:tcPr marL="9525" marR="9525" marT="9525" marB="0" anchor="b"/>
                </a:tc>
              </a:tr>
              <a:tr h="228444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Comunidad Valenciana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26.710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80,7</a:t>
                      </a:r>
                    </a:p>
                  </a:txBody>
                  <a:tcPr marL="9525" marR="9525" marT="9525" marB="0" anchor="b"/>
                </a:tc>
              </a:tr>
              <a:tr h="228444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Comunidad de Madrid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136.901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18.301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275,6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Extremadura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83,1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15.480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67,6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Illes Balears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129,9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Rioja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212,4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214,5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Región de Murcia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105,0</a:t>
                      </a:r>
                    </a:p>
                  </a:txBody>
                  <a:tcPr marL="9525" marR="9525" marT="9525" marB="0" anchor="b"/>
                </a:tc>
              </a:tr>
              <a:tr h="126212">
                <a:tc rowSpan="3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Switzerland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Fribourg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62,4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71,7</a:t>
                      </a:r>
                    </a:p>
                  </a:txBody>
                  <a:tcPr marL="9525" marR="9525" marT="9525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Vaud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87,2</a:t>
                      </a:r>
                    </a:p>
                  </a:txBody>
                  <a:tcPr marL="9525" marR="9525" marT="9525" marB="0" anchor="b"/>
                </a:tc>
              </a:tr>
              <a:tr h="22844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United Kingdom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Gibraltar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60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929</Words>
  <Application>Microsoft Office PowerPoint</Application>
  <PresentationFormat>Bildschirmpräsentation (4:3)</PresentationFormat>
  <Paragraphs>512</Paragraphs>
  <Slides>7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PowerPoint-Präsentation</vt:lpstr>
      <vt:lpstr>PowerPoint-Präsentation</vt:lpstr>
      <vt:lpstr>PowerPoint-Präsentation</vt:lpstr>
      <vt:lpstr>Hintergrund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Esquevin, Sarah</cp:lastModifiedBy>
  <cp:revision>675</cp:revision>
  <dcterms:created xsi:type="dcterms:W3CDTF">2020-04-16T05:25:18Z</dcterms:created>
  <dcterms:modified xsi:type="dcterms:W3CDTF">2020-09-07T10:24:57Z</dcterms:modified>
</cp:coreProperties>
</file>