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2" r:id="rId2"/>
    <p:sldId id="265" r:id="rId3"/>
    <p:sldId id="266" r:id="rId4"/>
    <p:sldId id="269" r:id="rId5"/>
    <p:sldId id="268" r:id="rId6"/>
    <p:sldId id="270" r:id="rId7"/>
    <p:sldId id="273" r:id="rId8"/>
    <p:sldId id="274" r:id="rId9"/>
    <p:sldId id="276" r:id="rId10"/>
    <p:sldId id="277" r:id="rId11"/>
    <p:sldId id="275" r:id="rId12"/>
    <p:sldId id="280" r:id="rId13"/>
    <p:sldId id="279" r:id="rId14"/>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5A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6339" autoAdjust="0"/>
  </p:normalViewPr>
  <p:slideViewPr>
    <p:cSldViewPr snapToGrid="0" snapToObjects="1">
      <p:cViewPr>
        <p:scale>
          <a:sx n="120" d="100"/>
          <a:sy n="120" d="100"/>
        </p:scale>
        <p:origin x="-1614" y="-50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07.09.2020</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07.09.2020</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60529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Neuer</a:t>
            </a:r>
            <a:r>
              <a:rPr lang="de-DE" baseline="0" dirty="0" smtClean="0"/>
              <a:t> Höhepunkt in KW 33 (n=341),  45% der Fälle allein in NRW (n=152), davon 28% einem Ausbruch zugeordnet (meist privater Haushalt). </a:t>
            </a:r>
          </a:p>
          <a:p>
            <a:r>
              <a:rPr lang="de-DE" baseline="0" dirty="0" smtClean="0"/>
              <a:t>In KW 33 hatten 36% eine Exposition im Ausland, 37% hatten Exposition im Ausland oder in einem anderen LK.</a:t>
            </a:r>
          </a:p>
          <a:p>
            <a:r>
              <a:rPr lang="de-DE" baseline="0" dirty="0" smtClean="0"/>
              <a:t>In KW 36 hatten 28% eine Exposition im Ausland</a:t>
            </a:r>
            <a:endParaRPr lang="en-US" dirty="0"/>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282220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347358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HB: KW 16 – 20: 1 Ausbruch in einer Flüchtlingsunterkunft mit 40 Kindern (insgesamt 231 Fälle) </a:t>
            </a:r>
          </a:p>
          <a:p>
            <a:r>
              <a:rPr lang="de-DE" dirty="0" smtClean="0"/>
              <a:t>BE: KW 23 – 34: insgesamt 166 (Unter-)Ausbrüche, 123 im privaten HH, 11 Verein/ähnliches, 10 KiTa/Hort</a:t>
            </a:r>
            <a:r>
              <a:rPr lang="de-DE" baseline="0" dirty="0" smtClean="0"/>
              <a:t> </a:t>
            </a:r>
          </a:p>
          <a:p>
            <a:r>
              <a:rPr lang="de-DE" baseline="0" dirty="0" smtClean="0"/>
              <a:t>HE: KW 33: </a:t>
            </a:r>
            <a:r>
              <a:rPr lang="de-DE" dirty="0" smtClean="0"/>
              <a:t>hauptsächlich</a:t>
            </a:r>
            <a:r>
              <a:rPr lang="de-DE" baseline="0" dirty="0" smtClean="0"/>
              <a:t> </a:t>
            </a:r>
            <a:r>
              <a:rPr lang="de-DE" dirty="0" smtClean="0"/>
              <a:t>Ausbrüche im</a:t>
            </a:r>
            <a:r>
              <a:rPr lang="de-DE" baseline="0" dirty="0" smtClean="0"/>
              <a:t> privaten Umfeld</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287638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ST, </a:t>
            </a:r>
            <a:r>
              <a:rPr lang="de-DE" baseline="0" dirty="0" smtClean="0"/>
              <a:t>KW 25: </a:t>
            </a:r>
            <a:r>
              <a:rPr lang="de-DE" dirty="0" smtClean="0"/>
              <a:t>15 neue Fälle</a:t>
            </a:r>
            <a:r>
              <a:rPr lang="de-DE" baseline="0" dirty="0" smtClean="0"/>
              <a:t>, alle aus Magdeburg, privates Umfeld</a:t>
            </a:r>
          </a:p>
          <a:p>
            <a:r>
              <a:rPr lang="de-DE" baseline="0" dirty="0" smtClean="0"/>
              <a:t>NW, KW 33: 45% aller gemeldeter Fälle in KW 33 kommen aus NW, 28% gehören zu einem Ausbruch (größtenteils privater Haushalt)</a:t>
            </a:r>
          </a:p>
          <a:p>
            <a:r>
              <a:rPr lang="de-DE" baseline="0" dirty="0" smtClean="0"/>
              <a:t>RP, KW 33: 7 von 24 in einem Ausbruch (meist privater HH, Freizeit)</a:t>
            </a:r>
          </a:p>
          <a:p>
            <a:r>
              <a:rPr lang="de-DE" baseline="0" dirty="0" smtClean="0"/>
              <a:t>SH, KW 33: 10 von 13 in einem Ausbruch (meist privater HH)</a:t>
            </a:r>
          </a:p>
          <a:p>
            <a:r>
              <a:rPr lang="de-DE" baseline="0" dirty="0" smtClean="0"/>
              <a:t>SL, KW 33: das sind nur </a:t>
            </a:r>
            <a:r>
              <a:rPr lang="de-DE" baseline="0" dirty="0" smtClean="0"/>
              <a:t>3 </a:t>
            </a:r>
            <a:r>
              <a:rPr lang="de-DE" baseline="0" dirty="0" smtClean="0"/>
              <a:t>von 4 Fällen im Ausbruch</a:t>
            </a:r>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189606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312246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- 3 neue KiTa/Hort-Ausbrüche:</a:t>
            </a:r>
            <a:endParaRPr lang="en-US"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1) i.R. einer Eingewöhnung (1 Kind, Eltern, Erzieherin). Mutter hatte Symptombeginn (SB) einen Tag vor Kind, dann 5 Tage später hatte Erzieherin SB, vom Vater ist kein SB vorhanden. Erzieherin war gruppenübergreifend tätig, KiTa wurde geschlossen, 54 Kinder und 12 Angestellte wurden getestet, eine weitere Erzieherin ist positiv (noch nicht dem Ausbruch in </a:t>
            </a:r>
            <a:r>
              <a:rPr lang="de-DE" sz="1200" kern="1200" dirty="0" err="1" smtClean="0">
                <a:solidFill>
                  <a:schemeClr val="tx1"/>
                </a:solidFill>
                <a:effectLst/>
                <a:latin typeface="+mn-lt"/>
                <a:ea typeface="+mn-ea"/>
                <a:cs typeface="+mn-cs"/>
              </a:rPr>
              <a:t>SurvNet</a:t>
            </a:r>
            <a:r>
              <a:rPr lang="de-DE" sz="1200" kern="1200" dirty="0" smtClean="0">
                <a:solidFill>
                  <a:schemeClr val="tx1"/>
                </a:solidFill>
                <a:effectLst/>
                <a:latin typeface="+mn-lt"/>
                <a:ea typeface="+mn-ea"/>
                <a:cs typeface="+mn-cs"/>
              </a:rPr>
              <a:t> zugewiesen)</a:t>
            </a:r>
            <a:endParaRPr lang="en-US"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2) 5 Kinder und 4 Erzieherinnen wurden gemeldet: Kinder im Alter von 1-4 Jahren sind betroffen --&gt; </a:t>
            </a:r>
            <a:r>
              <a:rPr lang="de-DE" sz="1200" kern="1200" dirty="0" err="1" smtClean="0">
                <a:solidFill>
                  <a:schemeClr val="tx1"/>
                </a:solidFill>
                <a:effectLst/>
                <a:latin typeface="+mn-lt"/>
                <a:ea typeface="+mn-ea"/>
                <a:cs typeface="+mn-cs"/>
              </a:rPr>
              <a:t>vermtl</a:t>
            </a:r>
            <a:r>
              <a:rPr lang="de-DE" sz="1200" kern="1200" dirty="0" smtClean="0">
                <a:solidFill>
                  <a:schemeClr val="tx1"/>
                </a:solidFill>
                <a:effectLst/>
                <a:latin typeface="+mn-lt"/>
                <a:ea typeface="+mn-ea"/>
                <a:cs typeface="+mn-cs"/>
              </a:rPr>
              <a:t>. mehrere </a:t>
            </a:r>
            <a:r>
              <a:rPr lang="de-DE" sz="1200" kern="1200" dirty="0" err="1" smtClean="0">
                <a:solidFill>
                  <a:schemeClr val="tx1"/>
                </a:solidFill>
                <a:effectLst/>
                <a:latin typeface="+mn-lt"/>
                <a:ea typeface="+mn-ea"/>
                <a:cs typeface="+mn-cs"/>
              </a:rPr>
              <a:t>KiTagruppen</a:t>
            </a:r>
            <a:r>
              <a:rPr lang="de-DE" sz="1200" kern="1200" dirty="0" smtClean="0">
                <a:solidFill>
                  <a:schemeClr val="tx1"/>
                </a:solidFill>
                <a:effectLst/>
                <a:latin typeface="+mn-lt"/>
                <a:ea typeface="+mn-ea"/>
                <a:cs typeface="+mn-cs"/>
              </a:rPr>
              <a:t>, KiTa wurde geschlossen, 100 Personen wurden getestet</a:t>
            </a:r>
            <a:endParaRPr lang="en-US"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3) 2 Fällen 15+</a:t>
            </a:r>
            <a:endParaRPr lang="en-US"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3272864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- 2 neue Schulausbrüche:</a:t>
            </a:r>
            <a:endParaRPr lang="en-US"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1) 1 Schüler, 1 Lehrerin. Lehrerin ist Indexfall, Klasse wurde vergangenen Mittwoch getestet, bis auf den einen Schüler (asymptomatisch) waren alle negativ, 2.Test folgt heute, wenn alle negativ sind, darf die Klasse am Mittwoch wieder zur Schule</a:t>
            </a:r>
            <a:endParaRPr lang="en-US"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2) 7 Schüler (9-14 Jahre) und 3 </a:t>
            </a:r>
            <a:r>
              <a:rPr lang="de-DE" sz="1200" kern="1200" dirty="0" err="1" smtClean="0">
                <a:solidFill>
                  <a:schemeClr val="tx1"/>
                </a:solidFill>
                <a:effectLst/>
                <a:latin typeface="+mn-lt"/>
                <a:ea typeface="+mn-ea"/>
                <a:cs typeface="+mn-cs"/>
              </a:rPr>
              <a:t>LehrerInnen</a:t>
            </a:r>
            <a:r>
              <a:rPr lang="de-DE" sz="1200" kern="1200" dirty="0" smtClean="0">
                <a:solidFill>
                  <a:schemeClr val="tx1"/>
                </a:solidFill>
                <a:effectLst/>
                <a:latin typeface="+mn-lt"/>
                <a:ea typeface="+mn-ea"/>
                <a:cs typeface="+mn-cs"/>
              </a:rPr>
              <a:t> --&gt; </a:t>
            </a:r>
            <a:r>
              <a:rPr lang="de-DE" sz="1200" kern="1200" dirty="0" err="1" smtClean="0">
                <a:solidFill>
                  <a:schemeClr val="tx1"/>
                </a:solidFill>
                <a:effectLst/>
                <a:latin typeface="+mn-lt"/>
                <a:ea typeface="+mn-ea"/>
                <a:cs typeface="+mn-cs"/>
              </a:rPr>
              <a:t>vermtl</a:t>
            </a:r>
            <a:r>
              <a:rPr lang="de-DE" sz="1200" kern="1200" dirty="0" smtClean="0">
                <a:solidFill>
                  <a:schemeClr val="tx1"/>
                </a:solidFill>
                <a:effectLst/>
                <a:latin typeface="+mn-lt"/>
                <a:ea typeface="+mn-ea"/>
                <a:cs typeface="+mn-cs"/>
              </a:rPr>
              <a:t>. mehrere Klassen betroffen, </a:t>
            </a:r>
            <a:r>
              <a:rPr lang="de-DE" sz="1200" kern="1200" dirty="0" err="1" smtClean="0">
                <a:solidFill>
                  <a:schemeClr val="tx1"/>
                </a:solidFill>
                <a:effectLst/>
                <a:latin typeface="+mn-lt"/>
                <a:ea typeface="+mn-ea"/>
                <a:cs typeface="+mn-cs"/>
              </a:rPr>
              <a:t>LehrerIn</a:t>
            </a:r>
            <a:r>
              <a:rPr lang="de-DE" sz="1200" kern="1200" dirty="0" smtClean="0">
                <a:solidFill>
                  <a:schemeClr val="tx1"/>
                </a:solidFill>
                <a:effectLst/>
                <a:latin typeface="+mn-lt"/>
                <a:ea typeface="+mn-ea"/>
                <a:cs typeface="+mn-cs"/>
              </a:rPr>
              <a:t> hatte SB zuerst.</a:t>
            </a:r>
            <a:endParaRPr lang="en-US"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252052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038656"/>
            <a:ext cx="8752360" cy="3266654"/>
          </a:xfrm>
          <a:prstGeom prst="rect">
            <a:avLst/>
          </a:prstGeom>
          <a:solidFill>
            <a:srgbClr val="045AA6"/>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sp>
        <p:nvSpPr>
          <p:cNvPr id="4" name="Datumsplatzhalter 3"/>
          <p:cNvSpPr>
            <a:spLocks noGrp="1"/>
          </p:cNvSpPr>
          <p:nvPr>
            <p:ph type="dt" sz="half" idx="10"/>
          </p:nvPr>
        </p:nvSpPr>
        <p:spPr/>
        <p:txBody>
          <a:bodyPr/>
          <a:lstStyle/>
          <a:p>
            <a:fld id="{B4B6A958-21DA-4EB5-9A2D-4EDF63556270}" type="datetime1">
              <a:rPr lang="de-DE" smtClean="0"/>
              <a:t>07.09.2020</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5" y="1700478"/>
            <a:ext cx="395537" cy="2007048"/>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a:p>
        </p:txBody>
      </p:sp>
      <p:sp>
        <p:nvSpPr>
          <p:cNvPr id="20" name="Rechteck 19"/>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6631"/>
            <a:ext cx="8747760" cy="3267456"/>
          </a:xfrm>
          <a:prstGeom prst="rect">
            <a:avLst/>
          </a:prstGeom>
        </p:spPr>
      </p:pic>
      <p:sp>
        <p:nvSpPr>
          <p:cNvPr id="21" name="Textfeld 20"/>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8748465" y="1700478"/>
            <a:ext cx="395537" cy="2007048"/>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Datumsplatzhalter 2"/>
          <p:cNvSpPr>
            <a:spLocks noGrp="1"/>
          </p:cNvSpPr>
          <p:nvPr>
            <p:ph type="dt" sz="half" idx="10"/>
          </p:nvPr>
        </p:nvSpPr>
        <p:spPr/>
        <p:txBody>
          <a:bodyPr/>
          <a:lstStyle/>
          <a:p>
            <a:fld id="{9A269E85-827B-4B3D-8EC8-7EBF4884D6B3}" type="datetime1">
              <a:rPr lang="de-DE" smtClean="0"/>
              <a:t>07.09.2020</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57200" y="1426319"/>
            <a:ext cx="7983646" cy="3244635"/>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E1EC3C80-59F9-4B27-ACDC-4938287A1705}" type="datetime1">
              <a:rPr lang="de-DE" smtClean="0"/>
              <a:t>07.09.2020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smtClean="0"/>
              <a:t>Mastertitelformat bearbeiten</a:t>
            </a:r>
            <a:endParaRPr lang="de-DE" dirty="0"/>
          </a:p>
        </p:txBody>
      </p:sp>
    </p:spTree>
    <p:extLst>
      <p:ext uri="{BB962C8B-B14F-4D97-AF65-F5344CB8AC3E}">
        <p14:creationId xmlns:p14="http://schemas.microsoft.com/office/powerpoint/2010/main" val="96019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1E28F578-F389-4C9B-9003-A24C4BDC9A08}" type="datetime1">
              <a:rPr lang="de-DE" smtClean="0"/>
              <a:t>07.09.2020</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426882"/>
            <a:ext cx="3882920" cy="3236978"/>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Inhaltsplatzhalter 2"/>
          <p:cNvSpPr>
            <a:spLocks noGrp="1"/>
          </p:cNvSpPr>
          <p:nvPr>
            <p:ph sz="quarter" idx="14"/>
          </p:nvPr>
        </p:nvSpPr>
        <p:spPr>
          <a:xfrm>
            <a:off x="4580125" y="1426882"/>
            <a:ext cx="3860721" cy="3236978"/>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smtClean="0"/>
              <a:t>Mastertitelformat bearbeiten</a:t>
            </a:r>
            <a:endParaRPr lang="de-DE" dirty="0"/>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ECBDF09B-1CCD-4F3A-A4BD-9D9ED2C8E2B4}" type="datetime1">
              <a:rPr lang="de-DE" smtClean="0"/>
              <a:t>07.09.2020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smtClean="0"/>
              <a:t>Mastertitelformat bearbeiten</a:t>
            </a:r>
            <a:endParaRPr lang="de-DE" dirty="0"/>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F4D3B87-2DDE-4587-8B8E-472CAAC1F3E7}" type="datetime1">
              <a:rPr lang="de-DE" smtClean="0"/>
              <a:t>07.09.2020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3F783E0F-D930-4A28-BA41-F6A2462FD65C}" type="datetime1">
              <a:rPr lang="de-DE" smtClean="0"/>
              <a:t>07.09.2020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40568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DC01119-1B38-4F88-82F1-00C623E26260}" type="datetime1">
              <a:rPr lang="de-DE" smtClean="0"/>
              <a:t>07.09.2020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02292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8042255-D65D-4C62-AA91-470F186BD26A}" type="datetime1">
              <a:rPr lang="de-DE" smtClean="0"/>
              <a:t>07.09.2020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56046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smtClean="0"/>
              <a:t>Mastertitelformat bearbeiten</a:t>
            </a:r>
            <a:endParaRPr lang="de-DE" dirty="0"/>
          </a:p>
        </p:txBody>
      </p:sp>
      <p:sp>
        <p:nvSpPr>
          <p:cNvPr id="3" name="Textplatzhalter 2"/>
          <p:cNvSpPr>
            <a:spLocks noGrp="1"/>
          </p:cNvSpPr>
          <p:nvPr>
            <p:ph type="body" idx="1"/>
          </p:nvPr>
        </p:nvSpPr>
        <p:spPr>
          <a:xfrm>
            <a:off x="457200" y="1426882"/>
            <a:ext cx="7983646" cy="3236978"/>
          </a:xfrm>
          <a:prstGeom prst="rect">
            <a:avLst/>
          </a:prstGeom>
        </p:spPr>
        <p:txBody>
          <a:bodyPr vert="horz" lIns="0" tIns="0" rIns="0" bIns="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564826" y="4767263"/>
            <a:ext cx="1860421" cy="273844"/>
          </a:xfrm>
          <a:prstGeom prst="rect">
            <a:avLst/>
          </a:prstGeom>
        </p:spPr>
        <p:txBody>
          <a:bodyPr vert="horz" lIns="0" tIns="45720" rIns="0" bIns="45720" rtlCol="0" anchor="ctr"/>
          <a:lstStyle>
            <a:lvl1pPr algn="l">
              <a:defRPr sz="1200">
                <a:solidFill>
                  <a:srgbClr val="045AA6"/>
                </a:solidFill>
              </a:defRPr>
            </a:lvl1pPr>
          </a:lstStyle>
          <a:p>
            <a:fld id="{2B6051F1-EBF4-4007-AE7F-3B3BD5A48578}" type="datetime1">
              <a:rPr lang="de-DE" smtClean="0"/>
              <a:t>07.09.2020</a:t>
            </a:fld>
            <a:endParaRPr lang="de-DE" dirty="0"/>
          </a:p>
        </p:txBody>
      </p:sp>
      <p:sp>
        <p:nvSpPr>
          <p:cNvPr id="5" name="Fußzeilenplatzhalter 4"/>
          <p:cNvSpPr>
            <a:spLocks noGrp="1"/>
          </p:cNvSpPr>
          <p:nvPr>
            <p:ph type="ftr" sz="quarter" idx="3"/>
          </p:nvPr>
        </p:nvSpPr>
        <p:spPr>
          <a:xfrm>
            <a:off x="2699792" y="4767263"/>
            <a:ext cx="2895600" cy="273844"/>
          </a:xfrm>
          <a:prstGeom prst="rect">
            <a:avLst/>
          </a:prstGeom>
        </p:spPr>
        <p:txBody>
          <a:bodyPr vert="horz" lIns="0" tIns="45720" rIns="0" bIns="45720" rtlCol="0" anchor="ctr"/>
          <a:lstStyle>
            <a:lvl1pPr algn="l">
              <a:defRPr sz="1200">
                <a:solidFill>
                  <a:srgbClr val="045AA6"/>
                </a:solidFill>
              </a:defRPr>
            </a:lvl1pPr>
          </a:lstStyle>
          <a:p>
            <a:endParaRPr lang="de-DE" dirty="0"/>
          </a:p>
        </p:txBody>
      </p:sp>
      <p:sp>
        <p:nvSpPr>
          <p:cNvPr id="6" name="Foliennummernplatzhalter 5"/>
          <p:cNvSpPr>
            <a:spLocks noGrp="1"/>
          </p:cNvSpPr>
          <p:nvPr>
            <p:ph type="sldNum" sz="quarter" idx="4"/>
          </p:nvPr>
        </p:nvSpPr>
        <p:spPr>
          <a:xfrm>
            <a:off x="7942862" y="4767263"/>
            <a:ext cx="496872" cy="273844"/>
          </a:xfrm>
          <a:prstGeom prst="rect">
            <a:avLst/>
          </a:prstGeom>
        </p:spPr>
        <p:txBody>
          <a:bodyPr vert="horz" lIns="0" tIns="45720" rIns="0" bIns="45720" rtlCol="0" anchor="ctr"/>
          <a:lstStyle>
            <a:lvl1pPr algn="ctr">
              <a:defRPr sz="12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1">
            <a:alphaModFix/>
            <a:extLst>
              <a:ext uri="{28A0092B-C50C-407E-A947-70E740481C1C}">
                <a14:useLocalDpi xmlns:a14="http://schemas.microsoft.com/office/drawing/2010/main" val="0"/>
              </a:ext>
            </a:extLst>
          </a:blip>
          <a:stretch>
            <a:fillRect/>
          </a:stretch>
        </p:blipFill>
        <p:spPr>
          <a:xfrm>
            <a:off x="7184288" y="244999"/>
            <a:ext cx="1530911" cy="446764"/>
          </a:xfrm>
          <a:prstGeom prst="rect">
            <a:avLst/>
          </a:prstGeom>
          <a:extLst>
            <a:ext uri="{FAA26D3D-D897-4be2-8F04-BA451C77F1D7}">
              <ma14:placeholderFlag xmlns="" xmlns:ma14="http://schemas.microsoft.com/office/mac/drawingml/2011/main"/>
            </a:ext>
          </a:extLst>
        </p:spPr>
      </p:pic>
      <p:grpSp>
        <p:nvGrpSpPr>
          <p:cNvPr id="19" name="Gruppierung 18"/>
          <p:cNvGrpSpPr/>
          <p:nvPr userDrawn="1"/>
        </p:nvGrpSpPr>
        <p:grpSpPr>
          <a:xfrm>
            <a:off x="457201" y="4843688"/>
            <a:ext cx="7996881" cy="318545"/>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 id="2147483657" r:id="rId7"/>
    <p:sldLayoutId id="2147483658" r:id="rId8"/>
    <p:sldLayoutId id="2147483659" r:id="rId9"/>
  </p:sldLayoutIdLst>
  <p:hf hdr="0"/>
  <p:txStyles>
    <p:title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p:titleStyle>
    <p:bodyStyle>
      <a:lvl1pPr marL="342900" indent="-342900" algn="l" defTabSz="457200" rtl="0" eaLnBrk="1" latinLnBrk="0" hangingPunct="1">
        <a:spcBef>
          <a:spcPts val="432"/>
        </a:spcBef>
        <a:buClr>
          <a:srgbClr val="045AA6"/>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p:cNvSpPr>
            <a:spLocks noGrp="1"/>
          </p:cNvSpPr>
          <p:nvPr>
            <p:ph type="ctrTitle"/>
          </p:nvPr>
        </p:nvSpPr>
        <p:spPr>
          <a:xfrm>
            <a:off x="3934890" y="1700479"/>
            <a:ext cx="4667504" cy="1265345"/>
          </a:xfrm>
        </p:spPr>
        <p:txBody>
          <a:bodyPr>
            <a:normAutofit fontScale="90000"/>
          </a:bodyPr>
          <a:lstStyle/>
          <a:p>
            <a:r>
              <a:rPr lang="de-DE" dirty="0" smtClean="0"/>
              <a:t>Corona-KiTa-Studie</a:t>
            </a:r>
            <a:r>
              <a:rPr lang="de-DE" dirty="0"/>
              <a:t/>
            </a:r>
            <a:br>
              <a:rPr lang="de-DE" dirty="0"/>
            </a:br>
            <a:r>
              <a:rPr lang="de-DE" b="0" dirty="0" smtClean="0"/>
              <a:t/>
            </a:r>
            <a:br>
              <a:rPr lang="de-DE" b="0" dirty="0" smtClean="0"/>
            </a:br>
            <a:r>
              <a:rPr lang="de-DE" b="0" dirty="0" smtClean="0"/>
              <a:t>Erkrankungszahlen bei</a:t>
            </a:r>
            <a:br>
              <a:rPr lang="de-DE" b="0" dirty="0" smtClean="0"/>
            </a:br>
            <a:r>
              <a:rPr lang="de-DE" b="0" dirty="0" smtClean="0"/>
              <a:t>Kindern unter 10 Jahren</a:t>
            </a:r>
            <a:endParaRPr lang="de-DE" b="0" dirty="0"/>
          </a:p>
        </p:txBody>
      </p:sp>
      <p:sp>
        <p:nvSpPr>
          <p:cNvPr id="5" name="Textplatzhalter 4"/>
          <p:cNvSpPr>
            <a:spLocks noGrp="1"/>
          </p:cNvSpPr>
          <p:nvPr>
            <p:ph type="body" sz="quarter" idx="14"/>
          </p:nvPr>
        </p:nvSpPr>
        <p:spPr/>
        <p:txBody>
          <a:bodyPr/>
          <a:lstStyle/>
          <a:p>
            <a:endParaRPr lang="de-DE" dirty="0"/>
          </a:p>
        </p:txBody>
      </p:sp>
      <p:sp>
        <p:nvSpPr>
          <p:cNvPr id="2" name="Datumsplatzhalter 1"/>
          <p:cNvSpPr>
            <a:spLocks noGrp="1"/>
          </p:cNvSpPr>
          <p:nvPr>
            <p:ph type="dt" sz="half" idx="10"/>
          </p:nvPr>
        </p:nvSpPr>
        <p:spPr/>
        <p:txBody>
          <a:bodyPr/>
          <a:lstStyle/>
          <a:p>
            <a:fld id="{8A1A1B8D-0263-44FB-A4C3-55492F149A35}" type="datetime1">
              <a:rPr lang="de-DE" smtClean="0"/>
              <a:t>07.09.2020</a:t>
            </a:fld>
            <a:endParaRPr lang="de-DE" dirty="0"/>
          </a:p>
        </p:txBody>
      </p:sp>
      <p:sp>
        <p:nvSpPr>
          <p:cNvPr id="3" name="Foliennummernplatzhalter 2"/>
          <p:cNvSpPr>
            <a:spLocks noGrp="1"/>
          </p:cNvSpPr>
          <p:nvPr>
            <p:ph type="sldNum" sz="quarter" idx="12"/>
          </p:nvPr>
        </p:nvSpPr>
        <p:spPr/>
        <p:txBody>
          <a:bodyPr/>
          <a:lstStyle/>
          <a:p>
            <a:fld id="{162A217B-ED1C-D84B-8478-63C77FA79618}" type="slidenum">
              <a:rPr lang="de-DE" smtClean="0"/>
              <a:pPr/>
              <a:t>1</a:t>
            </a:fld>
            <a:endParaRPr lang="de-DE" dirty="0"/>
          </a:p>
        </p:txBody>
      </p:sp>
    </p:spTree>
    <p:extLst>
      <p:ext uri="{BB962C8B-B14F-4D97-AF65-F5344CB8AC3E}">
        <p14:creationId xmlns:p14="http://schemas.microsoft.com/office/powerpoint/2010/main" val="3916114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57200" y="810639"/>
            <a:ext cx="7983646" cy="1486334"/>
          </a:xfrm>
        </p:spPr>
        <p:txBody>
          <a:bodyPr>
            <a:normAutofit/>
          </a:bodyPr>
          <a:lstStyle/>
          <a:p>
            <a:r>
              <a:rPr lang="de-DE" sz="1400" dirty="0" smtClean="0"/>
              <a:t>Für 60 % der Kinder (0 – 5 Jahre) wurde mindestens 1 Symptom angegeben</a:t>
            </a:r>
          </a:p>
          <a:p>
            <a:r>
              <a:rPr lang="de-DE" sz="1400" dirty="0" smtClean="0"/>
              <a:t>Häufig genannte Symptome: Fieber (36 %), Husten (25 %), Schnupfen (17 %), Allg. Symptome (15 %)</a:t>
            </a:r>
          </a:p>
          <a:p>
            <a:r>
              <a:rPr lang="de-DE" sz="1400" dirty="0" smtClean="0"/>
              <a:t>Eine Hospitalisierung lag vor bei: </a:t>
            </a:r>
          </a:p>
          <a:p>
            <a:pPr lvl="1"/>
            <a:r>
              <a:rPr lang="de-DE" sz="1200" dirty="0" smtClean="0"/>
              <a:t>0 - 5 Jahre:       266 (6,0 %)</a:t>
            </a:r>
          </a:p>
          <a:p>
            <a:pPr lvl="1"/>
            <a:r>
              <a:rPr lang="de-DE" sz="1200" dirty="0" smtClean="0"/>
              <a:t>6 - 10 Jahre:       87 (2,0 %)</a:t>
            </a:r>
          </a:p>
          <a:p>
            <a:pPr lvl="1"/>
            <a:r>
              <a:rPr lang="de-DE" sz="1200" dirty="0" smtClean="0"/>
              <a:t>11 </a:t>
            </a:r>
            <a:r>
              <a:rPr lang="de-DE" sz="1200" dirty="0"/>
              <a:t>-</a:t>
            </a:r>
            <a:r>
              <a:rPr lang="de-DE" sz="1200" dirty="0" smtClean="0"/>
              <a:t> 14 Jahre:     90 (2,1 %)</a:t>
            </a:r>
            <a:endParaRPr lang="de-DE" sz="1400" dirty="0" smtClean="0"/>
          </a:p>
          <a:p>
            <a:endParaRPr lang="de-DE" dirty="0" smtClean="0"/>
          </a:p>
          <a:p>
            <a:endParaRPr lang="de-DE" dirty="0"/>
          </a:p>
        </p:txBody>
      </p:sp>
      <p:sp>
        <p:nvSpPr>
          <p:cNvPr id="3" name="Datumsplatzhalter 2"/>
          <p:cNvSpPr>
            <a:spLocks noGrp="1"/>
          </p:cNvSpPr>
          <p:nvPr>
            <p:ph type="dt" sz="half" idx="10"/>
          </p:nvPr>
        </p:nvSpPr>
        <p:spPr/>
        <p:txBody>
          <a:bodyPr/>
          <a:lstStyle/>
          <a:p>
            <a:fld id="{0B727051-6A86-40F5-A122-7FD1DF802E08}" type="datetime1">
              <a:rPr lang="de-DE" smtClean="0"/>
              <a:t>07.09.2020</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t>10</a:t>
            </a:fld>
            <a:endParaRPr lang="de-DE"/>
          </a:p>
        </p:txBody>
      </p:sp>
      <p:sp>
        <p:nvSpPr>
          <p:cNvPr id="6" name="Titel 5"/>
          <p:cNvSpPr>
            <a:spLocks noGrp="1"/>
          </p:cNvSpPr>
          <p:nvPr>
            <p:ph type="title"/>
          </p:nvPr>
        </p:nvSpPr>
        <p:spPr>
          <a:xfrm>
            <a:off x="457200" y="152021"/>
            <a:ext cx="7983646" cy="714291"/>
          </a:xfrm>
        </p:spPr>
        <p:txBody>
          <a:bodyPr/>
          <a:lstStyle/>
          <a:p>
            <a:r>
              <a:rPr lang="de-DE" dirty="0" smtClean="0"/>
              <a:t>Symptome bei Kindern (2)</a:t>
            </a:r>
            <a:endParaRPr lang="de-DE" dirty="0"/>
          </a:p>
        </p:txBody>
      </p:sp>
      <p:sp>
        <p:nvSpPr>
          <p:cNvPr id="8" name="Textfeld 7"/>
          <p:cNvSpPr txBox="1"/>
          <p:nvPr/>
        </p:nvSpPr>
        <p:spPr>
          <a:xfrm>
            <a:off x="770276" y="4873182"/>
            <a:ext cx="2548646" cy="261610"/>
          </a:xfrm>
          <a:prstGeom prst="rect">
            <a:avLst/>
          </a:prstGeom>
          <a:noFill/>
        </p:spPr>
        <p:txBody>
          <a:bodyPr wrap="square" rtlCol="0">
            <a:spAutoFit/>
          </a:bodyPr>
          <a:lstStyle/>
          <a:p>
            <a:pPr algn="r"/>
            <a:r>
              <a:rPr lang="de-DE" sz="1050" dirty="0"/>
              <a:t>Datenstand: 07.09.2020</a:t>
            </a:r>
          </a:p>
        </p:txBody>
      </p:sp>
      <p:graphicFrame>
        <p:nvGraphicFramePr>
          <p:cNvPr id="10" name="Tabelle 9"/>
          <p:cNvGraphicFramePr>
            <a:graphicFrameLocks noGrp="1"/>
          </p:cNvGraphicFramePr>
          <p:nvPr>
            <p:extLst>
              <p:ext uri="{D42A27DB-BD31-4B8C-83A1-F6EECF244321}">
                <p14:modId xmlns:p14="http://schemas.microsoft.com/office/powerpoint/2010/main" val="3162974637"/>
              </p:ext>
            </p:extLst>
          </p:nvPr>
        </p:nvGraphicFramePr>
        <p:xfrm>
          <a:off x="3682451" y="1294028"/>
          <a:ext cx="5206368" cy="3686669"/>
        </p:xfrm>
        <a:graphic>
          <a:graphicData uri="http://schemas.openxmlformats.org/drawingml/2006/table">
            <a:tbl>
              <a:tblPr firstRow="1" firstCol="1" bandRow="1">
                <a:tableStyleId>{B301B821-A1FF-4177-AEE7-76D212191A09}</a:tableStyleId>
              </a:tblPr>
              <a:tblGrid>
                <a:gridCol w="2194679"/>
                <a:gridCol w="458100"/>
                <a:gridCol w="629819"/>
                <a:gridCol w="514622"/>
                <a:gridCol w="613670"/>
                <a:gridCol w="405883"/>
                <a:gridCol w="389595"/>
              </a:tblGrid>
              <a:tr h="154026">
                <a:tc>
                  <a:txBody>
                    <a:bodyPr/>
                    <a:lstStyle/>
                    <a:p>
                      <a:pPr>
                        <a:lnSpc>
                          <a:spcPct val="115000"/>
                        </a:lnSpc>
                        <a:spcAft>
                          <a:spcPts val="0"/>
                        </a:spcAft>
                      </a:pPr>
                      <a:r>
                        <a:rPr lang="de-DE" sz="900" dirty="0">
                          <a:effectLst/>
                        </a:rPr>
                        <a:t> </a:t>
                      </a:r>
                      <a:endParaRPr lang="de-DE" sz="900" dirty="0">
                        <a:effectLst/>
                        <a:latin typeface="Calibri"/>
                        <a:ea typeface="Calibri"/>
                        <a:cs typeface="Times New Roman"/>
                      </a:endParaRPr>
                    </a:p>
                  </a:txBody>
                  <a:tcPr marL="50064" marR="50064" marT="0" marB="0"/>
                </a:tc>
                <a:tc gridSpan="2">
                  <a:txBody>
                    <a:bodyPr/>
                    <a:lstStyle/>
                    <a:p>
                      <a:pPr algn="ctr">
                        <a:lnSpc>
                          <a:spcPct val="115000"/>
                        </a:lnSpc>
                        <a:spcAft>
                          <a:spcPts val="0"/>
                        </a:spcAft>
                      </a:pPr>
                      <a:r>
                        <a:rPr lang="de-DE" sz="900" dirty="0">
                          <a:effectLst/>
                        </a:rPr>
                        <a:t>0-5 Jahre</a:t>
                      </a:r>
                      <a:endParaRPr lang="de-DE" sz="900" dirty="0">
                        <a:effectLst/>
                        <a:latin typeface="Calibri"/>
                        <a:ea typeface="Calibri"/>
                        <a:cs typeface="Times New Roman"/>
                      </a:endParaRPr>
                    </a:p>
                  </a:txBody>
                  <a:tcPr marL="50064" marR="50064" marT="0" marB="0"/>
                </a:tc>
                <a:tc hMerge="1">
                  <a:txBody>
                    <a:bodyPr/>
                    <a:lstStyle/>
                    <a:p>
                      <a:endParaRPr lang="de-DE"/>
                    </a:p>
                  </a:txBody>
                  <a:tcPr/>
                </a:tc>
                <a:tc gridSpan="2">
                  <a:txBody>
                    <a:bodyPr/>
                    <a:lstStyle/>
                    <a:p>
                      <a:pPr algn="ctr">
                        <a:lnSpc>
                          <a:spcPct val="115000"/>
                        </a:lnSpc>
                        <a:spcAft>
                          <a:spcPts val="0"/>
                        </a:spcAft>
                      </a:pPr>
                      <a:r>
                        <a:rPr lang="de-DE" sz="900" dirty="0">
                          <a:effectLst/>
                        </a:rPr>
                        <a:t>6-10 Jahre</a:t>
                      </a:r>
                      <a:endParaRPr lang="de-DE" sz="900" dirty="0">
                        <a:effectLst/>
                        <a:latin typeface="Calibri"/>
                        <a:ea typeface="Calibri"/>
                        <a:cs typeface="Times New Roman"/>
                      </a:endParaRPr>
                    </a:p>
                  </a:txBody>
                  <a:tcPr marL="50064" marR="50064" marT="0" marB="0"/>
                </a:tc>
                <a:tc hMerge="1">
                  <a:txBody>
                    <a:bodyPr/>
                    <a:lstStyle/>
                    <a:p>
                      <a:endParaRPr lang="de-DE"/>
                    </a:p>
                  </a:txBody>
                  <a:tcPr/>
                </a:tc>
                <a:tc gridSpan="2">
                  <a:txBody>
                    <a:bodyPr/>
                    <a:lstStyle/>
                    <a:p>
                      <a:pPr algn="ctr">
                        <a:lnSpc>
                          <a:spcPct val="115000"/>
                        </a:lnSpc>
                        <a:spcAft>
                          <a:spcPts val="0"/>
                        </a:spcAft>
                      </a:pPr>
                      <a:r>
                        <a:rPr lang="de-DE" sz="900" dirty="0" smtClean="0">
                          <a:effectLst/>
                        </a:rPr>
                        <a:t>11-14 </a:t>
                      </a:r>
                      <a:r>
                        <a:rPr lang="de-DE" sz="900" dirty="0">
                          <a:effectLst/>
                        </a:rPr>
                        <a:t>Jahre</a:t>
                      </a:r>
                      <a:endParaRPr lang="de-DE" sz="900" dirty="0">
                        <a:effectLst/>
                        <a:latin typeface="Calibri"/>
                        <a:ea typeface="Calibri"/>
                        <a:cs typeface="Times New Roman"/>
                      </a:endParaRPr>
                    </a:p>
                  </a:txBody>
                  <a:tcPr marL="50064" marR="50064" marT="0" marB="0"/>
                </a:tc>
                <a:tc hMerge="1">
                  <a:txBody>
                    <a:bodyPr/>
                    <a:lstStyle/>
                    <a:p>
                      <a:endParaRPr lang="de-DE"/>
                    </a:p>
                  </a:txBody>
                  <a:tcPr/>
                </a:tc>
              </a:tr>
              <a:tr h="154026">
                <a:tc>
                  <a:txBody>
                    <a:bodyPr/>
                    <a:lstStyle/>
                    <a:p>
                      <a:pPr>
                        <a:lnSpc>
                          <a:spcPct val="115000"/>
                        </a:lnSpc>
                        <a:spcAft>
                          <a:spcPts val="0"/>
                        </a:spcAft>
                      </a:pPr>
                      <a:r>
                        <a:rPr lang="de-DE" sz="900" dirty="0">
                          <a:effectLst/>
                        </a:rPr>
                        <a:t> </a:t>
                      </a:r>
                      <a:endParaRPr lang="de-DE" sz="900" dirty="0">
                        <a:effectLst/>
                        <a:latin typeface="Calibri"/>
                        <a:ea typeface="Calibri"/>
                        <a:cs typeface="Times New Roman"/>
                      </a:endParaRPr>
                    </a:p>
                  </a:txBody>
                  <a:tcPr marL="50064" marR="50064" marT="0" marB="0"/>
                </a:tc>
                <a:tc>
                  <a:txBody>
                    <a:bodyPr/>
                    <a:lstStyle/>
                    <a:p>
                      <a:pPr algn="ctr">
                        <a:lnSpc>
                          <a:spcPct val="115000"/>
                        </a:lnSpc>
                        <a:spcAft>
                          <a:spcPts val="0"/>
                        </a:spcAft>
                      </a:pPr>
                      <a:r>
                        <a:rPr lang="de-DE" sz="900" b="1" dirty="0">
                          <a:effectLst/>
                        </a:rPr>
                        <a:t>n</a:t>
                      </a:r>
                      <a:endParaRPr lang="de-DE" sz="900" b="1" dirty="0">
                        <a:effectLst/>
                        <a:latin typeface="Calibri"/>
                        <a:ea typeface="Calibri"/>
                        <a:cs typeface="Times New Roman"/>
                      </a:endParaRPr>
                    </a:p>
                  </a:txBody>
                  <a:tcPr marL="50064" marR="50064" marT="0" marB="0"/>
                </a:tc>
                <a:tc>
                  <a:txBody>
                    <a:bodyPr/>
                    <a:lstStyle/>
                    <a:p>
                      <a:pPr algn="ctr">
                        <a:lnSpc>
                          <a:spcPct val="115000"/>
                        </a:lnSpc>
                        <a:spcAft>
                          <a:spcPts val="0"/>
                        </a:spcAft>
                      </a:pPr>
                      <a:r>
                        <a:rPr lang="de-DE" sz="900" b="1" dirty="0">
                          <a:effectLst/>
                        </a:rPr>
                        <a:t>%</a:t>
                      </a:r>
                      <a:endParaRPr lang="de-DE" sz="900" b="1" dirty="0">
                        <a:effectLst/>
                        <a:latin typeface="Calibri"/>
                        <a:ea typeface="Calibri"/>
                        <a:cs typeface="Times New Roman"/>
                      </a:endParaRPr>
                    </a:p>
                  </a:txBody>
                  <a:tcPr marL="50064" marR="50064" marT="0" marB="0"/>
                </a:tc>
                <a:tc>
                  <a:txBody>
                    <a:bodyPr/>
                    <a:lstStyle/>
                    <a:p>
                      <a:pPr algn="ctr">
                        <a:lnSpc>
                          <a:spcPct val="115000"/>
                        </a:lnSpc>
                        <a:spcAft>
                          <a:spcPts val="0"/>
                        </a:spcAft>
                      </a:pPr>
                      <a:r>
                        <a:rPr lang="de-DE" sz="900" b="1" dirty="0">
                          <a:effectLst/>
                        </a:rPr>
                        <a:t>n</a:t>
                      </a:r>
                      <a:endParaRPr lang="de-DE" sz="900" b="1" dirty="0">
                        <a:effectLst/>
                        <a:latin typeface="Calibri"/>
                        <a:ea typeface="Calibri"/>
                        <a:cs typeface="Times New Roman"/>
                      </a:endParaRPr>
                    </a:p>
                  </a:txBody>
                  <a:tcPr marL="50064" marR="50064" marT="0" marB="0"/>
                </a:tc>
                <a:tc>
                  <a:txBody>
                    <a:bodyPr/>
                    <a:lstStyle/>
                    <a:p>
                      <a:pPr algn="ctr">
                        <a:lnSpc>
                          <a:spcPct val="115000"/>
                        </a:lnSpc>
                        <a:spcAft>
                          <a:spcPts val="0"/>
                        </a:spcAft>
                      </a:pPr>
                      <a:r>
                        <a:rPr lang="de-DE" sz="900" b="1" dirty="0">
                          <a:effectLst/>
                        </a:rPr>
                        <a:t>%</a:t>
                      </a:r>
                      <a:endParaRPr lang="de-DE" sz="900" b="1" dirty="0">
                        <a:effectLst/>
                        <a:latin typeface="Calibri"/>
                        <a:ea typeface="Calibri"/>
                        <a:cs typeface="Times New Roman"/>
                      </a:endParaRPr>
                    </a:p>
                  </a:txBody>
                  <a:tcPr marL="50064" marR="50064" marT="0" marB="0"/>
                </a:tc>
                <a:tc>
                  <a:txBody>
                    <a:bodyPr/>
                    <a:lstStyle/>
                    <a:p>
                      <a:pPr algn="ctr">
                        <a:lnSpc>
                          <a:spcPct val="115000"/>
                        </a:lnSpc>
                        <a:spcAft>
                          <a:spcPts val="0"/>
                        </a:spcAft>
                      </a:pPr>
                      <a:r>
                        <a:rPr lang="de-DE" sz="900" b="1" dirty="0">
                          <a:effectLst/>
                        </a:rPr>
                        <a:t>n</a:t>
                      </a:r>
                      <a:endParaRPr lang="de-DE" sz="900" b="1" dirty="0">
                        <a:effectLst/>
                        <a:latin typeface="Calibri"/>
                        <a:ea typeface="Calibri"/>
                        <a:cs typeface="Times New Roman"/>
                      </a:endParaRPr>
                    </a:p>
                  </a:txBody>
                  <a:tcPr marL="50064" marR="50064" marT="0" marB="0"/>
                </a:tc>
                <a:tc>
                  <a:txBody>
                    <a:bodyPr/>
                    <a:lstStyle/>
                    <a:p>
                      <a:pPr algn="ctr">
                        <a:lnSpc>
                          <a:spcPct val="115000"/>
                        </a:lnSpc>
                        <a:spcAft>
                          <a:spcPts val="0"/>
                        </a:spcAft>
                      </a:pPr>
                      <a:r>
                        <a:rPr lang="de-DE" sz="900" b="1" dirty="0">
                          <a:effectLst/>
                        </a:rPr>
                        <a:t>%</a:t>
                      </a:r>
                      <a:endParaRPr lang="de-DE" sz="900" b="1" dirty="0">
                        <a:effectLst/>
                        <a:latin typeface="Calibri"/>
                        <a:ea typeface="Calibri"/>
                        <a:cs typeface="Times New Roman"/>
                      </a:endParaRPr>
                    </a:p>
                  </a:txBody>
                  <a:tcPr marL="50064" marR="50064" marT="0" marB="0"/>
                </a:tc>
              </a:tr>
              <a:tr h="163327">
                <a:tc>
                  <a:txBody>
                    <a:bodyPr/>
                    <a:lstStyle/>
                    <a:p>
                      <a:pPr>
                        <a:lnSpc>
                          <a:spcPct val="115000"/>
                        </a:lnSpc>
                        <a:spcAft>
                          <a:spcPts val="0"/>
                        </a:spcAft>
                      </a:pPr>
                      <a:r>
                        <a:rPr lang="de-DE" sz="900" dirty="0">
                          <a:effectLst/>
                        </a:rPr>
                        <a:t>Anzahl Fälle</a:t>
                      </a:r>
                      <a:endParaRPr lang="de-DE" sz="900" dirty="0">
                        <a:effectLst/>
                        <a:latin typeface="Calibri"/>
                        <a:ea typeface="Calibri"/>
                        <a:cs typeface="Times New Roman"/>
                      </a:endParaRPr>
                    </a:p>
                  </a:txBody>
                  <a:tcPr marL="50064" marR="50064" marT="0" marB="0" anchor="b"/>
                </a:tc>
                <a:tc>
                  <a:txBody>
                    <a:bodyPr/>
                    <a:lstStyle/>
                    <a:p>
                      <a:pPr marL="0" algn="ctr" defTabSz="457200" rtl="0" eaLnBrk="1" fontAlgn="b" latinLnBrk="0" hangingPunct="1"/>
                      <a:r>
                        <a:rPr lang="en-US" sz="800" b="0" kern="1200" dirty="0">
                          <a:solidFill>
                            <a:schemeClr val="dk1"/>
                          </a:solidFill>
                          <a:effectLst/>
                          <a:latin typeface="+mn-lt"/>
                          <a:ea typeface="+mn-ea"/>
                          <a:cs typeface="+mn-cs"/>
                        </a:rPr>
                        <a:t>5.197</a:t>
                      </a:r>
                    </a:p>
                  </a:txBody>
                  <a:tcPr marL="9525" marR="9525" marT="9525" marB="0" anchor="b"/>
                </a:tc>
                <a:tc>
                  <a:txBody>
                    <a:bodyPr/>
                    <a:lstStyle/>
                    <a:p>
                      <a:pPr marL="0" algn="ctr" defTabSz="457200" rtl="0" eaLnBrk="1" fontAlgn="b" latinLnBrk="0" hangingPunct="1"/>
                      <a:endParaRPr lang="en-US" sz="800" b="0" kern="120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800" b="0" kern="1200">
                          <a:solidFill>
                            <a:schemeClr val="dk1"/>
                          </a:solidFill>
                          <a:effectLst/>
                          <a:latin typeface="+mn-lt"/>
                          <a:ea typeface="+mn-ea"/>
                          <a:cs typeface="+mn-cs"/>
                        </a:rPr>
                        <a:t>5.115</a:t>
                      </a:r>
                    </a:p>
                  </a:txBody>
                  <a:tcPr marL="9525" marR="9525" marT="9525" marB="0" anchor="b"/>
                </a:tc>
                <a:tc>
                  <a:txBody>
                    <a:bodyPr/>
                    <a:lstStyle/>
                    <a:p>
                      <a:pPr marL="0" algn="ctr" defTabSz="457200" rtl="0" eaLnBrk="1" fontAlgn="b" latinLnBrk="0" hangingPunct="1"/>
                      <a:endParaRPr lang="en-US" sz="800" b="0" kern="120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800" b="0" kern="1200">
                          <a:solidFill>
                            <a:schemeClr val="dk1"/>
                          </a:solidFill>
                          <a:effectLst/>
                          <a:latin typeface="+mn-lt"/>
                          <a:ea typeface="+mn-ea"/>
                          <a:cs typeface="+mn-cs"/>
                        </a:rPr>
                        <a:t>5.003</a:t>
                      </a:r>
                    </a:p>
                  </a:txBody>
                  <a:tcPr marL="9525" marR="9525" marT="9525" marB="0" anchor="b"/>
                </a:tc>
                <a:tc>
                  <a:txBody>
                    <a:bodyPr/>
                    <a:lstStyle/>
                    <a:p>
                      <a:pPr marL="0" algn="ctr" defTabSz="457200" rtl="0" eaLnBrk="1" fontAlgn="b" latinLnBrk="0" hangingPunct="1"/>
                      <a:endParaRPr lang="en-US" sz="800" b="0" kern="1200">
                        <a:solidFill>
                          <a:schemeClr val="dk1"/>
                        </a:solidFill>
                        <a:effectLst/>
                        <a:latin typeface="+mn-lt"/>
                        <a:ea typeface="+mn-ea"/>
                        <a:cs typeface="+mn-cs"/>
                      </a:endParaRPr>
                    </a:p>
                  </a:txBody>
                  <a:tcPr marL="9525" marR="9525" marT="9525" marB="0" anchor="b"/>
                </a:tc>
              </a:tr>
              <a:tr h="163327">
                <a:tc>
                  <a:txBody>
                    <a:bodyPr/>
                    <a:lstStyle/>
                    <a:p>
                      <a:pPr>
                        <a:lnSpc>
                          <a:spcPct val="115000"/>
                        </a:lnSpc>
                        <a:spcAft>
                          <a:spcPts val="0"/>
                        </a:spcAft>
                      </a:pPr>
                      <a:r>
                        <a:rPr lang="de-DE" sz="900" dirty="0">
                          <a:effectLst/>
                        </a:rPr>
                        <a:t>Klinische Infos vorhanden</a:t>
                      </a:r>
                      <a:endParaRPr lang="de-DE" sz="900" dirty="0">
                        <a:effectLst/>
                        <a:latin typeface="Calibri"/>
                        <a:ea typeface="Calibri"/>
                        <a:cs typeface="Times New Roman"/>
                      </a:endParaRPr>
                    </a:p>
                  </a:txBody>
                  <a:tcPr marL="50064" marR="50064" marT="0" marB="0" anchor="b"/>
                </a:tc>
                <a:tc>
                  <a:txBody>
                    <a:bodyPr/>
                    <a:lstStyle/>
                    <a:p>
                      <a:pPr marL="0" algn="ctr" defTabSz="457200" rtl="0" eaLnBrk="1" fontAlgn="b" latinLnBrk="0" hangingPunct="1"/>
                      <a:r>
                        <a:rPr lang="en-US" sz="800" b="0" kern="1200">
                          <a:solidFill>
                            <a:schemeClr val="dk1"/>
                          </a:solidFill>
                          <a:effectLst/>
                          <a:latin typeface="+mn-lt"/>
                          <a:ea typeface="+mn-ea"/>
                          <a:cs typeface="+mn-cs"/>
                        </a:rPr>
                        <a:t>3.844</a:t>
                      </a:r>
                    </a:p>
                  </a:txBody>
                  <a:tcPr marL="9525" marR="9525" marT="9525" marB="0" anchor="ctr"/>
                </a:tc>
                <a:tc>
                  <a:txBody>
                    <a:bodyPr/>
                    <a:lstStyle/>
                    <a:p>
                      <a:pPr marL="0" algn="ctr" defTabSz="457200" rtl="0" eaLnBrk="1" fontAlgn="b" latinLnBrk="0" hangingPunct="1"/>
                      <a:r>
                        <a:rPr lang="en-US" sz="800" b="0" kern="1200">
                          <a:solidFill>
                            <a:schemeClr val="dk1"/>
                          </a:solidFill>
                          <a:effectLst/>
                          <a:latin typeface="+mn-lt"/>
                          <a:ea typeface="+mn-ea"/>
                          <a:cs typeface="+mn-cs"/>
                        </a:rPr>
                        <a:t>74,0%</a:t>
                      </a:r>
                    </a:p>
                  </a:txBody>
                  <a:tcPr marL="9525" marR="9525" marT="9525" marB="0" anchor="b"/>
                </a:tc>
                <a:tc>
                  <a:txBody>
                    <a:bodyPr/>
                    <a:lstStyle/>
                    <a:p>
                      <a:pPr marL="0" algn="ctr" defTabSz="457200" rtl="0" eaLnBrk="1" fontAlgn="b" latinLnBrk="0" hangingPunct="1"/>
                      <a:r>
                        <a:rPr lang="en-US" sz="800" b="0" kern="1200">
                          <a:solidFill>
                            <a:schemeClr val="dk1"/>
                          </a:solidFill>
                          <a:effectLst/>
                          <a:latin typeface="+mn-lt"/>
                          <a:ea typeface="+mn-ea"/>
                          <a:cs typeface="+mn-cs"/>
                        </a:rPr>
                        <a:t>3.672</a:t>
                      </a:r>
                    </a:p>
                  </a:txBody>
                  <a:tcPr marL="9525" marR="9525" marT="9525" marB="0" anchor="ctr"/>
                </a:tc>
                <a:tc>
                  <a:txBody>
                    <a:bodyPr/>
                    <a:lstStyle/>
                    <a:p>
                      <a:pPr marL="0" algn="ctr" defTabSz="457200" rtl="0" eaLnBrk="1" fontAlgn="b" latinLnBrk="0" hangingPunct="1"/>
                      <a:r>
                        <a:rPr lang="en-US" sz="800" b="0" kern="1200">
                          <a:solidFill>
                            <a:schemeClr val="dk1"/>
                          </a:solidFill>
                          <a:effectLst/>
                          <a:latin typeface="+mn-lt"/>
                          <a:ea typeface="+mn-ea"/>
                          <a:cs typeface="+mn-cs"/>
                        </a:rPr>
                        <a:t>71,8%</a:t>
                      </a:r>
                    </a:p>
                  </a:txBody>
                  <a:tcPr marL="9525" marR="9525" marT="9525" marB="0" anchor="b"/>
                </a:tc>
                <a:tc>
                  <a:txBody>
                    <a:bodyPr/>
                    <a:lstStyle/>
                    <a:p>
                      <a:pPr marL="0" algn="ctr" defTabSz="457200" rtl="0" eaLnBrk="1" fontAlgn="b" latinLnBrk="0" hangingPunct="1"/>
                      <a:r>
                        <a:rPr lang="en-US" sz="800" b="0" kern="1200">
                          <a:solidFill>
                            <a:schemeClr val="dk1"/>
                          </a:solidFill>
                          <a:effectLst/>
                          <a:latin typeface="+mn-lt"/>
                          <a:ea typeface="+mn-ea"/>
                          <a:cs typeface="+mn-cs"/>
                        </a:rPr>
                        <a:t>3.678</a:t>
                      </a:r>
                    </a:p>
                  </a:txBody>
                  <a:tcPr marL="9525" marR="9525" marT="9525" marB="0" anchor="ctr"/>
                </a:tc>
                <a:tc>
                  <a:txBody>
                    <a:bodyPr/>
                    <a:lstStyle/>
                    <a:p>
                      <a:pPr marL="0" algn="ctr" defTabSz="457200" rtl="0" eaLnBrk="1" fontAlgn="b" latinLnBrk="0" hangingPunct="1"/>
                      <a:r>
                        <a:rPr lang="en-US" sz="800" b="0" kern="1200" dirty="0">
                          <a:solidFill>
                            <a:schemeClr val="dk1"/>
                          </a:solidFill>
                          <a:effectLst/>
                          <a:latin typeface="+mn-lt"/>
                          <a:ea typeface="+mn-ea"/>
                          <a:cs typeface="+mn-cs"/>
                        </a:rPr>
                        <a:t>73,5%</a:t>
                      </a:r>
                    </a:p>
                  </a:txBody>
                  <a:tcPr marL="9525" marR="9525" marT="9525" marB="0" anchor="b"/>
                </a:tc>
              </a:tr>
              <a:tr h="163327">
                <a:tc>
                  <a:txBody>
                    <a:bodyPr/>
                    <a:lstStyle/>
                    <a:p>
                      <a:pPr>
                        <a:lnSpc>
                          <a:spcPct val="115000"/>
                        </a:lnSpc>
                        <a:spcAft>
                          <a:spcPts val="0"/>
                        </a:spcAft>
                      </a:pPr>
                      <a:r>
                        <a:rPr lang="de-DE" sz="900" b="0" dirty="0" smtClean="0">
                          <a:effectLst/>
                        </a:rPr>
                        <a:t>	ohne relevante </a:t>
                      </a:r>
                      <a:r>
                        <a:rPr lang="de-DE" sz="900" b="0" dirty="0">
                          <a:effectLst/>
                        </a:rPr>
                        <a:t>Symptome</a:t>
                      </a:r>
                      <a:endParaRPr lang="de-DE" sz="900" b="0" dirty="0">
                        <a:effectLst/>
                        <a:latin typeface="Calibri"/>
                        <a:ea typeface="Calibri"/>
                        <a:cs typeface="Times New Roman"/>
                      </a:endParaRPr>
                    </a:p>
                  </a:txBody>
                  <a:tcPr marL="50064" marR="50064" marT="0" marB="0" anchor="b"/>
                </a:tc>
                <a:tc>
                  <a:txBody>
                    <a:bodyPr/>
                    <a:lstStyle/>
                    <a:p>
                      <a:pPr marL="0" algn="ctr" defTabSz="457200" rtl="0" eaLnBrk="1" fontAlgn="b" latinLnBrk="0" hangingPunct="1"/>
                      <a:r>
                        <a:rPr lang="en-US" sz="800" b="0" kern="1200">
                          <a:solidFill>
                            <a:schemeClr val="dk1"/>
                          </a:solidFill>
                          <a:effectLst/>
                          <a:latin typeface="+mn-lt"/>
                          <a:ea typeface="+mn-ea"/>
                          <a:cs typeface="+mn-cs"/>
                        </a:rPr>
                        <a:t>1.572</a:t>
                      </a:r>
                    </a:p>
                  </a:txBody>
                  <a:tcPr marL="9525" marR="9525" marT="9525" marB="0" anchor="ctr"/>
                </a:tc>
                <a:tc>
                  <a:txBody>
                    <a:bodyPr/>
                    <a:lstStyle/>
                    <a:p>
                      <a:pPr marL="0" algn="ctr" defTabSz="457200" rtl="0" eaLnBrk="1" fontAlgn="b" latinLnBrk="0" hangingPunct="1"/>
                      <a:r>
                        <a:rPr lang="en-US" sz="800" b="0" kern="1200">
                          <a:solidFill>
                            <a:schemeClr val="dk1"/>
                          </a:solidFill>
                          <a:effectLst/>
                          <a:latin typeface="+mn-lt"/>
                          <a:ea typeface="+mn-ea"/>
                          <a:cs typeface="+mn-cs"/>
                        </a:rPr>
                        <a:t>40,9%</a:t>
                      </a:r>
                    </a:p>
                  </a:txBody>
                  <a:tcPr marL="9525" marR="9525" marT="9525" marB="0" anchor="b"/>
                </a:tc>
                <a:tc>
                  <a:txBody>
                    <a:bodyPr/>
                    <a:lstStyle/>
                    <a:p>
                      <a:pPr marL="0" algn="ctr" defTabSz="457200" rtl="0" eaLnBrk="1" fontAlgn="b" latinLnBrk="0" hangingPunct="1"/>
                      <a:r>
                        <a:rPr lang="en-US" sz="800" b="0" kern="1200" dirty="0">
                          <a:solidFill>
                            <a:schemeClr val="dk1"/>
                          </a:solidFill>
                          <a:effectLst/>
                          <a:latin typeface="+mn-lt"/>
                          <a:ea typeface="+mn-ea"/>
                          <a:cs typeface="+mn-cs"/>
                        </a:rPr>
                        <a:t>1.756</a:t>
                      </a:r>
                    </a:p>
                  </a:txBody>
                  <a:tcPr marL="9525" marR="9525" marT="9525" marB="0" anchor="ctr"/>
                </a:tc>
                <a:tc>
                  <a:txBody>
                    <a:bodyPr/>
                    <a:lstStyle/>
                    <a:p>
                      <a:pPr marL="0" algn="ctr" defTabSz="457200" rtl="0" eaLnBrk="1" fontAlgn="b" latinLnBrk="0" hangingPunct="1"/>
                      <a:r>
                        <a:rPr lang="en-US" sz="800" b="0" kern="1200" dirty="0">
                          <a:solidFill>
                            <a:schemeClr val="dk1"/>
                          </a:solidFill>
                          <a:effectLst/>
                          <a:latin typeface="+mn-lt"/>
                          <a:ea typeface="+mn-ea"/>
                          <a:cs typeface="+mn-cs"/>
                        </a:rPr>
                        <a:t>47,8%</a:t>
                      </a:r>
                    </a:p>
                  </a:txBody>
                  <a:tcPr marL="9525" marR="9525" marT="9525" marB="0" anchor="b"/>
                </a:tc>
                <a:tc>
                  <a:txBody>
                    <a:bodyPr/>
                    <a:lstStyle/>
                    <a:p>
                      <a:pPr marL="0" algn="ctr" defTabSz="457200" rtl="0" eaLnBrk="1" fontAlgn="b" latinLnBrk="0" hangingPunct="1"/>
                      <a:r>
                        <a:rPr lang="en-US" sz="800" b="0" kern="1200">
                          <a:solidFill>
                            <a:schemeClr val="dk1"/>
                          </a:solidFill>
                          <a:effectLst/>
                          <a:latin typeface="+mn-lt"/>
                          <a:ea typeface="+mn-ea"/>
                          <a:cs typeface="+mn-cs"/>
                        </a:rPr>
                        <a:t>1.460</a:t>
                      </a:r>
                    </a:p>
                  </a:txBody>
                  <a:tcPr marL="9525" marR="9525" marT="9525" marB="0" anchor="b"/>
                </a:tc>
                <a:tc>
                  <a:txBody>
                    <a:bodyPr/>
                    <a:lstStyle/>
                    <a:p>
                      <a:pPr marL="0" algn="ctr" defTabSz="457200" rtl="0" eaLnBrk="1" fontAlgn="b" latinLnBrk="0" hangingPunct="1"/>
                      <a:r>
                        <a:rPr lang="en-US" sz="800" b="0" kern="1200">
                          <a:solidFill>
                            <a:schemeClr val="dk1"/>
                          </a:solidFill>
                          <a:effectLst/>
                          <a:latin typeface="+mn-lt"/>
                          <a:ea typeface="+mn-ea"/>
                          <a:cs typeface="+mn-cs"/>
                        </a:rPr>
                        <a:t>39,7%</a:t>
                      </a:r>
                    </a:p>
                  </a:txBody>
                  <a:tcPr marL="9525" marR="9525" marT="9525" marB="0" anchor="b"/>
                </a:tc>
              </a:tr>
              <a:tr h="163327">
                <a:tc>
                  <a:txBody>
                    <a:bodyPr/>
                    <a:lstStyle/>
                    <a:p>
                      <a:pPr>
                        <a:lnSpc>
                          <a:spcPct val="115000"/>
                        </a:lnSpc>
                        <a:spcAft>
                          <a:spcPts val="0"/>
                        </a:spcAft>
                      </a:pPr>
                      <a:r>
                        <a:rPr lang="de-DE" sz="900" b="0" dirty="0" smtClean="0">
                          <a:effectLst/>
                        </a:rPr>
                        <a:t>	1 </a:t>
                      </a:r>
                      <a:r>
                        <a:rPr lang="de-DE" sz="900" b="0" dirty="0">
                          <a:effectLst/>
                        </a:rPr>
                        <a:t>Symptom </a:t>
                      </a:r>
                      <a:endParaRPr lang="de-DE" sz="900" b="0" dirty="0">
                        <a:effectLst/>
                        <a:latin typeface="Calibri"/>
                        <a:ea typeface="Calibri"/>
                        <a:cs typeface="Times New Roman"/>
                      </a:endParaRPr>
                    </a:p>
                  </a:txBody>
                  <a:tcPr marL="50064" marR="50064" marT="0" marB="0" anchor="b"/>
                </a:tc>
                <a:tc>
                  <a:txBody>
                    <a:bodyPr/>
                    <a:lstStyle/>
                    <a:p>
                      <a:pPr marL="0" algn="ctr" defTabSz="457200" rtl="0" eaLnBrk="1" fontAlgn="b" latinLnBrk="0" hangingPunct="1"/>
                      <a:r>
                        <a:rPr lang="en-US" sz="800" b="0" kern="1200">
                          <a:solidFill>
                            <a:schemeClr val="dk1"/>
                          </a:solidFill>
                          <a:effectLst/>
                          <a:latin typeface="+mn-lt"/>
                          <a:ea typeface="+mn-ea"/>
                          <a:cs typeface="+mn-cs"/>
                        </a:rPr>
                        <a:t>1.063</a:t>
                      </a:r>
                    </a:p>
                  </a:txBody>
                  <a:tcPr marL="9525" marR="9525" marT="9525" marB="0" anchor="ctr"/>
                </a:tc>
                <a:tc>
                  <a:txBody>
                    <a:bodyPr/>
                    <a:lstStyle/>
                    <a:p>
                      <a:pPr marL="0" algn="ctr" defTabSz="457200" rtl="0" eaLnBrk="1" fontAlgn="b" latinLnBrk="0" hangingPunct="1"/>
                      <a:r>
                        <a:rPr lang="en-US" sz="800" b="0" kern="1200">
                          <a:solidFill>
                            <a:schemeClr val="dk1"/>
                          </a:solidFill>
                          <a:effectLst/>
                          <a:latin typeface="+mn-lt"/>
                          <a:ea typeface="+mn-ea"/>
                          <a:cs typeface="+mn-cs"/>
                        </a:rPr>
                        <a:t>27,7%</a:t>
                      </a:r>
                    </a:p>
                  </a:txBody>
                  <a:tcPr marL="9525" marR="9525" marT="9525" marB="0" anchor="b"/>
                </a:tc>
                <a:tc>
                  <a:txBody>
                    <a:bodyPr/>
                    <a:lstStyle/>
                    <a:p>
                      <a:pPr marL="0" algn="ctr" defTabSz="457200" rtl="0" eaLnBrk="1" fontAlgn="b" latinLnBrk="0" hangingPunct="1"/>
                      <a:r>
                        <a:rPr lang="en-US" sz="800" b="0" kern="1200">
                          <a:solidFill>
                            <a:schemeClr val="dk1"/>
                          </a:solidFill>
                          <a:effectLst/>
                          <a:latin typeface="+mn-lt"/>
                          <a:ea typeface="+mn-ea"/>
                          <a:cs typeface="+mn-cs"/>
                        </a:rPr>
                        <a:t>893</a:t>
                      </a:r>
                    </a:p>
                  </a:txBody>
                  <a:tcPr marL="9525" marR="9525" marT="9525" marB="0" anchor="ctr"/>
                </a:tc>
                <a:tc>
                  <a:txBody>
                    <a:bodyPr/>
                    <a:lstStyle/>
                    <a:p>
                      <a:pPr marL="0" algn="ctr" defTabSz="457200" rtl="0" eaLnBrk="1" fontAlgn="b" latinLnBrk="0" hangingPunct="1"/>
                      <a:r>
                        <a:rPr lang="en-US" sz="800" b="0" kern="1200" dirty="0">
                          <a:solidFill>
                            <a:schemeClr val="dk1"/>
                          </a:solidFill>
                          <a:effectLst/>
                          <a:latin typeface="+mn-lt"/>
                          <a:ea typeface="+mn-ea"/>
                          <a:cs typeface="+mn-cs"/>
                        </a:rPr>
                        <a:t>24,3%</a:t>
                      </a:r>
                    </a:p>
                  </a:txBody>
                  <a:tcPr marL="9525" marR="9525" marT="9525" marB="0" anchor="b"/>
                </a:tc>
                <a:tc>
                  <a:txBody>
                    <a:bodyPr/>
                    <a:lstStyle/>
                    <a:p>
                      <a:pPr marL="0" algn="ctr" defTabSz="457200" rtl="0" eaLnBrk="1" fontAlgn="b" latinLnBrk="0" hangingPunct="1"/>
                      <a:r>
                        <a:rPr lang="en-US" sz="800" b="0" kern="1200" dirty="0">
                          <a:solidFill>
                            <a:schemeClr val="dk1"/>
                          </a:solidFill>
                          <a:effectLst/>
                          <a:latin typeface="+mn-lt"/>
                          <a:ea typeface="+mn-ea"/>
                          <a:cs typeface="+mn-cs"/>
                        </a:rPr>
                        <a:t>942</a:t>
                      </a:r>
                    </a:p>
                  </a:txBody>
                  <a:tcPr marL="9525" marR="9525" marT="9525" marB="0" anchor="b"/>
                </a:tc>
                <a:tc>
                  <a:txBody>
                    <a:bodyPr/>
                    <a:lstStyle/>
                    <a:p>
                      <a:pPr marL="0" algn="ctr" defTabSz="457200" rtl="0" eaLnBrk="1" fontAlgn="b" latinLnBrk="0" hangingPunct="1"/>
                      <a:r>
                        <a:rPr lang="en-US" sz="800" b="0" kern="1200">
                          <a:solidFill>
                            <a:schemeClr val="dk1"/>
                          </a:solidFill>
                          <a:effectLst/>
                          <a:latin typeface="+mn-lt"/>
                          <a:ea typeface="+mn-ea"/>
                          <a:cs typeface="+mn-cs"/>
                        </a:rPr>
                        <a:t>25,6%</a:t>
                      </a:r>
                    </a:p>
                  </a:txBody>
                  <a:tcPr marL="9525" marR="9525" marT="9525" marB="0" anchor="b"/>
                </a:tc>
              </a:tr>
              <a:tr h="163839">
                <a:tc>
                  <a:txBody>
                    <a:bodyPr/>
                    <a:lstStyle/>
                    <a:p>
                      <a:pPr>
                        <a:lnSpc>
                          <a:spcPct val="115000"/>
                        </a:lnSpc>
                        <a:spcAft>
                          <a:spcPts val="0"/>
                        </a:spcAft>
                      </a:pPr>
                      <a:r>
                        <a:rPr lang="de-DE" sz="900" b="0" dirty="0" smtClean="0">
                          <a:effectLst/>
                        </a:rPr>
                        <a:t>	&gt; </a:t>
                      </a:r>
                      <a:r>
                        <a:rPr lang="de-DE" sz="900" b="0" dirty="0">
                          <a:effectLst/>
                        </a:rPr>
                        <a:t>1 Symptom</a:t>
                      </a:r>
                      <a:endParaRPr lang="de-DE" sz="900" b="0" dirty="0">
                        <a:effectLst/>
                        <a:latin typeface="Calibri"/>
                        <a:ea typeface="Calibri"/>
                        <a:cs typeface="Times New Roman"/>
                      </a:endParaRPr>
                    </a:p>
                  </a:txBody>
                  <a:tcPr marL="50064" marR="50064" marT="0" marB="0" anchor="b"/>
                </a:tc>
                <a:tc>
                  <a:txBody>
                    <a:bodyPr/>
                    <a:lstStyle/>
                    <a:p>
                      <a:pPr marL="0" algn="ctr" defTabSz="457200" rtl="0" eaLnBrk="1" fontAlgn="b" latinLnBrk="0" hangingPunct="1"/>
                      <a:r>
                        <a:rPr lang="en-US" sz="800" b="0" kern="1200">
                          <a:solidFill>
                            <a:schemeClr val="dk1"/>
                          </a:solidFill>
                          <a:effectLst/>
                          <a:latin typeface="+mn-lt"/>
                          <a:ea typeface="+mn-ea"/>
                          <a:cs typeface="+mn-cs"/>
                        </a:rPr>
                        <a:t>1.209</a:t>
                      </a:r>
                    </a:p>
                  </a:txBody>
                  <a:tcPr marL="9525" marR="9525" marT="9525" marB="0" anchor="ctr"/>
                </a:tc>
                <a:tc>
                  <a:txBody>
                    <a:bodyPr/>
                    <a:lstStyle/>
                    <a:p>
                      <a:pPr marL="0" algn="ctr" defTabSz="457200" rtl="0" eaLnBrk="1" fontAlgn="b" latinLnBrk="0" hangingPunct="1"/>
                      <a:r>
                        <a:rPr lang="en-US" sz="800" b="0" kern="1200">
                          <a:solidFill>
                            <a:schemeClr val="dk1"/>
                          </a:solidFill>
                          <a:effectLst/>
                          <a:latin typeface="+mn-lt"/>
                          <a:ea typeface="+mn-ea"/>
                          <a:cs typeface="+mn-cs"/>
                        </a:rPr>
                        <a:t>31,5%</a:t>
                      </a:r>
                    </a:p>
                  </a:txBody>
                  <a:tcPr marL="9525" marR="9525" marT="9525" marB="0" anchor="b"/>
                </a:tc>
                <a:tc>
                  <a:txBody>
                    <a:bodyPr/>
                    <a:lstStyle/>
                    <a:p>
                      <a:pPr marL="0" algn="ctr" defTabSz="457200" rtl="0" eaLnBrk="1" fontAlgn="b" latinLnBrk="0" hangingPunct="1"/>
                      <a:r>
                        <a:rPr lang="en-US" sz="800" b="0" kern="1200">
                          <a:solidFill>
                            <a:schemeClr val="dk1"/>
                          </a:solidFill>
                          <a:effectLst/>
                          <a:latin typeface="+mn-lt"/>
                          <a:ea typeface="+mn-ea"/>
                          <a:cs typeface="+mn-cs"/>
                        </a:rPr>
                        <a:t>1.023</a:t>
                      </a:r>
                    </a:p>
                  </a:txBody>
                  <a:tcPr marL="9525" marR="9525" marT="9525" marB="0" anchor="ctr"/>
                </a:tc>
                <a:tc>
                  <a:txBody>
                    <a:bodyPr/>
                    <a:lstStyle/>
                    <a:p>
                      <a:pPr marL="0" algn="ctr" defTabSz="457200" rtl="0" eaLnBrk="1" fontAlgn="b" latinLnBrk="0" hangingPunct="1"/>
                      <a:r>
                        <a:rPr lang="en-US" sz="800" b="0" kern="1200">
                          <a:solidFill>
                            <a:schemeClr val="dk1"/>
                          </a:solidFill>
                          <a:effectLst/>
                          <a:latin typeface="+mn-lt"/>
                          <a:ea typeface="+mn-ea"/>
                          <a:cs typeface="+mn-cs"/>
                        </a:rPr>
                        <a:t>27,9%</a:t>
                      </a:r>
                    </a:p>
                  </a:txBody>
                  <a:tcPr marL="9525" marR="9525" marT="9525" marB="0" anchor="b"/>
                </a:tc>
                <a:tc>
                  <a:txBody>
                    <a:bodyPr/>
                    <a:lstStyle/>
                    <a:p>
                      <a:pPr marL="0" algn="ctr" defTabSz="457200" rtl="0" eaLnBrk="1" fontAlgn="b" latinLnBrk="0" hangingPunct="1"/>
                      <a:r>
                        <a:rPr lang="en-US" sz="800" b="0" kern="1200">
                          <a:solidFill>
                            <a:schemeClr val="dk1"/>
                          </a:solidFill>
                          <a:effectLst/>
                          <a:latin typeface="+mn-lt"/>
                          <a:ea typeface="+mn-ea"/>
                          <a:cs typeface="+mn-cs"/>
                        </a:rPr>
                        <a:t>1.276</a:t>
                      </a:r>
                    </a:p>
                  </a:txBody>
                  <a:tcPr marL="9525" marR="9525" marT="9525" marB="0" anchor="b"/>
                </a:tc>
                <a:tc>
                  <a:txBody>
                    <a:bodyPr/>
                    <a:lstStyle/>
                    <a:p>
                      <a:pPr marL="0" algn="ctr" defTabSz="457200" rtl="0" eaLnBrk="1" fontAlgn="b" latinLnBrk="0" hangingPunct="1"/>
                      <a:r>
                        <a:rPr lang="en-US" sz="800" b="0" kern="1200" dirty="0">
                          <a:solidFill>
                            <a:schemeClr val="dk1"/>
                          </a:solidFill>
                          <a:effectLst/>
                          <a:latin typeface="+mn-lt"/>
                          <a:ea typeface="+mn-ea"/>
                          <a:cs typeface="+mn-cs"/>
                        </a:rPr>
                        <a:t>34,7%</a:t>
                      </a:r>
                    </a:p>
                  </a:txBody>
                  <a:tcPr marL="9525" marR="9525" marT="9525" marB="0" anchor="b"/>
                </a:tc>
              </a:tr>
              <a:tr h="154026">
                <a:tc gridSpan="7">
                  <a:txBody>
                    <a:bodyPr/>
                    <a:lstStyle/>
                    <a:p>
                      <a:pPr marL="0" algn="l" defTabSz="457200" rtl="0" eaLnBrk="1" fontAlgn="b" latinLnBrk="0" hangingPunct="1">
                        <a:lnSpc>
                          <a:spcPct val="115000"/>
                        </a:lnSpc>
                        <a:spcAft>
                          <a:spcPts val="0"/>
                        </a:spcAft>
                      </a:pPr>
                      <a:r>
                        <a:rPr lang="de-DE" sz="900" b="1" kern="1200" dirty="0">
                          <a:solidFill>
                            <a:schemeClr val="lt1"/>
                          </a:solidFill>
                          <a:effectLst/>
                          <a:latin typeface="+mn-lt"/>
                          <a:ea typeface="+mn-ea"/>
                          <a:cs typeface="+mn-cs"/>
                        </a:rPr>
                        <a:t>Symptome (Mehrfachnennungen möglich, Nenner = Fälle mit vorhandenen Klinischen Infos)</a:t>
                      </a:r>
                    </a:p>
                  </a:txBody>
                  <a:tcPr marL="50064" marR="50064" marT="0" marB="0">
                    <a:solidFill>
                      <a:schemeClr val="accent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0">
                <a:tc>
                  <a:txBody>
                    <a:bodyPr/>
                    <a:lstStyle/>
                    <a:p>
                      <a:pPr marL="0" algn="l" defTabSz="457200" rtl="0" eaLnBrk="1" fontAlgn="b" latinLnBrk="0" hangingPunct="1"/>
                      <a:r>
                        <a:rPr lang="de-DE" sz="800" b="0" kern="1200" dirty="0">
                          <a:solidFill>
                            <a:schemeClr val="dk1"/>
                          </a:solidFill>
                          <a:effectLst/>
                          <a:latin typeface="+mn-lt"/>
                          <a:ea typeface="+mn-ea"/>
                          <a:cs typeface="+mn-cs"/>
                        </a:rPr>
                        <a:t>Fieber </a:t>
                      </a:r>
                    </a:p>
                  </a:txBody>
                  <a:tcPr marL="9525" marR="9525" marT="9525" marB="0" anchor="b"/>
                </a:tc>
                <a:tc>
                  <a:txBody>
                    <a:bodyPr/>
                    <a:lstStyle/>
                    <a:p>
                      <a:pPr marL="0" algn="ctr" defTabSz="457200" rtl="0" eaLnBrk="1" fontAlgn="b" latinLnBrk="0" hangingPunct="1"/>
                      <a:r>
                        <a:rPr lang="de-DE" sz="800" b="0" kern="1200" dirty="0" smtClean="0">
                          <a:solidFill>
                            <a:schemeClr val="dk1"/>
                          </a:solidFill>
                          <a:effectLst/>
                          <a:latin typeface="+mn-lt"/>
                          <a:ea typeface="+mn-ea"/>
                          <a:cs typeface="+mn-cs"/>
                        </a:rPr>
                        <a:t>1.305</a:t>
                      </a:r>
                      <a:endParaRPr lang="de-DE" sz="800" b="0"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35,8%</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862</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25,2%</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776</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22,6%</a:t>
                      </a:r>
                    </a:p>
                  </a:txBody>
                  <a:tcPr marL="9525" marR="9525" marT="9525" marB="0" anchor="b"/>
                </a:tc>
              </a:tr>
              <a:tr h="163327">
                <a:tc>
                  <a:txBody>
                    <a:bodyPr/>
                    <a:lstStyle/>
                    <a:p>
                      <a:pPr marL="0" algn="l" defTabSz="457200" rtl="0" eaLnBrk="1" fontAlgn="b" latinLnBrk="0" hangingPunct="1"/>
                      <a:r>
                        <a:rPr lang="de-DE" sz="800" b="0" kern="1200" dirty="0">
                          <a:solidFill>
                            <a:schemeClr val="dk1"/>
                          </a:solidFill>
                          <a:effectLst/>
                          <a:latin typeface="+mn-lt"/>
                          <a:ea typeface="+mn-ea"/>
                          <a:cs typeface="+mn-cs"/>
                        </a:rPr>
                        <a:t>Husten</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911</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25,0%</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711</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20,7%</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852</a:t>
                      </a:r>
                    </a:p>
                  </a:txBody>
                  <a:tcPr marL="9525" marR="9525" marT="9525" marB="0" anchor="b"/>
                </a:tc>
                <a:tc>
                  <a:txBody>
                    <a:bodyPr/>
                    <a:lstStyle/>
                    <a:p>
                      <a:pPr marL="0" algn="ctr" defTabSz="457200" rtl="0" eaLnBrk="1" fontAlgn="b" latinLnBrk="0" hangingPunct="1"/>
                      <a:r>
                        <a:rPr lang="de-DE" sz="800" b="0" kern="1200" dirty="0">
                          <a:solidFill>
                            <a:schemeClr val="dk1"/>
                          </a:solidFill>
                          <a:effectLst/>
                          <a:latin typeface="+mn-lt"/>
                          <a:ea typeface="+mn-ea"/>
                          <a:cs typeface="+mn-cs"/>
                        </a:rPr>
                        <a:t>24,9%</a:t>
                      </a:r>
                    </a:p>
                  </a:txBody>
                  <a:tcPr marL="9525" marR="9525" marT="9525" marB="0" anchor="b"/>
                </a:tc>
              </a:tr>
              <a:tr h="163327">
                <a:tc>
                  <a:txBody>
                    <a:bodyPr/>
                    <a:lstStyle/>
                    <a:p>
                      <a:pPr marL="0" algn="l" defTabSz="457200" rtl="0" eaLnBrk="1" fontAlgn="b" latinLnBrk="0" hangingPunct="1"/>
                      <a:r>
                        <a:rPr lang="de-DE" sz="800" b="0" kern="1200" dirty="0">
                          <a:solidFill>
                            <a:schemeClr val="dk1"/>
                          </a:solidFill>
                          <a:effectLst/>
                          <a:latin typeface="+mn-lt"/>
                          <a:ea typeface="+mn-ea"/>
                          <a:cs typeface="+mn-cs"/>
                        </a:rPr>
                        <a:t>Schnupfen</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614</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16,9%</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456</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13,3%</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575</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16,8%</a:t>
                      </a:r>
                    </a:p>
                  </a:txBody>
                  <a:tcPr marL="9525" marR="9525" marT="9525" marB="0" anchor="b"/>
                </a:tc>
              </a:tr>
              <a:tr h="163327">
                <a:tc>
                  <a:txBody>
                    <a:bodyPr/>
                    <a:lstStyle/>
                    <a:p>
                      <a:pPr marL="0" algn="l" defTabSz="457200" rtl="0" eaLnBrk="1" fontAlgn="b" latinLnBrk="0" hangingPunct="1"/>
                      <a:r>
                        <a:rPr lang="de-DE" sz="800" b="0" kern="1200" dirty="0">
                          <a:solidFill>
                            <a:schemeClr val="dk1"/>
                          </a:solidFill>
                          <a:effectLst/>
                          <a:latin typeface="+mn-lt"/>
                          <a:ea typeface="+mn-ea"/>
                          <a:cs typeface="+mn-cs"/>
                        </a:rPr>
                        <a:t>Allgemeine Symptome</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559</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15,3%</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622</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18,1%</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781</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22,8%</a:t>
                      </a:r>
                    </a:p>
                  </a:txBody>
                  <a:tcPr marL="9525" marR="9525" marT="9525" marB="0" anchor="b"/>
                </a:tc>
              </a:tr>
              <a:tr h="163327">
                <a:tc>
                  <a:txBody>
                    <a:bodyPr/>
                    <a:lstStyle/>
                    <a:p>
                      <a:pPr marL="0" algn="l" defTabSz="457200" rtl="0" eaLnBrk="1" fontAlgn="b" latinLnBrk="0" hangingPunct="1"/>
                      <a:r>
                        <a:rPr lang="de-DE" sz="800" b="0" kern="1200" dirty="0">
                          <a:solidFill>
                            <a:schemeClr val="dk1"/>
                          </a:solidFill>
                          <a:effectLst/>
                          <a:latin typeface="+mn-lt"/>
                          <a:ea typeface="+mn-ea"/>
                          <a:cs typeface="+mn-cs"/>
                        </a:rPr>
                        <a:t>Halsschmerzen</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227</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6,2%</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376</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11,0%</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557</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16,3%</a:t>
                      </a:r>
                    </a:p>
                  </a:txBody>
                  <a:tcPr marL="9525" marR="9525" marT="9525" marB="0" anchor="b"/>
                </a:tc>
              </a:tr>
              <a:tr h="163327">
                <a:tc>
                  <a:txBody>
                    <a:bodyPr/>
                    <a:lstStyle/>
                    <a:p>
                      <a:pPr marL="0" algn="l" defTabSz="457200" rtl="0" eaLnBrk="1" fontAlgn="b" latinLnBrk="0" hangingPunct="1"/>
                      <a:r>
                        <a:rPr lang="de-DE" sz="800" b="0" kern="1200">
                          <a:solidFill>
                            <a:schemeClr val="dk1"/>
                          </a:solidFill>
                          <a:effectLst/>
                          <a:latin typeface="+mn-lt"/>
                          <a:ea typeface="+mn-ea"/>
                          <a:cs typeface="+mn-cs"/>
                        </a:rPr>
                        <a:t>Durchfall</a:t>
                      </a:r>
                    </a:p>
                  </a:txBody>
                  <a:tcPr marL="9525" marR="9525" marT="9525" marB="0" anchor="b"/>
                </a:tc>
                <a:tc>
                  <a:txBody>
                    <a:bodyPr/>
                    <a:lstStyle/>
                    <a:p>
                      <a:pPr marL="0" algn="ctr" defTabSz="457200" rtl="0" eaLnBrk="1" fontAlgn="b" latinLnBrk="0" hangingPunct="1"/>
                      <a:r>
                        <a:rPr lang="de-DE" sz="800" b="0" kern="1200" dirty="0">
                          <a:solidFill>
                            <a:schemeClr val="dk1"/>
                          </a:solidFill>
                          <a:effectLst/>
                          <a:latin typeface="+mn-lt"/>
                          <a:ea typeface="+mn-ea"/>
                          <a:cs typeface="+mn-cs"/>
                        </a:rPr>
                        <a:t>180</a:t>
                      </a:r>
                    </a:p>
                  </a:txBody>
                  <a:tcPr marL="9525" marR="9525" marT="9525" marB="0" anchor="b"/>
                </a:tc>
                <a:tc>
                  <a:txBody>
                    <a:bodyPr/>
                    <a:lstStyle/>
                    <a:p>
                      <a:pPr marL="0" algn="ctr" defTabSz="457200" rtl="0" eaLnBrk="1" fontAlgn="b" latinLnBrk="0" hangingPunct="1"/>
                      <a:r>
                        <a:rPr lang="de-DE" sz="800" b="0" kern="1200" dirty="0">
                          <a:solidFill>
                            <a:schemeClr val="dk1"/>
                          </a:solidFill>
                          <a:effectLst/>
                          <a:latin typeface="+mn-lt"/>
                          <a:ea typeface="+mn-ea"/>
                          <a:cs typeface="+mn-cs"/>
                        </a:rPr>
                        <a:t>4,9%</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124</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3,6%</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106</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3,1%</a:t>
                      </a:r>
                    </a:p>
                  </a:txBody>
                  <a:tcPr marL="9525" marR="9525" marT="9525" marB="0" anchor="b"/>
                </a:tc>
              </a:tr>
              <a:tr h="163327">
                <a:tc>
                  <a:txBody>
                    <a:bodyPr/>
                    <a:lstStyle/>
                    <a:p>
                      <a:pPr marL="0" algn="l" defTabSz="457200" rtl="0" eaLnBrk="1" fontAlgn="b" latinLnBrk="0" hangingPunct="1"/>
                      <a:r>
                        <a:rPr lang="de-DE" sz="800" b="0" kern="1200" dirty="0">
                          <a:solidFill>
                            <a:schemeClr val="dk1"/>
                          </a:solidFill>
                          <a:effectLst/>
                          <a:latin typeface="+mn-lt"/>
                          <a:ea typeface="+mn-ea"/>
                          <a:cs typeface="+mn-cs"/>
                        </a:rPr>
                        <a:t>Symptom unbekannt**</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67</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1,8%</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70</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2,0%</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68</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2,0%</a:t>
                      </a:r>
                    </a:p>
                  </a:txBody>
                  <a:tcPr marL="9525" marR="9525" marT="9525" marB="0" anchor="b"/>
                </a:tc>
              </a:tr>
              <a:tr h="163327">
                <a:tc>
                  <a:txBody>
                    <a:bodyPr/>
                    <a:lstStyle/>
                    <a:p>
                      <a:pPr marL="0" algn="l" defTabSz="457200" rtl="0" eaLnBrk="1" fontAlgn="b" latinLnBrk="0" hangingPunct="1"/>
                      <a:r>
                        <a:rPr lang="de-DE" sz="800" b="0" kern="1200" dirty="0">
                          <a:solidFill>
                            <a:schemeClr val="dk1"/>
                          </a:solidFill>
                          <a:effectLst/>
                          <a:latin typeface="+mn-lt"/>
                          <a:ea typeface="+mn-ea"/>
                          <a:cs typeface="+mn-cs"/>
                        </a:rPr>
                        <a:t>Dyspnoe</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43</a:t>
                      </a:r>
                    </a:p>
                  </a:txBody>
                  <a:tcPr marL="9525" marR="9525" marT="9525" marB="0" anchor="b"/>
                </a:tc>
                <a:tc>
                  <a:txBody>
                    <a:bodyPr/>
                    <a:lstStyle/>
                    <a:p>
                      <a:pPr marL="0" algn="ctr" defTabSz="457200" rtl="0" eaLnBrk="1" fontAlgn="b" latinLnBrk="0" hangingPunct="1"/>
                      <a:r>
                        <a:rPr lang="de-DE" sz="800" b="0" kern="1200" dirty="0">
                          <a:solidFill>
                            <a:schemeClr val="dk1"/>
                          </a:solidFill>
                          <a:effectLst/>
                          <a:latin typeface="+mn-lt"/>
                          <a:ea typeface="+mn-ea"/>
                          <a:cs typeface="+mn-cs"/>
                        </a:rPr>
                        <a:t>1,2%</a:t>
                      </a:r>
                    </a:p>
                  </a:txBody>
                  <a:tcPr marL="9525" marR="9525" marT="9525" marB="0" anchor="b"/>
                </a:tc>
                <a:tc>
                  <a:txBody>
                    <a:bodyPr/>
                    <a:lstStyle/>
                    <a:p>
                      <a:pPr marL="0" algn="ctr" defTabSz="457200" rtl="0" eaLnBrk="1" fontAlgn="b" latinLnBrk="0" hangingPunct="1"/>
                      <a:r>
                        <a:rPr lang="de-DE" sz="800" b="0" kern="1200" dirty="0">
                          <a:solidFill>
                            <a:schemeClr val="dk1"/>
                          </a:solidFill>
                          <a:effectLst/>
                          <a:latin typeface="+mn-lt"/>
                          <a:ea typeface="+mn-ea"/>
                          <a:cs typeface="+mn-cs"/>
                        </a:rPr>
                        <a:t>27</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0,8%</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37</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1,1%</a:t>
                      </a:r>
                    </a:p>
                  </a:txBody>
                  <a:tcPr marL="9525" marR="9525" marT="9525" marB="0" anchor="b"/>
                </a:tc>
              </a:tr>
              <a:tr h="163327">
                <a:tc>
                  <a:txBody>
                    <a:bodyPr/>
                    <a:lstStyle/>
                    <a:p>
                      <a:pPr marL="0" algn="l" defTabSz="457200" rtl="0" eaLnBrk="1" fontAlgn="b" latinLnBrk="0" hangingPunct="1"/>
                      <a:r>
                        <a:rPr lang="de-DE" sz="800" b="0" kern="1200" dirty="0" smtClean="0">
                          <a:solidFill>
                            <a:schemeClr val="dk1"/>
                          </a:solidFill>
                          <a:effectLst/>
                          <a:latin typeface="+mn-lt"/>
                          <a:ea typeface="+mn-ea"/>
                          <a:cs typeface="+mn-cs"/>
                        </a:rPr>
                        <a:t>Geschmacksverlust*</a:t>
                      </a:r>
                      <a:endParaRPr lang="de-DE" sz="800" b="0"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34</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0,9%</a:t>
                      </a:r>
                    </a:p>
                  </a:txBody>
                  <a:tcPr marL="9525" marR="9525" marT="9525" marB="0" anchor="b"/>
                </a:tc>
                <a:tc>
                  <a:txBody>
                    <a:bodyPr/>
                    <a:lstStyle/>
                    <a:p>
                      <a:pPr marL="0" algn="ctr" defTabSz="457200" rtl="0" eaLnBrk="1" fontAlgn="b" latinLnBrk="0" hangingPunct="1"/>
                      <a:r>
                        <a:rPr lang="de-DE" sz="800" b="0" kern="1200" dirty="0">
                          <a:solidFill>
                            <a:schemeClr val="dk1"/>
                          </a:solidFill>
                          <a:effectLst/>
                          <a:latin typeface="+mn-lt"/>
                          <a:ea typeface="+mn-ea"/>
                          <a:cs typeface="+mn-cs"/>
                        </a:rPr>
                        <a:t>43</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1,3%</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149</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4,3%</a:t>
                      </a:r>
                    </a:p>
                  </a:txBody>
                  <a:tcPr marL="9525" marR="9525" marT="9525" marB="0" anchor="b"/>
                </a:tc>
              </a:tr>
              <a:tr h="163327">
                <a:tc>
                  <a:txBody>
                    <a:bodyPr/>
                    <a:lstStyle/>
                    <a:p>
                      <a:pPr marL="0" algn="l" defTabSz="457200" rtl="0" eaLnBrk="1" fontAlgn="b" latinLnBrk="0" hangingPunct="1"/>
                      <a:r>
                        <a:rPr lang="de-DE" sz="800" b="0" kern="1200" dirty="0" smtClean="0">
                          <a:solidFill>
                            <a:schemeClr val="dk1"/>
                          </a:solidFill>
                          <a:effectLst/>
                          <a:latin typeface="+mn-lt"/>
                          <a:ea typeface="+mn-ea"/>
                          <a:cs typeface="+mn-cs"/>
                        </a:rPr>
                        <a:t>Geruchsverlust*</a:t>
                      </a:r>
                      <a:endParaRPr lang="de-DE" sz="800" b="0" kern="1200" dirty="0">
                        <a:solidFill>
                          <a:schemeClr val="dk1"/>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23</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0,6%</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38</a:t>
                      </a:r>
                    </a:p>
                  </a:txBody>
                  <a:tcPr marL="9525" marR="9525" marT="9525" marB="0" anchor="b"/>
                </a:tc>
                <a:tc>
                  <a:txBody>
                    <a:bodyPr/>
                    <a:lstStyle/>
                    <a:p>
                      <a:pPr marL="0" algn="ctr" defTabSz="457200" rtl="0" eaLnBrk="1" fontAlgn="b" latinLnBrk="0" hangingPunct="1"/>
                      <a:r>
                        <a:rPr lang="de-DE" sz="800" b="0" kern="1200" dirty="0">
                          <a:solidFill>
                            <a:schemeClr val="dk1"/>
                          </a:solidFill>
                          <a:effectLst/>
                          <a:latin typeface="+mn-lt"/>
                          <a:ea typeface="+mn-ea"/>
                          <a:cs typeface="+mn-cs"/>
                        </a:rPr>
                        <a:t>1,1%</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122</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3,6%</a:t>
                      </a:r>
                    </a:p>
                  </a:txBody>
                  <a:tcPr marL="9525" marR="9525" marT="9525" marB="0" anchor="b"/>
                </a:tc>
              </a:tr>
              <a:tr h="163327">
                <a:tc>
                  <a:txBody>
                    <a:bodyPr/>
                    <a:lstStyle/>
                    <a:p>
                      <a:pPr marL="0" algn="l" defTabSz="457200" rtl="0" eaLnBrk="1" fontAlgn="b" latinLnBrk="0" hangingPunct="1"/>
                      <a:r>
                        <a:rPr lang="de-DE" sz="800" b="0" kern="1200" dirty="0">
                          <a:solidFill>
                            <a:schemeClr val="dk1"/>
                          </a:solidFill>
                          <a:effectLst/>
                          <a:latin typeface="+mn-lt"/>
                          <a:ea typeface="+mn-ea"/>
                          <a:cs typeface="+mn-cs"/>
                        </a:rPr>
                        <a:t>Pneumonie</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9</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0,2%</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8</a:t>
                      </a:r>
                    </a:p>
                  </a:txBody>
                  <a:tcPr marL="9525" marR="9525" marT="9525" marB="0" anchor="b"/>
                </a:tc>
                <a:tc>
                  <a:txBody>
                    <a:bodyPr/>
                    <a:lstStyle/>
                    <a:p>
                      <a:pPr marL="0" algn="ctr" defTabSz="457200" rtl="0" eaLnBrk="1" fontAlgn="b" latinLnBrk="0" hangingPunct="1"/>
                      <a:r>
                        <a:rPr lang="de-DE" sz="800" b="0" kern="1200" dirty="0">
                          <a:solidFill>
                            <a:schemeClr val="dk1"/>
                          </a:solidFill>
                          <a:effectLst/>
                          <a:latin typeface="+mn-lt"/>
                          <a:ea typeface="+mn-ea"/>
                          <a:cs typeface="+mn-cs"/>
                        </a:rPr>
                        <a:t>0,2%</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3</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0,1%</a:t>
                      </a:r>
                    </a:p>
                  </a:txBody>
                  <a:tcPr marL="9525" marR="9525" marT="9525" marB="0" anchor="b"/>
                </a:tc>
              </a:tr>
              <a:tr h="163327">
                <a:tc>
                  <a:txBody>
                    <a:bodyPr/>
                    <a:lstStyle/>
                    <a:p>
                      <a:pPr marL="0" algn="l" defTabSz="457200" rtl="0" eaLnBrk="1" fontAlgn="b" latinLnBrk="0" hangingPunct="1"/>
                      <a:r>
                        <a:rPr lang="de-DE" sz="800" b="0" kern="1200" dirty="0">
                          <a:solidFill>
                            <a:schemeClr val="dk1"/>
                          </a:solidFill>
                          <a:effectLst/>
                          <a:latin typeface="+mn-lt"/>
                          <a:ea typeface="+mn-ea"/>
                          <a:cs typeface="+mn-cs"/>
                        </a:rPr>
                        <a:t>ARDS</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4</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0,1%</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4</a:t>
                      </a:r>
                    </a:p>
                  </a:txBody>
                  <a:tcPr marL="9525" marR="9525" marT="9525" marB="0" anchor="b"/>
                </a:tc>
                <a:tc>
                  <a:txBody>
                    <a:bodyPr/>
                    <a:lstStyle/>
                    <a:p>
                      <a:pPr marL="0" algn="ctr" defTabSz="457200" rtl="0" eaLnBrk="1" fontAlgn="b" latinLnBrk="0" hangingPunct="1"/>
                      <a:r>
                        <a:rPr lang="de-DE" sz="800" b="0" kern="1200" dirty="0">
                          <a:solidFill>
                            <a:schemeClr val="dk1"/>
                          </a:solidFill>
                          <a:effectLst/>
                          <a:latin typeface="+mn-lt"/>
                          <a:ea typeface="+mn-ea"/>
                          <a:cs typeface="+mn-cs"/>
                        </a:rPr>
                        <a:t>0,1%</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0,0%</a:t>
                      </a:r>
                    </a:p>
                  </a:txBody>
                  <a:tcPr marL="9525" marR="9525" marT="9525" marB="0" anchor="b"/>
                </a:tc>
              </a:tr>
              <a:tr h="163327">
                <a:tc>
                  <a:txBody>
                    <a:bodyPr/>
                    <a:lstStyle/>
                    <a:p>
                      <a:pPr marL="0" algn="l" defTabSz="457200" rtl="0" eaLnBrk="1" fontAlgn="b" latinLnBrk="0" hangingPunct="1"/>
                      <a:r>
                        <a:rPr lang="de-DE" sz="800" b="0" kern="1200" dirty="0">
                          <a:solidFill>
                            <a:schemeClr val="dk1"/>
                          </a:solidFill>
                          <a:effectLst/>
                          <a:latin typeface="+mn-lt"/>
                          <a:ea typeface="+mn-ea"/>
                          <a:cs typeface="+mn-cs"/>
                        </a:rPr>
                        <a:t>Tachypnoe</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2</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0,1%</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0</a:t>
                      </a:r>
                    </a:p>
                  </a:txBody>
                  <a:tcPr marL="9525" marR="9525" marT="9525" marB="0" anchor="b"/>
                </a:tc>
                <a:tc>
                  <a:txBody>
                    <a:bodyPr/>
                    <a:lstStyle/>
                    <a:p>
                      <a:pPr marL="0" algn="ctr" defTabSz="457200" rtl="0" eaLnBrk="1" fontAlgn="b" latinLnBrk="0" hangingPunct="1"/>
                      <a:r>
                        <a:rPr lang="de-DE" sz="800" b="0" kern="1200" dirty="0">
                          <a:solidFill>
                            <a:schemeClr val="dk1"/>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de-DE" sz="800" b="0" kern="1200" dirty="0">
                          <a:solidFill>
                            <a:schemeClr val="dk1"/>
                          </a:solidFill>
                          <a:effectLst/>
                          <a:latin typeface="+mn-lt"/>
                          <a:ea typeface="+mn-ea"/>
                          <a:cs typeface="+mn-cs"/>
                        </a:rPr>
                        <a:t>1</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0,0%</a:t>
                      </a:r>
                    </a:p>
                  </a:txBody>
                  <a:tcPr marL="9525" marR="9525" marT="9525" marB="0" anchor="b"/>
                </a:tc>
              </a:tr>
              <a:tr h="163327">
                <a:tc>
                  <a:txBody>
                    <a:bodyPr/>
                    <a:lstStyle/>
                    <a:p>
                      <a:pPr marL="0" algn="l" defTabSz="457200" rtl="0" eaLnBrk="1" fontAlgn="b" latinLnBrk="0" hangingPunct="1"/>
                      <a:r>
                        <a:rPr lang="de-DE" sz="800" b="0" kern="1200" dirty="0">
                          <a:solidFill>
                            <a:schemeClr val="dk1"/>
                          </a:solidFill>
                          <a:effectLst/>
                          <a:latin typeface="+mn-lt"/>
                          <a:ea typeface="+mn-ea"/>
                          <a:cs typeface="+mn-cs"/>
                        </a:rPr>
                        <a:t>Beatmung</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de-DE" sz="800" b="0" kern="1200" dirty="0">
                          <a:solidFill>
                            <a:schemeClr val="dk1"/>
                          </a:solidFill>
                          <a:effectLst/>
                          <a:latin typeface="+mn-lt"/>
                          <a:ea typeface="+mn-ea"/>
                          <a:cs typeface="+mn-cs"/>
                        </a:rPr>
                        <a:t>1</a:t>
                      </a:r>
                    </a:p>
                  </a:txBody>
                  <a:tcPr marL="9525" marR="9525" marT="9525" marB="0" anchor="b"/>
                </a:tc>
                <a:tc>
                  <a:txBody>
                    <a:bodyPr/>
                    <a:lstStyle/>
                    <a:p>
                      <a:pPr marL="0" algn="ctr" defTabSz="457200" rtl="0" eaLnBrk="1" fontAlgn="b" latinLnBrk="0" hangingPunct="1"/>
                      <a:r>
                        <a:rPr lang="de-DE" sz="800" b="0" kern="1200" dirty="0">
                          <a:solidFill>
                            <a:schemeClr val="dk1"/>
                          </a:solidFill>
                          <a:effectLst/>
                          <a:latin typeface="+mn-lt"/>
                          <a:ea typeface="+mn-ea"/>
                          <a:cs typeface="+mn-cs"/>
                        </a:rPr>
                        <a:t>0,0%</a:t>
                      </a:r>
                    </a:p>
                  </a:txBody>
                  <a:tcPr marL="9525" marR="9525" marT="9525" marB="0" anchor="b"/>
                </a:tc>
              </a:tr>
              <a:tr h="141624">
                <a:tc>
                  <a:txBody>
                    <a:bodyPr/>
                    <a:lstStyle/>
                    <a:p>
                      <a:pPr marL="0" algn="l" defTabSz="457200" rtl="0" eaLnBrk="1" fontAlgn="b" latinLnBrk="0" hangingPunct="1"/>
                      <a:r>
                        <a:rPr lang="de-DE" sz="800" b="0" kern="1200" dirty="0">
                          <a:solidFill>
                            <a:schemeClr val="dk1"/>
                          </a:solidFill>
                          <a:effectLst/>
                          <a:latin typeface="+mn-lt"/>
                          <a:ea typeface="+mn-ea"/>
                          <a:cs typeface="+mn-cs"/>
                        </a:rPr>
                        <a:t>Tachykardie</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1</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2</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0,1%</a:t>
                      </a:r>
                    </a:p>
                  </a:txBody>
                  <a:tcPr marL="9525" marR="9525" marT="9525" marB="0" anchor="b"/>
                </a:tc>
                <a:tc>
                  <a:txBody>
                    <a:bodyPr/>
                    <a:lstStyle/>
                    <a:p>
                      <a:pPr marL="0" algn="ctr" defTabSz="457200" rtl="0" eaLnBrk="1" fontAlgn="b" latinLnBrk="0" hangingPunct="1"/>
                      <a:r>
                        <a:rPr lang="de-DE" sz="800" b="0" kern="1200">
                          <a:solidFill>
                            <a:schemeClr val="dk1"/>
                          </a:solidFill>
                          <a:effectLst/>
                          <a:latin typeface="+mn-lt"/>
                          <a:ea typeface="+mn-ea"/>
                          <a:cs typeface="+mn-cs"/>
                        </a:rPr>
                        <a:t>0</a:t>
                      </a:r>
                    </a:p>
                  </a:txBody>
                  <a:tcPr marL="9525" marR="9525" marT="9525" marB="0" anchor="b"/>
                </a:tc>
                <a:tc>
                  <a:txBody>
                    <a:bodyPr/>
                    <a:lstStyle/>
                    <a:p>
                      <a:pPr marL="0" algn="ctr" defTabSz="457200" rtl="0" eaLnBrk="1" fontAlgn="b" latinLnBrk="0" hangingPunct="1"/>
                      <a:r>
                        <a:rPr lang="de-DE" sz="800" b="0" kern="1200" dirty="0">
                          <a:solidFill>
                            <a:schemeClr val="dk1"/>
                          </a:solidFill>
                          <a:effectLst/>
                          <a:latin typeface="+mn-lt"/>
                          <a:ea typeface="+mn-ea"/>
                          <a:cs typeface="+mn-cs"/>
                        </a:rPr>
                        <a:t>0,0%</a:t>
                      </a:r>
                    </a:p>
                  </a:txBody>
                  <a:tcPr marL="9525" marR="9525" marT="9525" marB="0" anchor="b"/>
                </a:tc>
              </a:tr>
            </a:tbl>
          </a:graphicData>
        </a:graphic>
      </p:graphicFrame>
      <p:sp>
        <p:nvSpPr>
          <p:cNvPr id="9" name="Textfeld 8"/>
          <p:cNvSpPr txBox="1"/>
          <p:nvPr/>
        </p:nvSpPr>
        <p:spPr>
          <a:xfrm>
            <a:off x="1129355" y="3923477"/>
            <a:ext cx="2591784" cy="830997"/>
          </a:xfrm>
          <a:prstGeom prst="rect">
            <a:avLst/>
          </a:prstGeom>
          <a:noFill/>
        </p:spPr>
        <p:txBody>
          <a:bodyPr wrap="square" rtlCol="0">
            <a:spAutoFit/>
          </a:bodyPr>
          <a:lstStyle/>
          <a:p>
            <a:r>
              <a:rPr lang="de-DE" sz="800" dirty="0"/>
              <a:t>* Geruchs- und Geschmacksverlust kann erst seit KW 17 angegeben werden.</a:t>
            </a:r>
            <a:br>
              <a:rPr lang="de-DE" sz="800" dirty="0"/>
            </a:br>
            <a:r>
              <a:rPr lang="de-DE" sz="800" dirty="0"/>
              <a:t>** "Symptom unbekannt" trifft zu, wenn bei „Klinische Informationen vorhanden“ die Angabe  &lt;Ja, mit Symptomatik&gt; </a:t>
            </a:r>
            <a:r>
              <a:rPr lang="de-DE" sz="800" dirty="0" smtClean="0"/>
              <a:t>eingetragen wurde</a:t>
            </a:r>
            <a:r>
              <a:rPr lang="de-DE" sz="800" dirty="0"/>
              <a:t>, jedoch kein </a:t>
            </a:r>
            <a:r>
              <a:rPr lang="de-DE" sz="800" dirty="0" smtClean="0"/>
              <a:t>konkretes </a:t>
            </a:r>
            <a:r>
              <a:rPr lang="de-DE" sz="800" dirty="0"/>
              <a:t>Symptom </a:t>
            </a:r>
            <a:r>
              <a:rPr lang="de-DE" sz="800" dirty="0" smtClean="0"/>
              <a:t>angegeben </a:t>
            </a:r>
            <a:r>
              <a:rPr lang="de-DE" sz="800" dirty="0"/>
              <a:t>wurde.</a:t>
            </a:r>
          </a:p>
        </p:txBody>
      </p:sp>
    </p:spTree>
    <p:extLst>
      <p:ext uri="{BB962C8B-B14F-4D97-AF65-F5344CB8AC3E}">
        <p14:creationId xmlns:p14="http://schemas.microsoft.com/office/powerpoint/2010/main" val="89389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57199" y="680315"/>
            <a:ext cx="8203997" cy="532535"/>
          </a:xfrm>
        </p:spPr>
        <p:txBody>
          <a:bodyPr>
            <a:normAutofit fontScale="92500" lnSpcReduction="20000"/>
          </a:bodyPr>
          <a:lstStyle/>
          <a:p>
            <a:r>
              <a:rPr lang="de-DE" sz="1400" dirty="0" smtClean="0"/>
              <a:t>Angaben liegen bei </a:t>
            </a:r>
            <a:r>
              <a:rPr lang="de-DE" sz="1400" dirty="0" smtClean="0"/>
              <a:t>3.028 </a:t>
            </a:r>
            <a:r>
              <a:rPr lang="de-DE" sz="1400" dirty="0" smtClean="0"/>
              <a:t>von </a:t>
            </a:r>
            <a:r>
              <a:rPr lang="de-DE" sz="1400" dirty="0" smtClean="0"/>
              <a:t>4.162 </a:t>
            </a:r>
            <a:r>
              <a:rPr lang="de-DE" sz="1400" dirty="0" smtClean="0"/>
              <a:t>(73%) Kindern im Alter von </a:t>
            </a:r>
            <a:r>
              <a:rPr lang="de-DE" sz="1400" b="1" dirty="0" smtClean="0"/>
              <a:t>1 bis 5 Jahren </a:t>
            </a:r>
            <a:r>
              <a:rPr lang="de-DE" sz="1400" dirty="0" smtClean="0"/>
              <a:t>vor</a:t>
            </a:r>
          </a:p>
          <a:p>
            <a:pPr lvl="1"/>
            <a:r>
              <a:rPr lang="de-DE" sz="1200" dirty="0" smtClean="0"/>
              <a:t>davon wurden insgesamt </a:t>
            </a:r>
            <a:r>
              <a:rPr lang="de-DE" sz="1200" dirty="0" smtClean="0"/>
              <a:t>1.033 </a:t>
            </a:r>
            <a:r>
              <a:rPr lang="de-DE" sz="1200" dirty="0" smtClean="0"/>
              <a:t>(</a:t>
            </a:r>
            <a:r>
              <a:rPr lang="de-DE" sz="1200" dirty="0" smtClean="0"/>
              <a:t>34%) </a:t>
            </a:r>
            <a:r>
              <a:rPr lang="de-DE" sz="1200" dirty="0" smtClean="0"/>
              <a:t>gemäß § 33 </a:t>
            </a:r>
            <a:r>
              <a:rPr lang="de-DE" sz="1200" dirty="0" smtClean="0"/>
              <a:t>betreut</a:t>
            </a:r>
          </a:p>
          <a:p>
            <a:pPr lvl="1"/>
            <a:r>
              <a:rPr lang="de-DE" sz="1200" dirty="0"/>
              <a:t>in KW 36 hatten 53% der 1-5-Jährigen und 66% der 3-5-Jährigen eine Betreuung gemäß §33 angegeben </a:t>
            </a:r>
            <a:endParaRPr lang="de-DE" sz="1200" dirty="0" smtClean="0"/>
          </a:p>
        </p:txBody>
      </p:sp>
      <p:sp>
        <p:nvSpPr>
          <p:cNvPr id="3" name="Datumsplatzhalter 2"/>
          <p:cNvSpPr>
            <a:spLocks noGrp="1"/>
          </p:cNvSpPr>
          <p:nvPr>
            <p:ph type="dt" sz="half" idx="10"/>
          </p:nvPr>
        </p:nvSpPr>
        <p:spPr/>
        <p:txBody>
          <a:bodyPr/>
          <a:lstStyle/>
          <a:p>
            <a:fld id="{E1EC3C80-59F9-4B27-ACDC-4938287A1705}" type="datetime1">
              <a:rPr lang="de-DE" smtClean="0"/>
              <a:t>07.09.2020</a:t>
            </a:fld>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11</a:t>
            </a:fld>
            <a:endParaRPr lang="de-DE"/>
          </a:p>
        </p:txBody>
      </p:sp>
      <p:sp>
        <p:nvSpPr>
          <p:cNvPr id="6" name="Titel 5"/>
          <p:cNvSpPr>
            <a:spLocks noGrp="1"/>
          </p:cNvSpPr>
          <p:nvPr>
            <p:ph type="title"/>
          </p:nvPr>
        </p:nvSpPr>
        <p:spPr>
          <a:xfrm>
            <a:off x="457200" y="117044"/>
            <a:ext cx="7983646" cy="563271"/>
          </a:xfrm>
        </p:spPr>
        <p:txBody>
          <a:bodyPr/>
          <a:lstStyle/>
          <a:p>
            <a:r>
              <a:rPr lang="de-DE" dirty="0" smtClean="0">
                <a:solidFill>
                  <a:schemeClr val="tx2"/>
                </a:solidFill>
              </a:rPr>
              <a:t>Betreuung </a:t>
            </a:r>
            <a:r>
              <a:rPr lang="de-DE" dirty="0">
                <a:solidFill>
                  <a:schemeClr val="tx2"/>
                </a:solidFill>
              </a:rPr>
              <a:t>in einer Einrichtung gemäß § </a:t>
            </a:r>
            <a:r>
              <a:rPr lang="de-DE" dirty="0" smtClean="0">
                <a:solidFill>
                  <a:schemeClr val="tx2"/>
                </a:solidFill>
              </a:rPr>
              <a:t>33</a:t>
            </a:r>
            <a:endParaRPr lang="de-DE" dirty="0">
              <a:solidFill>
                <a:schemeClr val="tx2"/>
              </a:solidFill>
            </a:endParaRPr>
          </a:p>
        </p:txBody>
      </p:sp>
      <p:sp>
        <p:nvSpPr>
          <p:cNvPr id="9" name="Textfeld 8"/>
          <p:cNvSpPr txBox="1"/>
          <p:nvPr/>
        </p:nvSpPr>
        <p:spPr>
          <a:xfrm>
            <a:off x="5343729" y="4889770"/>
            <a:ext cx="2548646" cy="261610"/>
          </a:xfrm>
          <a:prstGeom prst="rect">
            <a:avLst/>
          </a:prstGeom>
          <a:noFill/>
        </p:spPr>
        <p:txBody>
          <a:bodyPr wrap="square" rtlCol="0">
            <a:spAutoFit/>
          </a:bodyPr>
          <a:lstStyle/>
          <a:p>
            <a:pPr algn="r"/>
            <a:r>
              <a:rPr lang="de-DE" sz="1050" dirty="0"/>
              <a:t>Datenstand: 07.09.2020</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301" y="1261771"/>
            <a:ext cx="6130633" cy="362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113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56088" y="694945"/>
            <a:ext cx="7983646" cy="277977"/>
          </a:xfrm>
        </p:spPr>
        <p:txBody>
          <a:bodyPr>
            <a:noAutofit/>
          </a:bodyPr>
          <a:lstStyle/>
          <a:p>
            <a:r>
              <a:rPr lang="de-DE" sz="1400" dirty="0" smtClean="0"/>
              <a:t>Insgesamt wurden </a:t>
            </a:r>
            <a:r>
              <a:rPr lang="de-DE" sz="1400" dirty="0"/>
              <a:t>in </a:t>
            </a:r>
            <a:r>
              <a:rPr lang="de-DE" sz="1400" dirty="0" err="1"/>
              <a:t>SurvNet</a:t>
            </a:r>
            <a:r>
              <a:rPr lang="de-DE" sz="1400" dirty="0"/>
              <a:t> </a:t>
            </a:r>
            <a:r>
              <a:rPr lang="de-DE" sz="1400" dirty="0" smtClean="0"/>
              <a:t>46 </a:t>
            </a:r>
            <a:r>
              <a:rPr lang="de-DE" sz="1400" dirty="0" smtClean="0"/>
              <a:t>Ausbrüche in Kindergärten/Horte (&gt;= 2 Fälle) angelegt</a:t>
            </a:r>
          </a:p>
          <a:p>
            <a:pPr lvl="1"/>
            <a:r>
              <a:rPr lang="de-DE" sz="1200" dirty="0" smtClean="0"/>
              <a:t>35 </a:t>
            </a:r>
            <a:r>
              <a:rPr lang="de-DE" sz="1200" dirty="0" smtClean="0"/>
              <a:t>(</a:t>
            </a:r>
            <a:r>
              <a:rPr lang="de-DE" sz="1200" dirty="0" smtClean="0"/>
              <a:t>76%) </a:t>
            </a:r>
            <a:r>
              <a:rPr lang="de-DE" sz="1200" dirty="0" smtClean="0"/>
              <a:t>Ausbrüche inkl. mit Fällen &lt; 15 Jahren, </a:t>
            </a:r>
            <a:r>
              <a:rPr lang="de-DE" sz="1200" dirty="0" smtClean="0"/>
              <a:t>27% </a:t>
            </a:r>
            <a:r>
              <a:rPr lang="de-DE" sz="1200" dirty="0" smtClean="0"/>
              <a:t>(</a:t>
            </a:r>
            <a:r>
              <a:rPr lang="de-DE" sz="1200" dirty="0" smtClean="0"/>
              <a:t>57/208) </a:t>
            </a:r>
            <a:r>
              <a:rPr lang="de-DE" sz="1200" dirty="0" smtClean="0"/>
              <a:t>der Fälle sind 0 - 5 Jahre alt</a:t>
            </a:r>
          </a:p>
          <a:p>
            <a:pPr lvl="1"/>
            <a:r>
              <a:rPr lang="de-DE" sz="1200" dirty="0" smtClean="0"/>
              <a:t>11 Ausbrüche </a:t>
            </a:r>
            <a:r>
              <a:rPr lang="de-DE" sz="1200" dirty="0" smtClean="0"/>
              <a:t>nur mit Fällen 15 Jahre und älter</a:t>
            </a:r>
            <a:endParaRPr lang="de-DE" sz="1200" dirty="0"/>
          </a:p>
        </p:txBody>
      </p:sp>
      <p:sp>
        <p:nvSpPr>
          <p:cNvPr id="3" name="Datumsplatzhalter 2"/>
          <p:cNvSpPr>
            <a:spLocks noGrp="1"/>
          </p:cNvSpPr>
          <p:nvPr>
            <p:ph type="dt" sz="half" idx="10"/>
          </p:nvPr>
        </p:nvSpPr>
        <p:spPr/>
        <p:txBody>
          <a:bodyPr/>
          <a:lstStyle/>
          <a:p>
            <a:fld id="{E1EC3C80-59F9-4B27-ACDC-4938287A1705}" type="datetime1">
              <a:rPr lang="de-DE" smtClean="0"/>
              <a:t>07.09.2020</a:t>
            </a:fld>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12</a:t>
            </a:fld>
            <a:endParaRPr lang="de-DE"/>
          </a:p>
        </p:txBody>
      </p:sp>
      <p:sp>
        <p:nvSpPr>
          <p:cNvPr id="6" name="Titel 5"/>
          <p:cNvSpPr>
            <a:spLocks noGrp="1"/>
          </p:cNvSpPr>
          <p:nvPr>
            <p:ph type="title"/>
          </p:nvPr>
        </p:nvSpPr>
        <p:spPr>
          <a:xfrm>
            <a:off x="457200" y="234087"/>
            <a:ext cx="7983646" cy="555956"/>
          </a:xfrm>
        </p:spPr>
        <p:txBody>
          <a:bodyPr/>
          <a:lstStyle/>
          <a:p>
            <a:r>
              <a:rPr lang="de-DE" dirty="0" smtClean="0"/>
              <a:t>Ausbrüche in </a:t>
            </a:r>
            <a:r>
              <a:rPr lang="de-DE" sz="2400" dirty="0"/>
              <a:t>Kindergärten/Horte</a:t>
            </a:r>
            <a:endParaRPr lang="de-DE" dirty="0"/>
          </a:p>
        </p:txBody>
      </p:sp>
      <p:sp>
        <p:nvSpPr>
          <p:cNvPr id="7" name="Textfeld 6"/>
          <p:cNvSpPr txBox="1"/>
          <p:nvPr/>
        </p:nvSpPr>
        <p:spPr>
          <a:xfrm>
            <a:off x="5343729" y="4889770"/>
            <a:ext cx="2548646" cy="261610"/>
          </a:xfrm>
          <a:prstGeom prst="rect">
            <a:avLst/>
          </a:prstGeom>
          <a:noFill/>
        </p:spPr>
        <p:txBody>
          <a:bodyPr wrap="square" rtlCol="0">
            <a:spAutoFit/>
          </a:bodyPr>
          <a:lstStyle/>
          <a:p>
            <a:pPr algn="r"/>
            <a:r>
              <a:rPr lang="de-DE" sz="1050" dirty="0"/>
              <a:t>Datenstand: 07.09.2020</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65" y="1549831"/>
            <a:ext cx="9040633" cy="306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475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457200" y="702259"/>
            <a:ext cx="7983646" cy="672999"/>
          </a:xfrm>
        </p:spPr>
        <p:txBody>
          <a:bodyPr>
            <a:noAutofit/>
          </a:bodyPr>
          <a:lstStyle/>
          <a:p>
            <a:r>
              <a:rPr lang="de-DE" sz="1400" dirty="0" smtClean="0"/>
              <a:t>Insgesamt wurden </a:t>
            </a:r>
            <a:r>
              <a:rPr lang="de-DE" sz="1400" dirty="0"/>
              <a:t>in </a:t>
            </a:r>
            <a:r>
              <a:rPr lang="de-DE" sz="1400" dirty="0" err="1"/>
              <a:t>SurvNet</a:t>
            </a:r>
            <a:r>
              <a:rPr lang="de-DE" sz="1400" dirty="0"/>
              <a:t> </a:t>
            </a:r>
            <a:r>
              <a:rPr lang="de-DE" sz="1400" dirty="0" smtClean="0"/>
              <a:t>51</a:t>
            </a:r>
            <a:r>
              <a:rPr lang="de-DE" sz="1400" dirty="0" smtClean="0">
                <a:solidFill>
                  <a:srgbClr val="FF0000"/>
                </a:solidFill>
              </a:rPr>
              <a:t> </a:t>
            </a:r>
            <a:r>
              <a:rPr lang="de-DE" sz="1400" dirty="0" smtClean="0"/>
              <a:t>Ausbrüche in Schulen angelegt (&gt;= 2 Fälle, 0-5 Jahre ausgeschlossen) </a:t>
            </a:r>
          </a:p>
          <a:p>
            <a:pPr lvl="1"/>
            <a:r>
              <a:rPr lang="de-DE" sz="1200" dirty="0" smtClean="0"/>
              <a:t>41 </a:t>
            </a:r>
            <a:r>
              <a:rPr lang="de-DE" sz="1200" dirty="0" smtClean="0"/>
              <a:t>(80%) Ausbrüche </a:t>
            </a:r>
            <a:r>
              <a:rPr lang="de-DE" sz="1200" dirty="0"/>
              <a:t>inkl. mit Fällen </a:t>
            </a:r>
            <a:r>
              <a:rPr lang="de-DE" sz="1200" dirty="0" smtClean="0"/>
              <a:t>&lt; 21 Jahren, 16% (6-10J.), 24% (11-14J.), 21% (15-20J.), 39% (21+)</a:t>
            </a:r>
            <a:endParaRPr lang="de-DE" sz="1200" dirty="0"/>
          </a:p>
          <a:p>
            <a:pPr lvl="1"/>
            <a:r>
              <a:rPr lang="de-DE" sz="1200" dirty="0" smtClean="0"/>
              <a:t>10 </a:t>
            </a:r>
            <a:r>
              <a:rPr lang="de-DE" sz="1200" dirty="0" smtClean="0"/>
              <a:t>Ausbrüche </a:t>
            </a:r>
            <a:r>
              <a:rPr lang="de-DE" sz="1200" dirty="0" smtClean="0"/>
              <a:t>nur mit Fällen 21 Jahre und älter</a:t>
            </a:r>
          </a:p>
        </p:txBody>
      </p:sp>
      <p:sp>
        <p:nvSpPr>
          <p:cNvPr id="3" name="Datumsplatzhalter 2"/>
          <p:cNvSpPr>
            <a:spLocks noGrp="1"/>
          </p:cNvSpPr>
          <p:nvPr>
            <p:ph type="dt" sz="half" idx="10"/>
          </p:nvPr>
        </p:nvSpPr>
        <p:spPr/>
        <p:txBody>
          <a:bodyPr/>
          <a:lstStyle/>
          <a:p>
            <a:fld id="{E1EC3C80-59F9-4B27-ACDC-4938287A1705}" type="datetime1">
              <a:rPr lang="de-DE" smtClean="0"/>
              <a:t>07.09.2020</a:t>
            </a:fld>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13</a:t>
            </a:fld>
            <a:endParaRPr lang="de-DE"/>
          </a:p>
        </p:txBody>
      </p:sp>
      <p:sp>
        <p:nvSpPr>
          <p:cNvPr id="6" name="Titel 5"/>
          <p:cNvSpPr>
            <a:spLocks noGrp="1"/>
          </p:cNvSpPr>
          <p:nvPr>
            <p:ph type="title"/>
          </p:nvPr>
        </p:nvSpPr>
        <p:spPr>
          <a:xfrm>
            <a:off x="457200" y="234087"/>
            <a:ext cx="7983646" cy="555956"/>
          </a:xfrm>
        </p:spPr>
        <p:txBody>
          <a:bodyPr/>
          <a:lstStyle/>
          <a:p>
            <a:r>
              <a:rPr lang="de-DE" dirty="0" smtClean="0"/>
              <a:t>Ausbrüche in Schulen</a:t>
            </a:r>
            <a:endParaRPr lang="de-DE" dirty="0"/>
          </a:p>
        </p:txBody>
      </p:sp>
      <p:sp>
        <p:nvSpPr>
          <p:cNvPr id="7" name="Textfeld 6"/>
          <p:cNvSpPr txBox="1"/>
          <p:nvPr/>
        </p:nvSpPr>
        <p:spPr>
          <a:xfrm>
            <a:off x="5343729" y="4889770"/>
            <a:ext cx="2548646" cy="261610"/>
          </a:xfrm>
          <a:prstGeom prst="rect">
            <a:avLst/>
          </a:prstGeom>
          <a:noFill/>
        </p:spPr>
        <p:txBody>
          <a:bodyPr wrap="square" rtlCol="0">
            <a:spAutoFit/>
          </a:bodyPr>
          <a:lstStyle/>
          <a:p>
            <a:pPr algn="r"/>
            <a:r>
              <a:rPr lang="de-DE" sz="1050" dirty="0"/>
              <a:t>Datenstand: 07.09.2020</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15" y="1375258"/>
            <a:ext cx="8911231" cy="356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156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platzhalter 10"/>
          <p:cNvSpPr>
            <a:spLocks noGrp="1"/>
          </p:cNvSpPr>
          <p:nvPr>
            <p:ph type="body" sz="quarter" idx="13"/>
          </p:nvPr>
        </p:nvSpPr>
        <p:spPr/>
        <p:txBody>
          <a:bodyPr>
            <a:normAutofit fontScale="85000" lnSpcReduction="20000"/>
          </a:bodyPr>
          <a:lstStyle/>
          <a:p>
            <a:r>
              <a:rPr lang="de-DE" dirty="0" smtClean="0"/>
              <a:t>Kooperation DJI (Deutsches Jugendinstitut) und RKI</a:t>
            </a:r>
            <a:endParaRPr lang="de-DE" dirty="0"/>
          </a:p>
          <a:p>
            <a:r>
              <a:rPr lang="de-DE" dirty="0"/>
              <a:t>Längsschnittstudie zur Begleitung der schrittweisen Öffnung von Kindertageseinrichtungen und der Kindertagespflege (Start 1.6.2020)</a:t>
            </a:r>
          </a:p>
          <a:p>
            <a:r>
              <a:rPr lang="de-DE" b="1" dirty="0"/>
              <a:t>Ziel: </a:t>
            </a:r>
            <a:r>
              <a:rPr lang="de-DE" dirty="0"/>
              <a:t>Klärung wie stark das Öffnungsgeschehen mit gehäuften Infektionen von Kindern und Erwachsenen einhergeht</a:t>
            </a:r>
          </a:p>
          <a:p>
            <a:r>
              <a:rPr lang="de-DE" b="1" dirty="0"/>
              <a:t>Forschungsfragen:</a:t>
            </a:r>
          </a:p>
          <a:p>
            <a:pPr marL="914400" lvl="1" indent="-457200">
              <a:buFont typeface="+mj-lt"/>
              <a:buAutoNum type="arabicPeriod"/>
            </a:pPr>
            <a:r>
              <a:rPr lang="de-DE" dirty="0"/>
              <a:t>Unter welchen Bedingungen wird die schrittweise Öffnung aktuell angeboten? </a:t>
            </a:r>
            <a:endParaRPr lang="en-US" dirty="0"/>
          </a:p>
          <a:p>
            <a:pPr marL="914400" lvl="1" indent="-457200">
              <a:buFont typeface="+mj-lt"/>
              <a:buAutoNum type="arabicPeriod"/>
            </a:pPr>
            <a:r>
              <a:rPr lang="de-DE" dirty="0"/>
              <a:t>Welche Herausforderungen sind für die Einrichtungen, das Personal, die Kinder sowie die Eltern (mit und ohne Betreuung) von besonderer Bedeutung?</a:t>
            </a:r>
            <a:endParaRPr lang="en-US" dirty="0"/>
          </a:p>
          <a:p>
            <a:pPr marL="914400" lvl="1" indent="-457200">
              <a:buFont typeface="+mj-lt"/>
              <a:buAutoNum type="arabicPeriod"/>
            </a:pPr>
            <a:r>
              <a:rPr lang="de-DE" dirty="0"/>
              <a:t>Unter welchen Voraussetzungen gelingt eine schrittweise, kontrollierte Öffnung?</a:t>
            </a:r>
            <a:endParaRPr lang="en-US" dirty="0"/>
          </a:p>
          <a:p>
            <a:pPr marL="914400" lvl="1" indent="-457200">
              <a:buFont typeface="+mj-lt"/>
              <a:buAutoNum type="arabicPeriod"/>
            </a:pPr>
            <a:r>
              <a:rPr lang="de-DE" b="1" dirty="0"/>
              <a:t>Wie hoch sind die damit einhergehenden Erkrankungsrisiken für alle Beteiligten?</a:t>
            </a:r>
            <a:endParaRPr lang="en-US" b="1" dirty="0"/>
          </a:p>
          <a:p>
            <a:pPr marL="914400" lvl="1" indent="-457200">
              <a:buFont typeface="+mj-lt"/>
              <a:buAutoNum type="arabicPeriod"/>
            </a:pPr>
            <a:r>
              <a:rPr lang="de-DE" b="1" dirty="0"/>
              <a:t>Welche Rolle spielt die Gestaltung der Kindertagesbetreuung für die weitere Verbreitung von SARS-CoV-2? Welche Rolle kommt dabei Kindern zu?</a:t>
            </a:r>
            <a:endParaRPr lang="en-US" b="1" dirty="0"/>
          </a:p>
          <a:p>
            <a:pPr marL="0" indent="0">
              <a:buNone/>
            </a:pPr>
            <a:endParaRPr lang="de-DE" dirty="0"/>
          </a:p>
        </p:txBody>
      </p:sp>
      <p:sp>
        <p:nvSpPr>
          <p:cNvPr id="2" name="Datumsplatzhalter 1"/>
          <p:cNvSpPr>
            <a:spLocks noGrp="1"/>
          </p:cNvSpPr>
          <p:nvPr>
            <p:ph type="dt" sz="half" idx="10"/>
          </p:nvPr>
        </p:nvSpPr>
        <p:spPr/>
        <p:txBody>
          <a:bodyPr/>
          <a:lstStyle/>
          <a:p>
            <a:fld id="{766380BB-892F-40D4-95B7-059BBF2FF8DB}" type="datetime1">
              <a:rPr lang="de-DE" smtClean="0"/>
              <a:t>07.09.2020</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t>2</a:t>
            </a:fld>
            <a:endParaRPr lang="de-DE"/>
          </a:p>
        </p:txBody>
      </p:sp>
      <p:sp>
        <p:nvSpPr>
          <p:cNvPr id="5" name="Titel 4"/>
          <p:cNvSpPr>
            <a:spLocks noGrp="1"/>
          </p:cNvSpPr>
          <p:nvPr>
            <p:ph type="title"/>
          </p:nvPr>
        </p:nvSpPr>
        <p:spPr/>
        <p:txBody>
          <a:bodyPr/>
          <a:lstStyle/>
          <a:p>
            <a:r>
              <a:rPr lang="de-DE" dirty="0" smtClean="0"/>
              <a:t>Hintergrund</a:t>
            </a:r>
            <a:endParaRPr lang="de-DE" dirty="0"/>
          </a:p>
        </p:txBody>
      </p:sp>
      <p:sp>
        <p:nvSpPr>
          <p:cNvPr id="16" name="Textfeld 15"/>
          <p:cNvSpPr txBox="1"/>
          <p:nvPr/>
        </p:nvSpPr>
        <p:spPr>
          <a:xfrm>
            <a:off x="457200" y="1349975"/>
            <a:ext cx="4031699" cy="138499"/>
          </a:xfrm>
          <a:prstGeom prst="rect">
            <a:avLst/>
          </a:prstGeom>
          <a:noFill/>
        </p:spPr>
        <p:txBody>
          <a:bodyPr wrap="square" lIns="0" tIns="0" rIns="0" bIns="0" rtlCol="0">
            <a:spAutoFit/>
          </a:bodyPr>
          <a:lstStyle/>
          <a:p>
            <a:endParaRPr lang="de-DE" sz="900" dirty="0">
              <a:solidFill>
                <a:srgbClr val="FF0000"/>
              </a:solidFill>
              <a:latin typeface="Courier"/>
              <a:cs typeface="Courier"/>
            </a:endParaRPr>
          </a:p>
        </p:txBody>
      </p:sp>
      <p:sp>
        <p:nvSpPr>
          <p:cNvPr id="20" name="Textfeld 19"/>
          <p:cNvSpPr txBox="1"/>
          <p:nvPr/>
        </p:nvSpPr>
        <p:spPr>
          <a:xfrm>
            <a:off x="457200" y="4657140"/>
            <a:ext cx="4031699" cy="138499"/>
          </a:xfrm>
          <a:prstGeom prst="rect">
            <a:avLst/>
          </a:prstGeom>
          <a:noFill/>
        </p:spPr>
        <p:txBody>
          <a:bodyPr wrap="square" lIns="0" tIns="0" rIns="0" bIns="0" rtlCol="0">
            <a:spAutoFit/>
          </a:bodyPr>
          <a:lstStyle/>
          <a:p>
            <a:endParaRPr lang="de-DE" sz="900" dirty="0">
              <a:solidFill>
                <a:srgbClr val="FF0000"/>
              </a:solidFill>
              <a:latin typeface="Courier"/>
              <a:cs typeface="Courier"/>
            </a:endParaRPr>
          </a:p>
        </p:txBody>
      </p:sp>
    </p:spTree>
    <p:extLst>
      <p:ext uri="{BB962C8B-B14F-4D97-AF65-F5344CB8AC3E}">
        <p14:creationId xmlns:p14="http://schemas.microsoft.com/office/powerpoint/2010/main" val="2220550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4AD7896-3075-44AF-9C8C-21A43FFDBEE9}" type="datetime1">
              <a:rPr lang="de-DE" smtClean="0"/>
              <a:t>07.09.2020</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t>3</a:t>
            </a:fld>
            <a:endParaRPr lang="de-DE"/>
          </a:p>
        </p:txBody>
      </p:sp>
      <p:sp>
        <p:nvSpPr>
          <p:cNvPr id="5" name="Titel 4"/>
          <p:cNvSpPr>
            <a:spLocks noGrp="1"/>
          </p:cNvSpPr>
          <p:nvPr>
            <p:ph type="title"/>
          </p:nvPr>
        </p:nvSpPr>
        <p:spPr>
          <a:xfrm>
            <a:off x="456088" y="0"/>
            <a:ext cx="7983646" cy="714291"/>
          </a:xfrm>
        </p:spPr>
        <p:txBody>
          <a:bodyPr/>
          <a:lstStyle/>
          <a:p>
            <a:r>
              <a:rPr lang="de-DE" dirty="0"/>
              <a:t>Corona-KiTa Studie - Aufbau</a:t>
            </a:r>
          </a:p>
        </p:txBody>
      </p:sp>
      <p:sp>
        <p:nvSpPr>
          <p:cNvPr id="16" name="Textfeld 15"/>
          <p:cNvSpPr txBox="1"/>
          <p:nvPr/>
        </p:nvSpPr>
        <p:spPr>
          <a:xfrm>
            <a:off x="457200" y="1349975"/>
            <a:ext cx="4031699" cy="138499"/>
          </a:xfrm>
          <a:prstGeom prst="rect">
            <a:avLst/>
          </a:prstGeom>
          <a:noFill/>
        </p:spPr>
        <p:txBody>
          <a:bodyPr wrap="square" lIns="0" tIns="0" rIns="0" bIns="0" rtlCol="0">
            <a:spAutoFit/>
          </a:bodyPr>
          <a:lstStyle/>
          <a:p>
            <a:endParaRPr lang="de-DE" sz="900" dirty="0">
              <a:solidFill>
                <a:srgbClr val="FF0000"/>
              </a:solidFill>
              <a:latin typeface="Courier"/>
              <a:cs typeface="Courier"/>
            </a:endParaRPr>
          </a:p>
        </p:txBody>
      </p:sp>
      <p:grpSp>
        <p:nvGrpSpPr>
          <p:cNvPr id="6" name="Gruppieren 5"/>
          <p:cNvGrpSpPr/>
          <p:nvPr/>
        </p:nvGrpSpPr>
        <p:grpSpPr>
          <a:xfrm>
            <a:off x="432928" y="592227"/>
            <a:ext cx="5717217" cy="1352531"/>
            <a:chOff x="564826" y="912530"/>
            <a:chExt cx="5717217" cy="1352531"/>
          </a:xfrm>
        </p:grpSpPr>
        <p:pic>
          <p:nvPicPr>
            <p:cNvPr id="12" name="Grafik 11"/>
            <p:cNvPicPr>
              <a:picLocks noChangeAspect="1"/>
            </p:cNvPicPr>
            <p:nvPr/>
          </p:nvPicPr>
          <p:blipFill rotWithShape="1">
            <a:blip r:embed="rId2">
              <a:extLst>
                <a:ext uri="{28A0092B-C50C-407E-A947-70E740481C1C}">
                  <a14:useLocalDpi xmlns:a14="http://schemas.microsoft.com/office/drawing/2010/main" val="0"/>
                </a:ext>
              </a:extLst>
            </a:blip>
            <a:srcRect t="1" b="24893"/>
            <a:stretch/>
          </p:blipFill>
          <p:spPr bwMode="auto">
            <a:xfrm>
              <a:off x="564826" y="933243"/>
              <a:ext cx="5025225" cy="1230964"/>
            </a:xfrm>
            <a:prstGeom prst="rect">
              <a:avLst/>
            </a:prstGeom>
            <a:noFill/>
            <a:ln>
              <a:noFill/>
            </a:ln>
          </p:spPr>
        </p:pic>
        <p:sp>
          <p:nvSpPr>
            <p:cNvPr id="14" name="Rechteck 13"/>
            <p:cNvSpPr/>
            <p:nvPr/>
          </p:nvSpPr>
          <p:spPr>
            <a:xfrm>
              <a:off x="3077439" y="912530"/>
              <a:ext cx="2512613" cy="1352531"/>
            </a:xfrm>
            <a:prstGeom prst="rect">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feld 16"/>
            <p:cNvSpPr txBox="1"/>
            <p:nvPr/>
          </p:nvSpPr>
          <p:spPr>
            <a:xfrm>
              <a:off x="5689190" y="1333281"/>
              <a:ext cx="592853" cy="430887"/>
            </a:xfrm>
            <a:prstGeom prst="rect">
              <a:avLst/>
            </a:prstGeom>
            <a:noFill/>
          </p:spPr>
          <p:txBody>
            <a:bodyPr wrap="square" rtlCol="0">
              <a:spAutoFit/>
            </a:bodyPr>
            <a:lstStyle/>
            <a:p>
              <a:r>
                <a:rPr lang="de-DE" sz="2200" b="1" dirty="0" smtClean="0">
                  <a:solidFill>
                    <a:srgbClr val="045AA6"/>
                  </a:solidFill>
                </a:rPr>
                <a:t>RKI</a:t>
              </a:r>
              <a:endParaRPr lang="en-US" sz="2200" b="1" dirty="0">
                <a:solidFill>
                  <a:srgbClr val="045AA6"/>
                </a:solidFill>
              </a:endParaRPr>
            </a:p>
          </p:txBody>
        </p:sp>
      </p:grpSp>
      <p:sp>
        <p:nvSpPr>
          <p:cNvPr id="18" name="Inhaltsplatzhalter 4"/>
          <p:cNvSpPr>
            <a:spLocks noGrp="1"/>
          </p:cNvSpPr>
          <p:nvPr>
            <p:ph type="body" sz="quarter" idx="13"/>
          </p:nvPr>
        </p:nvSpPr>
        <p:spPr>
          <a:xfrm>
            <a:off x="161925" y="1954749"/>
            <a:ext cx="8753475" cy="2812514"/>
          </a:xfrm>
        </p:spPr>
        <p:txBody>
          <a:bodyPr>
            <a:noAutofit/>
          </a:bodyPr>
          <a:lstStyle/>
          <a:p>
            <a:pPr marL="0" indent="0">
              <a:buNone/>
            </a:pPr>
            <a:endParaRPr lang="de-DE" sz="300" dirty="0" smtClean="0"/>
          </a:p>
          <a:p>
            <a:r>
              <a:rPr lang="de-DE" sz="1400" dirty="0"/>
              <a:t>S</a:t>
            </a:r>
            <a:r>
              <a:rPr lang="de-DE" sz="1400" dirty="0" smtClean="0"/>
              <a:t>ystematisches Monitoring der Literatur</a:t>
            </a:r>
          </a:p>
          <a:p>
            <a:r>
              <a:rPr lang="de-DE" sz="1400" dirty="0" smtClean="0"/>
              <a:t>Erstellung einer Plattform für laufende Studien zum Thema</a:t>
            </a:r>
          </a:p>
          <a:p>
            <a:pPr lvl="1"/>
            <a:r>
              <a:rPr lang="de-DE" sz="1400" dirty="0" smtClean="0"/>
              <a:t>Universitäten; Bundesländer; andere</a:t>
            </a:r>
          </a:p>
          <a:p>
            <a:r>
              <a:rPr lang="de-DE" sz="1400" dirty="0" smtClean="0"/>
              <a:t>Erkrankungs-Monitoring bei Kindern durch bestehende, evtl. angepasste </a:t>
            </a:r>
            <a:r>
              <a:rPr lang="de-DE" sz="1400" dirty="0" err="1" smtClean="0"/>
              <a:t>Surveillance</a:t>
            </a:r>
            <a:r>
              <a:rPr lang="de-DE" sz="1400" dirty="0" smtClean="0"/>
              <a:t>-Instrumente </a:t>
            </a:r>
          </a:p>
          <a:p>
            <a:pPr lvl="1"/>
            <a:r>
              <a:rPr lang="de-DE" sz="1400" dirty="0" smtClean="0"/>
              <a:t>ARE/ILI: GrippeWeb, AGI (incl. SEED-ARE, ICOSARI)</a:t>
            </a:r>
          </a:p>
          <a:p>
            <a:pPr lvl="1"/>
            <a:r>
              <a:rPr lang="de-DE" sz="1400" dirty="0" smtClean="0"/>
              <a:t>COVID-19: </a:t>
            </a:r>
            <a:r>
              <a:rPr lang="de-DE" sz="1400" dirty="0" err="1" smtClean="0"/>
              <a:t>SurvNet</a:t>
            </a:r>
            <a:r>
              <a:rPr lang="de-DE" sz="1400" dirty="0" smtClean="0"/>
              <a:t> (Meldeinzidenz, Verhältnis Kinder : Erwachsene, Ausbrüche, Fälle bei nach §33 betreuten Kindern)</a:t>
            </a:r>
          </a:p>
          <a:p>
            <a:r>
              <a:rPr lang="de-DE" sz="1400" dirty="0" smtClean="0"/>
              <a:t>Anlassbezogene vertiefte Untersuchungen bei Auftreten von Fällen in Kitas (Abt.2/Modul 4)</a:t>
            </a:r>
          </a:p>
          <a:p>
            <a:pPr lvl="1"/>
            <a:r>
              <a:rPr lang="de-DE" sz="1400" dirty="0" smtClean="0"/>
              <a:t>Symptomerhebung + Probenahmen obere Atemwege (Nase, Speichel) + Serologie (0 / 30 d / evtl. 180 d)</a:t>
            </a:r>
            <a:endParaRPr lang="de-DE" sz="1200" dirty="0" smtClean="0"/>
          </a:p>
          <a:p>
            <a:pPr lvl="1"/>
            <a:r>
              <a:rPr lang="de-DE" sz="1400" dirty="0" err="1" smtClean="0"/>
              <a:t>Suszeptibilität</a:t>
            </a:r>
            <a:r>
              <a:rPr lang="de-DE" sz="1400" dirty="0" smtClean="0"/>
              <a:t>/Erkrankungsraten; </a:t>
            </a:r>
            <a:r>
              <a:rPr lang="de-DE" sz="1400" dirty="0" err="1" smtClean="0"/>
              <a:t>Infektiosität</a:t>
            </a:r>
            <a:r>
              <a:rPr lang="de-DE" sz="1400" dirty="0" smtClean="0"/>
              <a:t>, einschließlich </a:t>
            </a:r>
            <a:r>
              <a:rPr lang="de-DE" sz="1400" dirty="0" err="1" smtClean="0"/>
              <a:t>Clearance</a:t>
            </a:r>
            <a:r>
              <a:rPr lang="de-DE" sz="1400" dirty="0" smtClean="0"/>
              <a:t>; Asymptomatischen-Anteil</a:t>
            </a:r>
            <a:endParaRPr lang="en-US" sz="1400" dirty="0"/>
          </a:p>
        </p:txBody>
      </p:sp>
    </p:spTree>
    <p:extLst>
      <p:ext uri="{BB962C8B-B14F-4D97-AF65-F5344CB8AC3E}">
        <p14:creationId xmlns:p14="http://schemas.microsoft.com/office/powerpoint/2010/main" val="3867527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0B727051-6A86-40F5-A122-7FD1DF802E08}" type="datetime1">
              <a:rPr lang="de-DE" smtClean="0"/>
              <a:t>07.09.2020</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t>4</a:t>
            </a:fld>
            <a:endParaRPr lang="de-DE"/>
          </a:p>
        </p:txBody>
      </p:sp>
      <p:sp>
        <p:nvSpPr>
          <p:cNvPr id="6" name="Titel 5"/>
          <p:cNvSpPr>
            <a:spLocks noGrp="1"/>
          </p:cNvSpPr>
          <p:nvPr>
            <p:ph type="title"/>
          </p:nvPr>
        </p:nvSpPr>
        <p:spPr>
          <a:xfrm>
            <a:off x="457200" y="-106326"/>
            <a:ext cx="7983646" cy="801320"/>
          </a:xfrm>
        </p:spPr>
        <p:txBody>
          <a:bodyPr/>
          <a:lstStyle/>
          <a:p>
            <a:r>
              <a:rPr lang="de-DE" dirty="0" err="1"/>
              <a:t>GrippeWeb</a:t>
            </a:r>
            <a:r>
              <a:rPr lang="de-DE" dirty="0"/>
              <a:t>: Häufigkeit akuter Atemwegserkrankungen</a:t>
            </a:r>
          </a:p>
        </p:txBody>
      </p:sp>
      <p:sp>
        <p:nvSpPr>
          <p:cNvPr id="9" name="Textfeld 8"/>
          <p:cNvSpPr txBox="1"/>
          <p:nvPr/>
        </p:nvSpPr>
        <p:spPr>
          <a:xfrm>
            <a:off x="5394216" y="4881890"/>
            <a:ext cx="2548646" cy="261610"/>
          </a:xfrm>
          <a:prstGeom prst="rect">
            <a:avLst/>
          </a:prstGeom>
          <a:noFill/>
        </p:spPr>
        <p:txBody>
          <a:bodyPr wrap="square" rtlCol="0">
            <a:spAutoFit/>
          </a:bodyPr>
          <a:lstStyle/>
          <a:p>
            <a:pPr algn="r"/>
            <a:r>
              <a:rPr lang="de-DE" sz="1050" dirty="0" smtClean="0"/>
              <a:t>Datenstand: 01.09.2020</a:t>
            </a:r>
            <a:endParaRPr lang="de-DE" sz="1050" dirty="0"/>
          </a:p>
        </p:txBody>
      </p:sp>
      <p:sp>
        <p:nvSpPr>
          <p:cNvPr id="7" name="Textfeld 6"/>
          <p:cNvSpPr txBox="1"/>
          <p:nvPr/>
        </p:nvSpPr>
        <p:spPr>
          <a:xfrm>
            <a:off x="1232171" y="4715585"/>
            <a:ext cx="6776936" cy="338554"/>
          </a:xfrm>
          <a:prstGeom prst="rect">
            <a:avLst/>
          </a:prstGeom>
          <a:noFill/>
        </p:spPr>
        <p:txBody>
          <a:bodyPr wrap="square" rtlCol="0">
            <a:spAutoFit/>
          </a:bodyPr>
          <a:lstStyle/>
          <a:p>
            <a:r>
              <a:rPr lang="de-DE" sz="800" dirty="0"/>
              <a:t>Vergleich der für die Bevölkerung in Deutschland geschätzten Inzidenzen akuter respiratorischer </a:t>
            </a:r>
            <a:r>
              <a:rPr lang="de-DE" sz="800" dirty="0" smtClean="0"/>
              <a:t>Erkrankungen </a:t>
            </a:r>
            <a:r>
              <a:rPr lang="de-DE" sz="800" dirty="0"/>
              <a:t>(ARE) </a:t>
            </a:r>
            <a:r>
              <a:rPr lang="de-DE" sz="800" dirty="0" smtClean="0"/>
              <a:t>nach Altersgruppe </a:t>
            </a:r>
            <a:r>
              <a:rPr lang="de-DE" sz="800" dirty="0"/>
              <a:t>im zeitlichen Verlauf nach </a:t>
            </a:r>
            <a:r>
              <a:rPr lang="de-DE" sz="800" dirty="0" smtClean="0"/>
              <a:t>Kalenderwoche der letzten zwei Jahre. </a:t>
            </a:r>
            <a:r>
              <a:rPr lang="de-DE" sz="800" dirty="0"/>
              <a:t>Es wurde jeweils ein gleitender 3-Wochen-Mittelwert verwendet.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171" y="495547"/>
            <a:ext cx="6128332" cy="4271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017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57200" y="620203"/>
            <a:ext cx="7983646" cy="441352"/>
          </a:xfrm>
        </p:spPr>
        <p:txBody>
          <a:bodyPr>
            <a:normAutofit/>
          </a:bodyPr>
          <a:lstStyle/>
          <a:p>
            <a:r>
              <a:rPr lang="de-DE" sz="1400" dirty="0"/>
              <a:t>b</a:t>
            </a:r>
            <a:r>
              <a:rPr lang="de-DE" sz="1400" dirty="0" smtClean="0"/>
              <a:t>is zur KW 36 wurden</a:t>
            </a:r>
            <a:r>
              <a:rPr lang="de-DE" sz="1400" dirty="0" smtClean="0">
                <a:solidFill>
                  <a:srgbClr val="FF0000"/>
                </a:solidFill>
              </a:rPr>
              <a:t> </a:t>
            </a:r>
            <a:r>
              <a:rPr lang="de-DE" sz="1400" dirty="0" smtClean="0"/>
              <a:t>5.197</a:t>
            </a:r>
            <a:r>
              <a:rPr lang="de-DE" sz="1400" dirty="0" smtClean="0">
                <a:solidFill>
                  <a:srgbClr val="FF0000"/>
                </a:solidFill>
              </a:rPr>
              <a:t> </a:t>
            </a:r>
            <a:r>
              <a:rPr lang="de-DE" sz="1400" dirty="0" smtClean="0"/>
              <a:t>Fälle im Alter 0 – 5 Jahre übermittelt, das entspricht einem Anteil von 2,1% an allen übermittelten Fällen (n = 250.799)</a:t>
            </a:r>
            <a:endParaRPr lang="de-DE" sz="1400" dirty="0"/>
          </a:p>
        </p:txBody>
      </p:sp>
      <p:sp>
        <p:nvSpPr>
          <p:cNvPr id="2" name="Datumsplatzhalter 1"/>
          <p:cNvSpPr>
            <a:spLocks noGrp="1"/>
          </p:cNvSpPr>
          <p:nvPr>
            <p:ph type="dt" sz="half" idx="10"/>
          </p:nvPr>
        </p:nvSpPr>
        <p:spPr/>
        <p:txBody>
          <a:bodyPr/>
          <a:lstStyle/>
          <a:p>
            <a:fld id="{E9510411-910B-49CA-A5FF-C470052D4AF3}" type="datetime1">
              <a:rPr lang="de-DE" smtClean="0"/>
              <a:t>07.09.2020</a:t>
            </a:fld>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t>5</a:t>
            </a:fld>
            <a:endParaRPr lang="de-DE"/>
          </a:p>
        </p:txBody>
      </p:sp>
      <p:sp>
        <p:nvSpPr>
          <p:cNvPr id="5" name="Titel 4"/>
          <p:cNvSpPr>
            <a:spLocks noGrp="1"/>
          </p:cNvSpPr>
          <p:nvPr>
            <p:ph type="title"/>
          </p:nvPr>
        </p:nvSpPr>
        <p:spPr>
          <a:xfrm>
            <a:off x="456088" y="1"/>
            <a:ext cx="7983646" cy="694944"/>
          </a:xfrm>
        </p:spPr>
        <p:txBody>
          <a:bodyPr/>
          <a:lstStyle/>
          <a:p>
            <a:r>
              <a:rPr lang="de-DE" dirty="0" smtClean="0"/>
              <a:t>Entwicklung der Fallzahlen: 0 – 5 Jahre</a:t>
            </a:r>
            <a:endParaRPr lang="de-DE" dirty="0"/>
          </a:p>
        </p:txBody>
      </p:sp>
      <p:sp>
        <p:nvSpPr>
          <p:cNvPr id="7" name="Textfeld 6"/>
          <p:cNvSpPr txBox="1"/>
          <p:nvPr/>
        </p:nvSpPr>
        <p:spPr>
          <a:xfrm>
            <a:off x="5343729" y="4889770"/>
            <a:ext cx="2548646" cy="261610"/>
          </a:xfrm>
          <a:prstGeom prst="rect">
            <a:avLst/>
          </a:prstGeom>
          <a:noFill/>
        </p:spPr>
        <p:txBody>
          <a:bodyPr wrap="square" rtlCol="0">
            <a:spAutoFit/>
          </a:bodyPr>
          <a:lstStyle/>
          <a:p>
            <a:pPr algn="r"/>
            <a:r>
              <a:rPr lang="de-DE" sz="1050" dirty="0" smtClean="0"/>
              <a:t>Datenstand: 07.09.2020</a:t>
            </a:r>
            <a:endParaRPr lang="de-DE" sz="105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694" y="1104222"/>
            <a:ext cx="5255652" cy="3836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766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267653A-9590-4A39-A1BD-F8C8DEFC5165}" type="datetime1">
              <a:rPr lang="de-DE" smtClean="0"/>
              <a:t>07.09.2020</a:t>
            </a:fld>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t>6</a:t>
            </a:fld>
            <a:endParaRPr lang="de-DE"/>
          </a:p>
        </p:txBody>
      </p:sp>
      <p:sp>
        <p:nvSpPr>
          <p:cNvPr id="5" name="Titel 4"/>
          <p:cNvSpPr>
            <a:spLocks noGrp="1"/>
          </p:cNvSpPr>
          <p:nvPr>
            <p:ph type="title"/>
          </p:nvPr>
        </p:nvSpPr>
        <p:spPr>
          <a:xfrm>
            <a:off x="456088" y="145536"/>
            <a:ext cx="6457035" cy="714291"/>
          </a:xfrm>
        </p:spPr>
        <p:txBody>
          <a:bodyPr/>
          <a:lstStyle/>
          <a:p>
            <a:r>
              <a:rPr lang="de-DE" dirty="0" smtClean="0">
                <a:solidFill>
                  <a:schemeClr val="tx2"/>
                </a:solidFill>
              </a:rPr>
              <a:t>Inzidenz und Anteil nach Altersgruppe</a:t>
            </a:r>
            <a:endParaRPr lang="de-DE" dirty="0">
              <a:solidFill>
                <a:schemeClr val="tx2"/>
              </a:solidFill>
            </a:endParaRPr>
          </a:p>
        </p:txBody>
      </p:sp>
      <p:sp>
        <p:nvSpPr>
          <p:cNvPr id="7" name="Textfeld 6"/>
          <p:cNvSpPr txBox="1"/>
          <p:nvPr/>
        </p:nvSpPr>
        <p:spPr>
          <a:xfrm>
            <a:off x="5343729" y="4889770"/>
            <a:ext cx="2548646" cy="261610"/>
          </a:xfrm>
          <a:prstGeom prst="rect">
            <a:avLst/>
          </a:prstGeom>
          <a:noFill/>
        </p:spPr>
        <p:txBody>
          <a:bodyPr wrap="square" rtlCol="0">
            <a:spAutoFit/>
          </a:bodyPr>
          <a:lstStyle/>
          <a:p>
            <a:pPr algn="r"/>
            <a:r>
              <a:rPr lang="de-DE" sz="1050" dirty="0"/>
              <a:t>Datenstand: 07.09.2020</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459" y="1092106"/>
            <a:ext cx="4713541" cy="322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39" y="1092106"/>
            <a:ext cx="4358248" cy="322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87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E1EC3C80-59F9-4B27-ACDC-4938287A1705}" type="datetime1">
              <a:rPr lang="de-DE" smtClean="0"/>
              <a:t>07.09.2020</a:t>
            </a:fld>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7</a:t>
            </a:fld>
            <a:endParaRPr lang="de-DE"/>
          </a:p>
        </p:txBody>
      </p:sp>
      <p:sp>
        <p:nvSpPr>
          <p:cNvPr id="7" name="Titel 6"/>
          <p:cNvSpPr>
            <a:spLocks noGrp="1"/>
          </p:cNvSpPr>
          <p:nvPr>
            <p:ph type="title"/>
          </p:nvPr>
        </p:nvSpPr>
        <p:spPr>
          <a:xfrm>
            <a:off x="456088" y="373075"/>
            <a:ext cx="6837166" cy="351130"/>
          </a:xfrm>
        </p:spPr>
        <p:txBody>
          <a:bodyPr/>
          <a:lstStyle/>
          <a:p>
            <a:r>
              <a:rPr lang="de-DE" sz="1800" dirty="0" smtClean="0">
                <a:solidFill>
                  <a:schemeClr val="tx2"/>
                </a:solidFill>
              </a:rPr>
              <a:t>Inzidenz Kinder (0 – 5 Jahre) </a:t>
            </a:r>
            <a:r>
              <a:rPr lang="de-DE" sz="1800" dirty="0">
                <a:solidFill>
                  <a:schemeClr val="tx2"/>
                </a:solidFill>
              </a:rPr>
              <a:t>mit/ohne Bezug zu </a:t>
            </a:r>
            <a:r>
              <a:rPr lang="de-DE" sz="1800" dirty="0" smtClean="0">
                <a:solidFill>
                  <a:schemeClr val="tx2"/>
                </a:solidFill>
              </a:rPr>
              <a:t>einem in </a:t>
            </a:r>
            <a:r>
              <a:rPr lang="de-DE" sz="1800" dirty="0" err="1">
                <a:solidFill>
                  <a:schemeClr val="tx2"/>
                </a:solidFill>
              </a:rPr>
              <a:t>SurvNet</a:t>
            </a:r>
            <a:r>
              <a:rPr lang="de-DE" sz="1800" dirty="0">
                <a:solidFill>
                  <a:schemeClr val="tx2"/>
                </a:solidFill>
              </a:rPr>
              <a:t> beschriebenen </a:t>
            </a:r>
            <a:r>
              <a:rPr lang="de-DE" sz="1800" dirty="0" smtClean="0">
                <a:solidFill>
                  <a:schemeClr val="tx2"/>
                </a:solidFill>
              </a:rPr>
              <a:t>Ausbruch nach Bundesland (1)</a:t>
            </a:r>
            <a:r>
              <a:rPr lang="de-DE" sz="1800" dirty="0"/>
              <a:t/>
            </a:r>
            <a:br>
              <a:rPr lang="de-DE" sz="1800" dirty="0"/>
            </a:br>
            <a:endParaRPr lang="de-DE" sz="1800" dirty="0">
              <a:solidFill>
                <a:srgbClr val="FF0000"/>
              </a:solidFill>
            </a:endParaRPr>
          </a:p>
        </p:txBody>
      </p:sp>
      <p:sp>
        <p:nvSpPr>
          <p:cNvPr id="8" name="Textfeld 7"/>
          <p:cNvSpPr txBox="1"/>
          <p:nvPr/>
        </p:nvSpPr>
        <p:spPr>
          <a:xfrm>
            <a:off x="5343729" y="4889770"/>
            <a:ext cx="2548646" cy="261610"/>
          </a:xfrm>
          <a:prstGeom prst="rect">
            <a:avLst/>
          </a:prstGeom>
          <a:noFill/>
        </p:spPr>
        <p:txBody>
          <a:bodyPr wrap="square" rtlCol="0">
            <a:spAutoFit/>
          </a:bodyPr>
          <a:lstStyle/>
          <a:p>
            <a:pPr algn="r"/>
            <a:r>
              <a:rPr lang="de-DE" sz="1050" dirty="0"/>
              <a:t>Datenstand: 07.09.2020</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88" y="724205"/>
            <a:ext cx="8428962" cy="4108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440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E1EC3C80-59F9-4B27-ACDC-4938287A1705}" type="datetime1">
              <a:rPr lang="de-DE" smtClean="0"/>
              <a:t>07.09.2020</a:t>
            </a:fld>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8</a:t>
            </a:fld>
            <a:endParaRPr lang="de-DE"/>
          </a:p>
        </p:txBody>
      </p:sp>
      <p:sp>
        <p:nvSpPr>
          <p:cNvPr id="7" name="Titel 6"/>
          <p:cNvSpPr>
            <a:spLocks noGrp="1"/>
          </p:cNvSpPr>
          <p:nvPr>
            <p:ph type="title"/>
          </p:nvPr>
        </p:nvSpPr>
        <p:spPr>
          <a:xfrm>
            <a:off x="456088" y="168890"/>
            <a:ext cx="7983646" cy="555316"/>
          </a:xfrm>
        </p:spPr>
        <p:txBody>
          <a:bodyPr/>
          <a:lstStyle/>
          <a:p>
            <a:r>
              <a:rPr lang="de-DE" sz="1800" dirty="0">
                <a:solidFill>
                  <a:schemeClr val="tx2"/>
                </a:solidFill>
              </a:rPr>
              <a:t>Inzidenz Kinder (0 – 5 Jahre) mit/ohne Bezug zu einem in </a:t>
            </a:r>
            <a:r>
              <a:rPr lang="de-DE" sz="1800" dirty="0" err="1">
                <a:solidFill>
                  <a:schemeClr val="tx2"/>
                </a:solidFill>
              </a:rPr>
              <a:t>SurvNet</a:t>
            </a:r>
            <a:r>
              <a:rPr lang="de-DE" sz="1800" dirty="0">
                <a:solidFill>
                  <a:schemeClr val="tx2"/>
                </a:solidFill>
              </a:rPr>
              <a:t> </a:t>
            </a:r>
            <a:r>
              <a:rPr lang="de-DE" sz="1800" dirty="0" smtClean="0">
                <a:solidFill>
                  <a:schemeClr val="tx2"/>
                </a:solidFill>
              </a:rPr>
              <a:t/>
            </a:r>
            <a:br>
              <a:rPr lang="de-DE" sz="1800" dirty="0" smtClean="0">
                <a:solidFill>
                  <a:schemeClr val="tx2"/>
                </a:solidFill>
              </a:rPr>
            </a:br>
            <a:r>
              <a:rPr lang="de-DE" sz="1800" dirty="0" smtClean="0">
                <a:solidFill>
                  <a:schemeClr val="tx2"/>
                </a:solidFill>
              </a:rPr>
              <a:t>beschriebenen </a:t>
            </a:r>
            <a:r>
              <a:rPr lang="de-DE" sz="1800" dirty="0">
                <a:solidFill>
                  <a:schemeClr val="tx2"/>
                </a:solidFill>
              </a:rPr>
              <a:t>Ausbruch nach Bundesland </a:t>
            </a:r>
            <a:r>
              <a:rPr lang="de-DE" sz="1800" dirty="0" smtClean="0">
                <a:solidFill>
                  <a:schemeClr val="tx2"/>
                </a:solidFill>
              </a:rPr>
              <a:t>(2)</a:t>
            </a:r>
            <a:endParaRPr lang="de-DE" sz="1800" dirty="0">
              <a:solidFill>
                <a:schemeClr val="tx2"/>
              </a:solidFill>
            </a:endParaRPr>
          </a:p>
        </p:txBody>
      </p:sp>
      <p:sp>
        <p:nvSpPr>
          <p:cNvPr id="24" name="Textfeld 23"/>
          <p:cNvSpPr txBox="1"/>
          <p:nvPr/>
        </p:nvSpPr>
        <p:spPr>
          <a:xfrm>
            <a:off x="5343729" y="4889770"/>
            <a:ext cx="2548646" cy="261610"/>
          </a:xfrm>
          <a:prstGeom prst="rect">
            <a:avLst/>
          </a:prstGeom>
          <a:noFill/>
        </p:spPr>
        <p:txBody>
          <a:bodyPr wrap="square" rtlCol="0">
            <a:spAutoFit/>
          </a:bodyPr>
          <a:lstStyle/>
          <a:p>
            <a:pPr algn="r"/>
            <a:r>
              <a:rPr lang="de-DE" sz="1050" dirty="0"/>
              <a:t>Datenstand: 07.09.2020</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88" y="752902"/>
            <a:ext cx="8333070" cy="406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8925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457200" y="810639"/>
            <a:ext cx="7983646" cy="718233"/>
          </a:xfrm>
        </p:spPr>
        <p:txBody>
          <a:bodyPr>
            <a:normAutofit fontScale="92500"/>
          </a:bodyPr>
          <a:lstStyle/>
          <a:p>
            <a:r>
              <a:rPr lang="de-DE" sz="1400" dirty="0" smtClean="0"/>
              <a:t>Für ¾ der übermittelten Fälle (0 - 5 Jahre) liegen klinische Informationen vor</a:t>
            </a:r>
          </a:p>
          <a:p>
            <a:r>
              <a:rPr lang="de-DE" sz="1400" dirty="0" smtClean="0"/>
              <a:t>Für 28 % der Kinder wurde nur ein einziges Symptom angegeben</a:t>
            </a:r>
          </a:p>
          <a:p>
            <a:r>
              <a:rPr lang="de-DE" sz="1400" dirty="0" smtClean="0"/>
              <a:t>Häufig genannte </a:t>
            </a:r>
            <a:r>
              <a:rPr lang="de-DE" sz="1400" u="sng" dirty="0" smtClean="0"/>
              <a:t>Einzelsymptome</a:t>
            </a:r>
            <a:r>
              <a:rPr lang="de-DE" sz="1400" dirty="0" smtClean="0"/>
              <a:t>: Fieber (12 %), Husten (</a:t>
            </a:r>
            <a:r>
              <a:rPr lang="de-DE" sz="1400" dirty="0" smtClean="0"/>
              <a:t>5,3 </a:t>
            </a:r>
            <a:r>
              <a:rPr lang="de-DE" sz="1400" dirty="0" smtClean="0"/>
              <a:t>%), Schnupfen (</a:t>
            </a:r>
            <a:r>
              <a:rPr lang="de-DE" sz="1400" dirty="0" smtClean="0"/>
              <a:t>3,6 </a:t>
            </a:r>
            <a:r>
              <a:rPr lang="de-DE" sz="1400" dirty="0" smtClean="0"/>
              <a:t>%), Allg. Symptome (3,0 %)</a:t>
            </a:r>
          </a:p>
          <a:p>
            <a:endParaRPr lang="de-DE" dirty="0" smtClean="0"/>
          </a:p>
          <a:p>
            <a:endParaRPr lang="de-DE" dirty="0"/>
          </a:p>
        </p:txBody>
      </p:sp>
      <p:sp>
        <p:nvSpPr>
          <p:cNvPr id="3" name="Datumsplatzhalter 2"/>
          <p:cNvSpPr>
            <a:spLocks noGrp="1"/>
          </p:cNvSpPr>
          <p:nvPr>
            <p:ph type="dt" sz="half" idx="10"/>
          </p:nvPr>
        </p:nvSpPr>
        <p:spPr/>
        <p:txBody>
          <a:bodyPr/>
          <a:lstStyle/>
          <a:p>
            <a:fld id="{0B727051-6A86-40F5-A122-7FD1DF802E08}" type="datetime1">
              <a:rPr lang="de-DE" smtClean="0"/>
              <a:t>07.09.2020</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t>9</a:t>
            </a:fld>
            <a:endParaRPr lang="de-DE"/>
          </a:p>
        </p:txBody>
      </p:sp>
      <p:sp>
        <p:nvSpPr>
          <p:cNvPr id="6" name="Titel 5"/>
          <p:cNvSpPr>
            <a:spLocks noGrp="1"/>
          </p:cNvSpPr>
          <p:nvPr>
            <p:ph type="title"/>
          </p:nvPr>
        </p:nvSpPr>
        <p:spPr>
          <a:xfrm>
            <a:off x="457200" y="152021"/>
            <a:ext cx="7983646" cy="714291"/>
          </a:xfrm>
        </p:spPr>
        <p:txBody>
          <a:bodyPr/>
          <a:lstStyle/>
          <a:p>
            <a:r>
              <a:rPr lang="de-DE" dirty="0" smtClean="0"/>
              <a:t>Symptome bei Kindern (1)</a:t>
            </a:r>
            <a:endParaRPr lang="de-DE" dirty="0"/>
          </a:p>
        </p:txBody>
      </p:sp>
      <p:sp>
        <p:nvSpPr>
          <p:cNvPr id="8" name="Textfeld 7"/>
          <p:cNvSpPr txBox="1"/>
          <p:nvPr/>
        </p:nvSpPr>
        <p:spPr>
          <a:xfrm>
            <a:off x="5394216" y="4881890"/>
            <a:ext cx="2548646" cy="261610"/>
          </a:xfrm>
          <a:prstGeom prst="rect">
            <a:avLst/>
          </a:prstGeom>
          <a:noFill/>
        </p:spPr>
        <p:txBody>
          <a:bodyPr wrap="square" rtlCol="0">
            <a:spAutoFit/>
          </a:bodyPr>
          <a:lstStyle/>
          <a:p>
            <a:pPr algn="r"/>
            <a:r>
              <a:rPr lang="de-DE" sz="1050" dirty="0"/>
              <a:t>Datenstand: 07.09.2020</a:t>
            </a:r>
          </a:p>
        </p:txBody>
      </p:sp>
      <p:sp>
        <p:nvSpPr>
          <p:cNvPr id="9" name="Textfeld 8"/>
          <p:cNvSpPr txBox="1"/>
          <p:nvPr/>
        </p:nvSpPr>
        <p:spPr>
          <a:xfrm>
            <a:off x="6618052" y="4056526"/>
            <a:ext cx="2591784" cy="830997"/>
          </a:xfrm>
          <a:prstGeom prst="rect">
            <a:avLst/>
          </a:prstGeom>
          <a:noFill/>
        </p:spPr>
        <p:txBody>
          <a:bodyPr wrap="square" rtlCol="0">
            <a:spAutoFit/>
          </a:bodyPr>
          <a:lstStyle/>
          <a:p>
            <a:r>
              <a:rPr lang="de-DE" sz="800" dirty="0"/>
              <a:t>* Geruchs- und Geschmacksverlust kann erst seit KW 17 angegeben werden.</a:t>
            </a:r>
            <a:br>
              <a:rPr lang="de-DE" sz="800" dirty="0"/>
            </a:br>
            <a:r>
              <a:rPr lang="de-DE" sz="800" dirty="0"/>
              <a:t>** "Symptom unbekannt" trifft zu, wenn bei „Klinische Informationen vorhanden“ die Angabe  &lt;Ja, mit Symptomatik&gt; </a:t>
            </a:r>
            <a:r>
              <a:rPr lang="de-DE" sz="800" dirty="0" smtClean="0"/>
              <a:t>eingetragen wurde</a:t>
            </a:r>
            <a:r>
              <a:rPr lang="de-DE" sz="800" dirty="0"/>
              <a:t>, jedoch kein </a:t>
            </a:r>
            <a:r>
              <a:rPr lang="de-DE" sz="800" dirty="0" smtClean="0"/>
              <a:t>konkretes </a:t>
            </a:r>
            <a:r>
              <a:rPr lang="de-DE" sz="800" dirty="0"/>
              <a:t>Symptom </a:t>
            </a:r>
            <a:r>
              <a:rPr lang="de-DE" sz="800" dirty="0" smtClean="0"/>
              <a:t>angegeben </a:t>
            </a:r>
            <a:r>
              <a:rPr lang="de-DE" sz="800" dirty="0"/>
              <a:t>wurde.</a:t>
            </a:r>
          </a:p>
        </p:txBody>
      </p:sp>
      <p:graphicFrame>
        <p:nvGraphicFramePr>
          <p:cNvPr id="4" name="Tabelle 3"/>
          <p:cNvGraphicFramePr>
            <a:graphicFrameLocks noGrp="1"/>
          </p:cNvGraphicFramePr>
          <p:nvPr>
            <p:extLst>
              <p:ext uri="{D42A27DB-BD31-4B8C-83A1-F6EECF244321}">
                <p14:modId xmlns:p14="http://schemas.microsoft.com/office/powerpoint/2010/main" val="2497120422"/>
              </p:ext>
            </p:extLst>
          </p:nvPr>
        </p:nvGraphicFramePr>
        <p:xfrm>
          <a:off x="1095154" y="1611491"/>
          <a:ext cx="5603358" cy="3057534"/>
        </p:xfrm>
        <a:graphic>
          <a:graphicData uri="http://schemas.openxmlformats.org/drawingml/2006/table">
            <a:tbl>
              <a:tblPr firstRow="1" firstCol="1" bandRow="1">
                <a:tableStyleId>{B301B821-A1FF-4177-AEE7-76D212191A09}</a:tableStyleId>
              </a:tblPr>
              <a:tblGrid>
                <a:gridCol w="2322905"/>
                <a:gridCol w="479840"/>
                <a:gridCol w="659709"/>
                <a:gridCol w="539043"/>
                <a:gridCol w="642794"/>
                <a:gridCol w="425146"/>
                <a:gridCol w="533921"/>
              </a:tblGrid>
              <a:tr h="153748">
                <a:tc>
                  <a:txBody>
                    <a:bodyPr/>
                    <a:lstStyle/>
                    <a:p>
                      <a:pPr>
                        <a:lnSpc>
                          <a:spcPct val="115000"/>
                        </a:lnSpc>
                        <a:spcAft>
                          <a:spcPts val="0"/>
                        </a:spcAft>
                      </a:pPr>
                      <a:r>
                        <a:rPr lang="de-DE" sz="800" dirty="0">
                          <a:effectLst/>
                        </a:rPr>
                        <a:t> </a:t>
                      </a:r>
                      <a:endParaRPr lang="de-DE" sz="800" dirty="0">
                        <a:effectLst/>
                        <a:latin typeface="Calibri"/>
                        <a:ea typeface="Calibri"/>
                        <a:cs typeface="Times New Roman"/>
                      </a:endParaRPr>
                    </a:p>
                  </a:txBody>
                  <a:tcPr marL="52340" marR="52340" marT="0" marB="0"/>
                </a:tc>
                <a:tc gridSpan="2">
                  <a:txBody>
                    <a:bodyPr/>
                    <a:lstStyle/>
                    <a:p>
                      <a:pPr algn="ctr">
                        <a:lnSpc>
                          <a:spcPct val="115000"/>
                        </a:lnSpc>
                        <a:spcAft>
                          <a:spcPts val="0"/>
                        </a:spcAft>
                      </a:pPr>
                      <a:r>
                        <a:rPr lang="de-DE" sz="800" dirty="0">
                          <a:effectLst/>
                        </a:rPr>
                        <a:t>0-5 Jahre</a:t>
                      </a:r>
                      <a:endParaRPr lang="de-DE" sz="800" dirty="0">
                        <a:effectLst/>
                        <a:latin typeface="Calibri"/>
                        <a:ea typeface="Calibri"/>
                        <a:cs typeface="Times New Roman"/>
                      </a:endParaRPr>
                    </a:p>
                  </a:txBody>
                  <a:tcPr marL="52340" marR="52340" marT="0" marB="0"/>
                </a:tc>
                <a:tc hMerge="1">
                  <a:txBody>
                    <a:bodyPr/>
                    <a:lstStyle/>
                    <a:p>
                      <a:endParaRPr lang="de-DE"/>
                    </a:p>
                  </a:txBody>
                  <a:tcPr/>
                </a:tc>
                <a:tc gridSpan="2">
                  <a:txBody>
                    <a:bodyPr/>
                    <a:lstStyle/>
                    <a:p>
                      <a:pPr algn="ctr">
                        <a:lnSpc>
                          <a:spcPct val="115000"/>
                        </a:lnSpc>
                        <a:spcAft>
                          <a:spcPts val="0"/>
                        </a:spcAft>
                      </a:pPr>
                      <a:r>
                        <a:rPr lang="de-DE" sz="800">
                          <a:effectLst/>
                        </a:rPr>
                        <a:t>6-10 Jahre</a:t>
                      </a:r>
                      <a:endParaRPr lang="de-DE" sz="800">
                        <a:effectLst/>
                        <a:latin typeface="Calibri"/>
                        <a:ea typeface="Calibri"/>
                        <a:cs typeface="Times New Roman"/>
                      </a:endParaRPr>
                    </a:p>
                  </a:txBody>
                  <a:tcPr marL="52340" marR="52340" marT="0" marB="0"/>
                </a:tc>
                <a:tc hMerge="1">
                  <a:txBody>
                    <a:bodyPr/>
                    <a:lstStyle/>
                    <a:p>
                      <a:endParaRPr lang="de-DE"/>
                    </a:p>
                  </a:txBody>
                  <a:tcPr/>
                </a:tc>
                <a:tc gridSpan="2">
                  <a:txBody>
                    <a:bodyPr/>
                    <a:lstStyle/>
                    <a:p>
                      <a:pPr algn="ctr">
                        <a:lnSpc>
                          <a:spcPct val="115000"/>
                        </a:lnSpc>
                        <a:spcAft>
                          <a:spcPts val="0"/>
                        </a:spcAft>
                      </a:pPr>
                      <a:r>
                        <a:rPr lang="de-DE" sz="800" dirty="0" smtClean="0">
                          <a:effectLst/>
                        </a:rPr>
                        <a:t>11-14</a:t>
                      </a:r>
                      <a:r>
                        <a:rPr lang="de-DE" sz="800" baseline="0" dirty="0" smtClean="0">
                          <a:effectLst/>
                        </a:rPr>
                        <a:t> </a:t>
                      </a:r>
                      <a:r>
                        <a:rPr lang="de-DE" sz="800" dirty="0" smtClean="0">
                          <a:effectLst/>
                        </a:rPr>
                        <a:t>Jahre</a:t>
                      </a:r>
                      <a:endParaRPr lang="de-DE" sz="800" dirty="0">
                        <a:effectLst/>
                        <a:latin typeface="Calibri"/>
                        <a:ea typeface="Calibri"/>
                        <a:cs typeface="Times New Roman"/>
                      </a:endParaRPr>
                    </a:p>
                  </a:txBody>
                  <a:tcPr marL="52340" marR="52340" marT="0" marB="0"/>
                </a:tc>
                <a:tc hMerge="1">
                  <a:txBody>
                    <a:bodyPr/>
                    <a:lstStyle/>
                    <a:p>
                      <a:endParaRPr lang="de-DE"/>
                    </a:p>
                  </a:txBody>
                  <a:tcPr/>
                </a:tc>
              </a:tr>
              <a:tr h="153748">
                <a:tc>
                  <a:txBody>
                    <a:bodyPr/>
                    <a:lstStyle/>
                    <a:p>
                      <a:pPr>
                        <a:lnSpc>
                          <a:spcPct val="115000"/>
                        </a:lnSpc>
                        <a:spcAft>
                          <a:spcPts val="0"/>
                        </a:spcAft>
                      </a:pPr>
                      <a:r>
                        <a:rPr lang="de-DE" sz="800">
                          <a:effectLst/>
                        </a:rPr>
                        <a:t> </a:t>
                      </a:r>
                      <a:endParaRPr lang="de-DE" sz="800">
                        <a:effectLst/>
                        <a:latin typeface="Calibri"/>
                        <a:ea typeface="Calibri"/>
                        <a:cs typeface="Times New Roman"/>
                      </a:endParaRPr>
                    </a:p>
                  </a:txBody>
                  <a:tcPr marL="52340" marR="52340" marT="0" marB="0"/>
                </a:tc>
                <a:tc>
                  <a:txBody>
                    <a:bodyPr/>
                    <a:lstStyle/>
                    <a:p>
                      <a:pPr algn="ctr">
                        <a:lnSpc>
                          <a:spcPct val="115000"/>
                        </a:lnSpc>
                        <a:spcAft>
                          <a:spcPts val="0"/>
                        </a:spcAft>
                      </a:pPr>
                      <a:r>
                        <a:rPr lang="de-DE" sz="800" b="1" dirty="0">
                          <a:effectLst/>
                        </a:rPr>
                        <a:t>n</a:t>
                      </a:r>
                      <a:endParaRPr lang="de-DE" sz="800" b="1" dirty="0">
                        <a:effectLst/>
                        <a:latin typeface="Calibri"/>
                        <a:ea typeface="Calibri"/>
                        <a:cs typeface="Times New Roman"/>
                      </a:endParaRPr>
                    </a:p>
                  </a:txBody>
                  <a:tcPr marL="52340" marR="52340" marT="0" marB="0"/>
                </a:tc>
                <a:tc>
                  <a:txBody>
                    <a:bodyPr/>
                    <a:lstStyle/>
                    <a:p>
                      <a:pPr algn="ctr">
                        <a:lnSpc>
                          <a:spcPct val="115000"/>
                        </a:lnSpc>
                        <a:spcAft>
                          <a:spcPts val="0"/>
                        </a:spcAft>
                      </a:pPr>
                      <a:r>
                        <a:rPr lang="de-DE" sz="800" b="1" dirty="0">
                          <a:effectLst/>
                        </a:rPr>
                        <a:t>%</a:t>
                      </a:r>
                      <a:endParaRPr lang="de-DE" sz="800" b="1" dirty="0">
                        <a:effectLst/>
                        <a:latin typeface="Calibri"/>
                        <a:ea typeface="Calibri"/>
                        <a:cs typeface="Times New Roman"/>
                      </a:endParaRPr>
                    </a:p>
                  </a:txBody>
                  <a:tcPr marL="52340" marR="52340" marT="0" marB="0"/>
                </a:tc>
                <a:tc>
                  <a:txBody>
                    <a:bodyPr/>
                    <a:lstStyle/>
                    <a:p>
                      <a:pPr algn="ctr">
                        <a:lnSpc>
                          <a:spcPct val="115000"/>
                        </a:lnSpc>
                        <a:spcAft>
                          <a:spcPts val="0"/>
                        </a:spcAft>
                      </a:pPr>
                      <a:r>
                        <a:rPr lang="de-DE" sz="800" b="1" dirty="0">
                          <a:effectLst/>
                        </a:rPr>
                        <a:t>n</a:t>
                      </a:r>
                      <a:endParaRPr lang="de-DE" sz="800" b="1" dirty="0">
                        <a:effectLst/>
                        <a:latin typeface="Calibri"/>
                        <a:ea typeface="Calibri"/>
                        <a:cs typeface="Times New Roman"/>
                      </a:endParaRPr>
                    </a:p>
                  </a:txBody>
                  <a:tcPr marL="52340" marR="52340" marT="0" marB="0"/>
                </a:tc>
                <a:tc>
                  <a:txBody>
                    <a:bodyPr/>
                    <a:lstStyle/>
                    <a:p>
                      <a:pPr algn="ctr">
                        <a:lnSpc>
                          <a:spcPct val="115000"/>
                        </a:lnSpc>
                        <a:spcAft>
                          <a:spcPts val="0"/>
                        </a:spcAft>
                      </a:pPr>
                      <a:r>
                        <a:rPr lang="de-DE" sz="800" b="1" dirty="0">
                          <a:effectLst/>
                        </a:rPr>
                        <a:t>%</a:t>
                      </a:r>
                      <a:endParaRPr lang="de-DE" sz="800" b="1" dirty="0">
                        <a:effectLst/>
                        <a:latin typeface="Calibri"/>
                        <a:ea typeface="Calibri"/>
                        <a:cs typeface="Times New Roman"/>
                      </a:endParaRPr>
                    </a:p>
                  </a:txBody>
                  <a:tcPr marL="52340" marR="52340" marT="0" marB="0"/>
                </a:tc>
                <a:tc>
                  <a:txBody>
                    <a:bodyPr/>
                    <a:lstStyle/>
                    <a:p>
                      <a:pPr algn="ctr">
                        <a:lnSpc>
                          <a:spcPct val="115000"/>
                        </a:lnSpc>
                        <a:spcAft>
                          <a:spcPts val="0"/>
                        </a:spcAft>
                      </a:pPr>
                      <a:r>
                        <a:rPr lang="de-DE" sz="800" b="1" dirty="0">
                          <a:effectLst/>
                        </a:rPr>
                        <a:t>n</a:t>
                      </a:r>
                      <a:endParaRPr lang="de-DE" sz="800" b="1" dirty="0">
                        <a:effectLst/>
                        <a:latin typeface="Calibri"/>
                        <a:ea typeface="Calibri"/>
                        <a:cs typeface="Times New Roman"/>
                      </a:endParaRPr>
                    </a:p>
                  </a:txBody>
                  <a:tcPr marL="52340" marR="52340" marT="0" marB="0"/>
                </a:tc>
                <a:tc>
                  <a:txBody>
                    <a:bodyPr/>
                    <a:lstStyle/>
                    <a:p>
                      <a:pPr algn="ctr">
                        <a:lnSpc>
                          <a:spcPct val="115000"/>
                        </a:lnSpc>
                        <a:spcAft>
                          <a:spcPts val="0"/>
                        </a:spcAft>
                      </a:pPr>
                      <a:r>
                        <a:rPr lang="de-DE" sz="800" b="1" dirty="0">
                          <a:effectLst/>
                        </a:rPr>
                        <a:t>%</a:t>
                      </a:r>
                      <a:endParaRPr lang="de-DE" sz="800" b="1" dirty="0">
                        <a:effectLst/>
                        <a:latin typeface="Calibri"/>
                        <a:ea typeface="Calibri"/>
                        <a:cs typeface="Times New Roman"/>
                      </a:endParaRPr>
                    </a:p>
                  </a:txBody>
                  <a:tcPr marL="52340" marR="52340" marT="0" marB="0"/>
                </a:tc>
              </a:tr>
              <a:tr h="153748">
                <a:tc>
                  <a:txBody>
                    <a:bodyPr/>
                    <a:lstStyle/>
                    <a:p>
                      <a:pPr>
                        <a:lnSpc>
                          <a:spcPct val="115000"/>
                        </a:lnSpc>
                        <a:spcAft>
                          <a:spcPts val="0"/>
                        </a:spcAft>
                      </a:pPr>
                      <a:r>
                        <a:rPr lang="de-DE" sz="800">
                          <a:effectLst/>
                          <a:latin typeface="+mn-lt"/>
                        </a:rPr>
                        <a:t>Anzahl Fälle</a:t>
                      </a:r>
                      <a:endParaRPr lang="de-DE" sz="800">
                        <a:effectLst/>
                        <a:latin typeface="+mn-lt"/>
                        <a:ea typeface="Calibri"/>
                        <a:cs typeface="Times New Roman"/>
                      </a:endParaRPr>
                    </a:p>
                  </a:txBody>
                  <a:tcPr marL="52340" marR="52340" marT="0" marB="0" anchor="b"/>
                </a:tc>
                <a:tc>
                  <a:txBody>
                    <a:bodyPr/>
                    <a:lstStyle/>
                    <a:p>
                      <a:pPr marL="0" algn="ctr" defTabSz="457200" rtl="0" eaLnBrk="1" fontAlgn="b" latinLnBrk="0" hangingPunct="1"/>
                      <a:r>
                        <a:rPr lang="en-US" sz="800" b="0" i="0" u="none" strike="noStrike" kern="1200" dirty="0" smtClean="0">
                          <a:solidFill>
                            <a:srgbClr val="000000"/>
                          </a:solidFill>
                          <a:effectLst/>
                          <a:latin typeface="+mn-lt"/>
                          <a:ea typeface="+mn-ea"/>
                          <a:cs typeface="+mn-cs"/>
                        </a:rPr>
                        <a:t>5.197</a:t>
                      </a:r>
                      <a:endParaRPr lang="en-US" sz="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457200" rtl="0" eaLnBrk="1" fontAlgn="b" latinLnBrk="0" hangingPunct="1"/>
                      <a:endParaRPr lang="en-US" sz="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800" b="0" i="0" u="none" strike="noStrike" kern="1200" dirty="0" smtClean="0">
                          <a:solidFill>
                            <a:srgbClr val="000000"/>
                          </a:solidFill>
                          <a:effectLst/>
                          <a:latin typeface="+mn-lt"/>
                          <a:ea typeface="+mn-ea"/>
                          <a:cs typeface="+mn-cs"/>
                        </a:rPr>
                        <a:t>5.115</a:t>
                      </a:r>
                      <a:endParaRPr lang="en-US" sz="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457200" rtl="0" eaLnBrk="1" fontAlgn="b" latinLnBrk="0" hangingPunct="1"/>
                      <a:endParaRPr lang="en-US" sz="800" b="0" i="0" u="none" strike="noStrike" kern="1200">
                        <a:solidFill>
                          <a:srgbClr val="000000"/>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800" b="0" i="0" u="none" strike="noStrike" kern="1200" dirty="0" smtClean="0">
                          <a:solidFill>
                            <a:srgbClr val="000000"/>
                          </a:solidFill>
                          <a:effectLst/>
                          <a:latin typeface="+mn-lt"/>
                          <a:ea typeface="+mn-ea"/>
                          <a:cs typeface="+mn-cs"/>
                        </a:rPr>
                        <a:t>5.003</a:t>
                      </a:r>
                      <a:endParaRPr lang="en-US" sz="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457200" rtl="0" eaLnBrk="1" fontAlgn="b" latinLnBrk="0" hangingPunct="1"/>
                      <a:endParaRPr lang="en-US" sz="800" b="0" i="0" u="none" strike="noStrike" kern="1200">
                        <a:solidFill>
                          <a:srgbClr val="000000"/>
                        </a:solidFill>
                        <a:effectLst/>
                        <a:latin typeface="+mn-lt"/>
                        <a:ea typeface="+mn-ea"/>
                        <a:cs typeface="+mn-cs"/>
                      </a:endParaRPr>
                    </a:p>
                  </a:txBody>
                  <a:tcPr marL="9525" marR="9525" marT="9525" marB="0" anchor="b"/>
                </a:tc>
              </a:tr>
              <a:tr h="153748">
                <a:tc>
                  <a:txBody>
                    <a:bodyPr/>
                    <a:lstStyle/>
                    <a:p>
                      <a:pPr>
                        <a:lnSpc>
                          <a:spcPct val="115000"/>
                        </a:lnSpc>
                        <a:spcAft>
                          <a:spcPts val="0"/>
                        </a:spcAft>
                      </a:pPr>
                      <a:r>
                        <a:rPr lang="de-DE" sz="800" dirty="0">
                          <a:effectLst/>
                          <a:latin typeface="+mn-lt"/>
                        </a:rPr>
                        <a:t>Klinische Infos vorhanden</a:t>
                      </a:r>
                      <a:endParaRPr lang="de-DE" sz="800" dirty="0">
                        <a:effectLst/>
                        <a:latin typeface="+mn-lt"/>
                        <a:ea typeface="Calibri"/>
                        <a:cs typeface="Times New Roman"/>
                      </a:endParaRPr>
                    </a:p>
                  </a:txBody>
                  <a:tcPr marL="52340" marR="52340" marT="0" marB="0" anchor="b"/>
                </a:tc>
                <a:tc>
                  <a:txBody>
                    <a:bodyPr/>
                    <a:lstStyle/>
                    <a:p>
                      <a:pPr marL="0" algn="ctr" defTabSz="457200" rtl="0" eaLnBrk="1" fontAlgn="b" latinLnBrk="0" hangingPunct="1"/>
                      <a:r>
                        <a:rPr lang="en-US" sz="800" b="0" i="0" u="none" strike="noStrike" kern="1200" dirty="0" smtClean="0">
                          <a:solidFill>
                            <a:srgbClr val="000000"/>
                          </a:solidFill>
                          <a:effectLst/>
                          <a:latin typeface="+mn-lt"/>
                          <a:ea typeface="+mn-ea"/>
                          <a:cs typeface="+mn-cs"/>
                        </a:rPr>
                        <a:t>3.844</a:t>
                      </a:r>
                      <a:endParaRPr lang="en-US" sz="800" b="0" i="0" u="none" strike="noStrike" kern="1200" dirty="0">
                        <a:solidFill>
                          <a:srgbClr val="000000"/>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74,0%</a:t>
                      </a:r>
                    </a:p>
                  </a:txBody>
                  <a:tcPr marL="9525" marR="9525" marT="9525" marB="0" anchor="b"/>
                </a:tc>
                <a:tc>
                  <a:txBody>
                    <a:bodyPr/>
                    <a:lstStyle/>
                    <a:p>
                      <a:pPr marL="0" algn="ctr" defTabSz="457200" rtl="0" eaLnBrk="1" fontAlgn="b" latinLnBrk="0" hangingPunct="1"/>
                      <a:r>
                        <a:rPr lang="en-US" sz="800" b="0" i="0" u="none" strike="noStrike" kern="1200" dirty="0" smtClean="0">
                          <a:solidFill>
                            <a:srgbClr val="000000"/>
                          </a:solidFill>
                          <a:effectLst/>
                          <a:latin typeface="+mn-lt"/>
                          <a:ea typeface="+mn-ea"/>
                          <a:cs typeface="+mn-cs"/>
                        </a:rPr>
                        <a:t>3.672</a:t>
                      </a:r>
                      <a:endParaRPr lang="en-US" sz="800" b="0" i="0" u="none" strike="noStrike" kern="1200" dirty="0">
                        <a:solidFill>
                          <a:srgbClr val="000000"/>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71,8%</a:t>
                      </a:r>
                    </a:p>
                  </a:txBody>
                  <a:tcPr marL="9525" marR="9525" marT="9525" marB="0" anchor="b"/>
                </a:tc>
                <a:tc>
                  <a:txBody>
                    <a:bodyPr/>
                    <a:lstStyle/>
                    <a:p>
                      <a:pPr marL="0" algn="ctr" defTabSz="457200" rtl="0" eaLnBrk="1" fontAlgn="b" latinLnBrk="0" hangingPunct="1"/>
                      <a:r>
                        <a:rPr lang="en-US" sz="800" b="0" i="0" u="none" strike="noStrike" kern="1200" dirty="0" smtClean="0">
                          <a:solidFill>
                            <a:srgbClr val="000000"/>
                          </a:solidFill>
                          <a:effectLst/>
                          <a:latin typeface="+mn-lt"/>
                          <a:ea typeface="+mn-ea"/>
                          <a:cs typeface="+mn-cs"/>
                        </a:rPr>
                        <a:t>3.678</a:t>
                      </a:r>
                      <a:endParaRPr lang="en-US" sz="800" b="0" i="0" u="none" strike="noStrike" kern="1200" dirty="0">
                        <a:solidFill>
                          <a:srgbClr val="000000"/>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73,5%</a:t>
                      </a:r>
                    </a:p>
                  </a:txBody>
                  <a:tcPr marL="9525" marR="9525" marT="9525" marB="0" anchor="b"/>
                </a:tc>
              </a:tr>
              <a:tr h="144766">
                <a:tc>
                  <a:txBody>
                    <a:bodyPr/>
                    <a:lstStyle/>
                    <a:p>
                      <a:pPr>
                        <a:lnSpc>
                          <a:spcPct val="115000"/>
                        </a:lnSpc>
                        <a:spcAft>
                          <a:spcPts val="0"/>
                        </a:spcAft>
                      </a:pPr>
                      <a:r>
                        <a:rPr lang="de-DE" sz="800" b="0" baseline="0" dirty="0" smtClean="0">
                          <a:effectLst/>
                          <a:latin typeface="+mn-lt"/>
                        </a:rPr>
                        <a:t>      </a:t>
                      </a:r>
                      <a:r>
                        <a:rPr lang="de-DE" sz="800" b="0" dirty="0" smtClean="0">
                          <a:effectLst/>
                          <a:latin typeface="+mn-lt"/>
                        </a:rPr>
                        <a:t>Fälle </a:t>
                      </a:r>
                      <a:r>
                        <a:rPr lang="de-DE" sz="800" b="0" dirty="0">
                          <a:effectLst/>
                          <a:latin typeface="+mn-lt"/>
                        </a:rPr>
                        <a:t>mit Angabe eines einzigen Symptoms</a:t>
                      </a:r>
                      <a:endParaRPr lang="de-DE" sz="800" b="0" dirty="0">
                        <a:effectLst/>
                        <a:latin typeface="+mn-lt"/>
                        <a:ea typeface="Calibri"/>
                        <a:cs typeface="Times New Roman"/>
                      </a:endParaRPr>
                    </a:p>
                  </a:txBody>
                  <a:tcPr marL="52340" marR="52340" marT="0" marB="0" anchor="b"/>
                </a:tc>
                <a:tc>
                  <a:txBody>
                    <a:bodyPr/>
                    <a:lstStyle/>
                    <a:p>
                      <a:pPr marL="0" algn="ctr" defTabSz="457200" rtl="0" eaLnBrk="1" fontAlgn="b" latinLnBrk="0" hangingPunct="1"/>
                      <a:r>
                        <a:rPr lang="en-US" sz="800" b="0" i="0" u="none" strike="noStrike" kern="1200" dirty="0" smtClean="0">
                          <a:solidFill>
                            <a:srgbClr val="000000"/>
                          </a:solidFill>
                          <a:effectLst/>
                          <a:latin typeface="+mn-lt"/>
                          <a:ea typeface="+mn-ea"/>
                          <a:cs typeface="+mn-cs"/>
                        </a:rPr>
                        <a:t>1.063</a:t>
                      </a:r>
                      <a:endParaRPr lang="en-US" sz="800" b="0" i="0" u="none" strike="noStrike" kern="1200" dirty="0">
                        <a:solidFill>
                          <a:srgbClr val="000000"/>
                        </a:solidFill>
                        <a:effectLst/>
                        <a:latin typeface="+mn-lt"/>
                        <a:ea typeface="+mn-ea"/>
                        <a:cs typeface="+mn-cs"/>
                      </a:endParaRPr>
                    </a:p>
                  </a:txBody>
                  <a:tcPr marL="9525" marR="9525" marT="9525" marB="0" anchor="ctr"/>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27,7%</a:t>
                      </a:r>
                    </a:p>
                  </a:txBody>
                  <a:tcPr marL="9525" marR="9525" marT="9525" marB="0" anchor="ctr"/>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893</a:t>
                      </a:r>
                    </a:p>
                  </a:txBody>
                  <a:tcPr marL="9525" marR="9525" marT="9525" marB="0" anchor="ctr"/>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24,3%</a:t>
                      </a:r>
                    </a:p>
                  </a:txBody>
                  <a:tcPr marL="9525" marR="9525" marT="9525"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942</a:t>
                      </a:r>
                    </a:p>
                  </a:txBody>
                  <a:tcPr marL="9525" marR="9525" marT="9525" marB="0" anchor="b"/>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25,6%</a:t>
                      </a:r>
                    </a:p>
                  </a:txBody>
                  <a:tcPr marL="9525" marR="9525" marT="9525" marB="0" anchor="ctr"/>
                </a:tc>
              </a:tr>
              <a:tr h="153748">
                <a:tc gridSpan="7">
                  <a:txBody>
                    <a:bodyPr/>
                    <a:lstStyle/>
                    <a:p>
                      <a:pPr>
                        <a:lnSpc>
                          <a:spcPct val="115000"/>
                        </a:lnSpc>
                        <a:spcAft>
                          <a:spcPts val="0"/>
                        </a:spcAft>
                      </a:pPr>
                      <a:r>
                        <a:rPr lang="de-DE" sz="800" b="0" dirty="0">
                          <a:solidFill>
                            <a:schemeClr val="bg1"/>
                          </a:solidFill>
                          <a:effectLst/>
                          <a:latin typeface="+mn-lt"/>
                        </a:rPr>
                        <a:t>Einzelsymptome (Nenner = Fälle mit vorhandenen Klinischen Infos)</a:t>
                      </a:r>
                      <a:endParaRPr lang="de-DE" sz="800" b="0" dirty="0">
                        <a:solidFill>
                          <a:schemeClr val="bg1"/>
                        </a:solidFill>
                        <a:effectLst/>
                        <a:latin typeface="+mn-lt"/>
                        <a:ea typeface="Calibri"/>
                        <a:cs typeface="Times New Roman"/>
                      </a:endParaRPr>
                    </a:p>
                  </a:txBody>
                  <a:tcPr marL="52340" marR="52340" marT="0" marB="0">
                    <a:solidFill>
                      <a:schemeClr val="accent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44139">
                <a:tc>
                  <a:txBody>
                    <a:bodyPr/>
                    <a:lstStyle/>
                    <a:p>
                      <a:pPr marL="0" algn="l" defTabSz="457200" rtl="0" eaLnBrk="1" fontAlgn="b" latinLnBrk="0" hangingPunct="1"/>
                      <a:r>
                        <a:rPr lang="en-US" sz="800" b="0" i="0" u="none" strike="noStrike" kern="1200" dirty="0" err="1">
                          <a:solidFill>
                            <a:srgbClr val="000000"/>
                          </a:solidFill>
                          <a:effectLst/>
                          <a:latin typeface="+mn-lt"/>
                          <a:ea typeface="+mn-ea"/>
                          <a:cs typeface="+mn-cs"/>
                        </a:rPr>
                        <a:t>Fieber</a:t>
                      </a:r>
                      <a:r>
                        <a:rPr lang="en-US" sz="800" b="0" i="0" u="none" strike="noStrike" kern="1200" dirty="0">
                          <a:solidFill>
                            <a:srgbClr val="000000"/>
                          </a:solidFill>
                          <a:effectLst/>
                          <a:latin typeface="+mn-lt"/>
                          <a:ea typeface="+mn-ea"/>
                          <a:cs typeface="+mn-cs"/>
                        </a:rPr>
                        <a:t> </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460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12,0%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270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7,4%</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184</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5,0%</a:t>
                      </a:r>
                    </a:p>
                  </a:txBody>
                  <a:tcPr marL="9525" marR="9525" marT="9525" marB="0" anchor="b"/>
                </a:tc>
              </a:tr>
              <a:tr h="144139">
                <a:tc>
                  <a:txBody>
                    <a:bodyPr/>
                    <a:lstStyle/>
                    <a:p>
                      <a:pPr marL="0" algn="l" defTabSz="457200" rtl="0" eaLnBrk="1" fontAlgn="b" latinLnBrk="0" hangingPunct="1"/>
                      <a:r>
                        <a:rPr lang="en-US" sz="800" b="0" i="0" u="none" strike="noStrike" kern="1200" dirty="0" err="1">
                          <a:solidFill>
                            <a:srgbClr val="000000"/>
                          </a:solidFill>
                          <a:effectLst/>
                          <a:latin typeface="+mn-lt"/>
                          <a:ea typeface="+mn-ea"/>
                          <a:cs typeface="+mn-cs"/>
                        </a:rPr>
                        <a:t>Husten</a:t>
                      </a:r>
                      <a:endParaRPr lang="en-US" sz="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202</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5,3%</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175</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4,8%</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183</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5,0%</a:t>
                      </a:r>
                    </a:p>
                  </a:txBody>
                  <a:tcPr marL="9525" marR="9525" marT="9525" marB="0" anchor="b"/>
                </a:tc>
              </a:tr>
              <a:tr h="144139">
                <a:tc>
                  <a:txBody>
                    <a:bodyPr/>
                    <a:lstStyle/>
                    <a:p>
                      <a:pPr marL="0" algn="l" defTabSz="457200" rtl="0" eaLnBrk="1" fontAlgn="b" latinLnBrk="0" hangingPunct="1"/>
                      <a:r>
                        <a:rPr lang="en-US" sz="800" b="0" i="0" u="none" strike="noStrike" kern="1200" dirty="0" err="1">
                          <a:solidFill>
                            <a:srgbClr val="000000"/>
                          </a:solidFill>
                          <a:effectLst/>
                          <a:latin typeface="+mn-lt"/>
                          <a:ea typeface="+mn-ea"/>
                          <a:cs typeface="+mn-cs"/>
                        </a:rPr>
                        <a:t>Schnupfen</a:t>
                      </a:r>
                      <a:endParaRPr lang="en-US" sz="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137</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3,6%</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107</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2,9%</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156</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4,2%</a:t>
                      </a:r>
                    </a:p>
                  </a:txBody>
                  <a:tcPr marL="9525" marR="9525" marT="9525" marB="0" anchor="b"/>
                </a:tc>
              </a:tr>
              <a:tr h="144139">
                <a:tc>
                  <a:txBody>
                    <a:bodyPr/>
                    <a:lstStyle/>
                    <a:p>
                      <a:pPr marL="0" algn="l" defTabSz="457200" rtl="0" eaLnBrk="1" fontAlgn="b" latinLnBrk="0" hangingPunct="1"/>
                      <a:r>
                        <a:rPr lang="en-US" sz="800" b="0" i="0" u="none" strike="noStrike" kern="1200" dirty="0" err="1">
                          <a:solidFill>
                            <a:srgbClr val="000000"/>
                          </a:solidFill>
                          <a:effectLst/>
                          <a:latin typeface="+mn-lt"/>
                          <a:ea typeface="+mn-ea"/>
                          <a:cs typeface="+mn-cs"/>
                        </a:rPr>
                        <a:t>Allgemeine</a:t>
                      </a:r>
                      <a:r>
                        <a:rPr lang="en-US" sz="800" b="0" i="0" u="none" strike="noStrike" kern="1200" dirty="0">
                          <a:solidFill>
                            <a:srgbClr val="000000"/>
                          </a:solidFill>
                          <a:effectLst/>
                          <a:latin typeface="+mn-lt"/>
                          <a:ea typeface="+mn-ea"/>
                          <a:cs typeface="+mn-cs"/>
                        </a:rPr>
                        <a:t> </a:t>
                      </a:r>
                      <a:r>
                        <a:rPr lang="en-US" sz="800" b="0" i="0" u="none" strike="noStrike" kern="1200" dirty="0" err="1">
                          <a:solidFill>
                            <a:srgbClr val="000000"/>
                          </a:solidFill>
                          <a:effectLst/>
                          <a:latin typeface="+mn-lt"/>
                          <a:ea typeface="+mn-ea"/>
                          <a:cs typeface="+mn-cs"/>
                        </a:rPr>
                        <a:t>Symptome</a:t>
                      </a:r>
                      <a:endParaRPr lang="en-US" sz="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115</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3,0%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165</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4,5%</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212</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5,8%</a:t>
                      </a:r>
                    </a:p>
                  </a:txBody>
                  <a:tcPr marL="9525" marR="9525" marT="9525" marB="0" anchor="b"/>
                </a:tc>
              </a:tr>
              <a:tr h="144139">
                <a:tc>
                  <a:txBody>
                    <a:bodyPr/>
                    <a:lstStyle/>
                    <a:p>
                      <a:pPr marL="0" algn="l" defTabSz="457200" rtl="0" eaLnBrk="1" fontAlgn="b" latinLnBrk="0" hangingPunct="1"/>
                      <a:r>
                        <a:rPr lang="en-US" sz="800" b="0" i="0" u="none" strike="noStrike" kern="1200" dirty="0">
                          <a:solidFill>
                            <a:srgbClr val="000000"/>
                          </a:solidFill>
                          <a:effectLst/>
                          <a:latin typeface="+mn-lt"/>
                          <a:ea typeface="+mn-ea"/>
                          <a:cs typeface="+mn-cs"/>
                        </a:rPr>
                        <a:t>Symptom </a:t>
                      </a:r>
                      <a:r>
                        <a:rPr lang="en-US" sz="800" b="0" i="0" u="none" strike="noStrike" kern="1200" dirty="0" err="1">
                          <a:solidFill>
                            <a:srgbClr val="000000"/>
                          </a:solidFill>
                          <a:effectLst/>
                          <a:latin typeface="+mn-lt"/>
                          <a:ea typeface="+mn-ea"/>
                          <a:cs typeface="+mn-cs"/>
                        </a:rPr>
                        <a:t>unbekannt</a:t>
                      </a:r>
                      <a:r>
                        <a:rPr lang="en-US" sz="800" b="0" i="0" u="none" strike="noStrike" kern="1200" dirty="0">
                          <a:solidFill>
                            <a:srgbClr val="000000"/>
                          </a:solidFill>
                          <a:effectLst/>
                          <a:latin typeface="+mn-lt"/>
                          <a:ea typeface="+mn-ea"/>
                          <a:cs typeface="+mn-cs"/>
                        </a:rPr>
                        <a:t>**</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65</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1,7%</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73</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2,0%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70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1,9%</a:t>
                      </a:r>
                    </a:p>
                  </a:txBody>
                  <a:tcPr marL="9525" marR="9525" marT="9525" marB="0" anchor="b"/>
                </a:tc>
              </a:tr>
              <a:tr h="144139">
                <a:tc>
                  <a:txBody>
                    <a:bodyPr/>
                    <a:lstStyle/>
                    <a:p>
                      <a:pPr marL="0" algn="l" defTabSz="457200" rtl="0" eaLnBrk="1" fontAlgn="b" latinLnBrk="0" hangingPunct="1"/>
                      <a:r>
                        <a:rPr lang="en-US" sz="800" b="0" i="0" u="none" strike="noStrike" kern="1200" dirty="0" err="1">
                          <a:solidFill>
                            <a:srgbClr val="000000"/>
                          </a:solidFill>
                          <a:effectLst/>
                          <a:latin typeface="+mn-lt"/>
                          <a:ea typeface="+mn-ea"/>
                          <a:cs typeface="+mn-cs"/>
                        </a:rPr>
                        <a:t>Durchfall</a:t>
                      </a:r>
                      <a:endParaRPr lang="en-US" sz="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37</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27</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0,7%</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18</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0,5%</a:t>
                      </a:r>
                    </a:p>
                  </a:txBody>
                  <a:tcPr marL="9525" marR="9525" marT="9525" marB="0" anchor="b"/>
                </a:tc>
              </a:tr>
              <a:tr h="144139">
                <a:tc>
                  <a:txBody>
                    <a:bodyPr/>
                    <a:lstStyle/>
                    <a:p>
                      <a:pPr marL="0" algn="l" defTabSz="457200" rtl="0" eaLnBrk="1" fontAlgn="b" latinLnBrk="0" hangingPunct="1"/>
                      <a:r>
                        <a:rPr lang="en-US" sz="800" b="0" i="0" u="none" strike="noStrike" kern="1200">
                          <a:solidFill>
                            <a:srgbClr val="000000"/>
                          </a:solidFill>
                          <a:effectLst/>
                          <a:latin typeface="+mn-lt"/>
                          <a:ea typeface="+mn-ea"/>
                          <a:cs typeface="+mn-cs"/>
                        </a:rPr>
                        <a:t>Halsschmerzen</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36</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0,9%</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69</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1,9%</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95</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2,6%</a:t>
                      </a:r>
                    </a:p>
                  </a:txBody>
                  <a:tcPr marL="9525" marR="9525" marT="9525" marB="0" anchor="b"/>
                </a:tc>
              </a:tr>
              <a:tr h="144139">
                <a:tc>
                  <a:txBody>
                    <a:bodyPr/>
                    <a:lstStyle/>
                    <a:p>
                      <a:pPr marL="0" algn="l" defTabSz="457200" rtl="0" eaLnBrk="1" fontAlgn="b" latinLnBrk="0" hangingPunct="1"/>
                      <a:r>
                        <a:rPr lang="en-US" sz="800" b="0" i="0" u="none" strike="noStrike" kern="1200" dirty="0" err="1">
                          <a:solidFill>
                            <a:srgbClr val="000000"/>
                          </a:solidFill>
                          <a:effectLst/>
                          <a:latin typeface="+mn-lt"/>
                          <a:ea typeface="+mn-ea"/>
                          <a:cs typeface="+mn-cs"/>
                        </a:rPr>
                        <a:t>Dyspnoe</a:t>
                      </a:r>
                      <a:endParaRPr lang="en-US" sz="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5</a:t>
                      </a:r>
                    </a:p>
                  </a:txBody>
                  <a:tcPr marL="9525" marR="9525" marT="9525" marB="0" anchor="b"/>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0,1%</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2</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0,1%</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4</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0,1%</a:t>
                      </a:r>
                    </a:p>
                  </a:txBody>
                  <a:tcPr marL="9525" marR="9525" marT="9525" marB="0" anchor="b"/>
                </a:tc>
              </a:tr>
              <a:tr h="144139">
                <a:tc>
                  <a:txBody>
                    <a:bodyPr/>
                    <a:lstStyle/>
                    <a:p>
                      <a:pPr marL="0" algn="l" defTabSz="457200" rtl="0" eaLnBrk="1" fontAlgn="b" latinLnBrk="0" hangingPunct="1"/>
                      <a:r>
                        <a:rPr lang="en-US" sz="800" b="0" i="0" u="none" strike="noStrike" kern="1200" dirty="0" err="1">
                          <a:solidFill>
                            <a:srgbClr val="000000"/>
                          </a:solidFill>
                          <a:effectLst/>
                          <a:latin typeface="+mn-lt"/>
                          <a:ea typeface="+mn-ea"/>
                          <a:cs typeface="+mn-cs"/>
                        </a:rPr>
                        <a:t>Geschmacksverlust</a:t>
                      </a:r>
                      <a:r>
                        <a:rPr lang="en-US" sz="800" b="0" i="0" u="none" strike="noStrike" kern="1200" dirty="0">
                          <a:solidFill>
                            <a:srgbClr val="000000"/>
                          </a:solidFill>
                          <a:effectLst/>
                          <a:latin typeface="+mn-lt"/>
                          <a:ea typeface="+mn-ea"/>
                          <a:cs typeface="+mn-cs"/>
                        </a:rPr>
                        <a:t>*</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3</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0,1%</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11</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0,3%</a:t>
                      </a:r>
                    </a:p>
                  </a:txBody>
                  <a:tcPr marL="9525" marR="9525" marT="9525" marB="0" anchor="b"/>
                </a:tc>
              </a:tr>
              <a:tr h="144139">
                <a:tc>
                  <a:txBody>
                    <a:bodyPr/>
                    <a:lstStyle/>
                    <a:p>
                      <a:pPr marL="0" algn="l" defTabSz="457200" rtl="0" eaLnBrk="1" fontAlgn="b" latinLnBrk="0" hangingPunct="1"/>
                      <a:r>
                        <a:rPr lang="en-US" sz="800" b="0" i="0" u="none" strike="noStrike" kern="1200" dirty="0" err="1">
                          <a:solidFill>
                            <a:srgbClr val="000000"/>
                          </a:solidFill>
                          <a:effectLst/>
                          <a:latin typeface="+mn-lt"/>
                          <a:ea typeface="+mn-ea"/>
                          <a:cs typeface="+mn-cs"/>
                        </a:rPr>
                        <a:t>Geruchsverlust</a:t>
                      </a:r>
                      <a:r>
                        <a:rPr lang="en-US" sz="800" b="0" i="0" u="none" strike="noStrike" kern="1200" dirty="0">
                          <a:solidFill>
                            <a:srgbClr val="000000"/>
                          </a:solidFill>
                          <a:effectLst/>
                          <a:latin typeface="+mn-lt"/>
                          <a:ea typeface="+mn-ea"/>
                          <a:cs typeface="+mn-cs"/>
                        </a:rPr>
                        <a:t>*</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4</a:t>
                      </a:r>
                    </a:p>
                  </a:txBody>
                  <a:tcPr marL="9525" marR="9525" marT="9525" marB="0" anchor="b"/>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0,1%</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8</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0,2%</a:t>
                      </a:r>
                    </a:p>
                  </a:txBody>
                  <a:tcPr marL="9525" marR="9525" marT="9525" marB="0" anchor="b"/>
                </a:tc>
              </a:tr>
              <a:tr h="144139">
                <a:tc>
                  <a:txBody>
                    <a:bodyPr/>
                    <a:lstStyle/>
                    <a:p>
                      <a:pPr marL="0" algn="l" defTabSz="457200" rtl="0" eaLnBrk="1" fontAlgn="b" latinLnBrk="0" hangingPunct="1"/>
                      <a:r>
                        <a:rPr lang="en-US" sz="800" b="0" i="0" u="none" strike="noStrike" kern="1200" dirty="0" err="1">
                          <a:solidFill>
                            <a:srgbClr val="000000"/>
                          </a:solidFill>
                          <a:effectLst/>
                          <a:latin typeface="+mn-lt"/>
                          <a:ea typeface="+mn-ea"/>
                          <a:cs typeface="+mn-cs"/>
                        </a:rPr>
                        <a:t>Pneumonie</a:t>
                      </a:r>
                      <a:endParaRPr lang="en-US" sz="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0,0%</a:t>
                      </a:r>
                    </a:p>
                  </a:txBody>
                  <a:tcPr marL="9525" marR="9525" marT="9525" marB="0" anchor="b"/>
                </a:tc>
              </a:tr>
              <a:tr h="144139">
                <a:tc>
                  <a:txBody>
                    <a:bodyPr/>
                    <a:lstStyle/>
                    <a:p>
                      <a:pPr marL="0" algn="l" defTabSz="457200" rtl="0" eaLnBrk="1" fontAlgn="b" latinLnBrk="0" hangingPunct="1"/>
                      <a:r>
                        <a:rPr lang="en-US" sz="800" b="0" i="0" u="none" strike="noStrike" kern="1200" dirty="0">
                          <a:solidFill>
                            <a:srgbClr val="000000"/>
                          </a:solidFill>
                          <a:effectLst/>
                          <a:latin typeface="+mn-lt"/>
                          <a:ea typeface="+mn-ea"/>
                          <a:cs typeface="+mn-cs"/>
                        </a:rPr>
                        <a:t>ARDS</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1</a:t>
                      </a:r>
                    </a:p>
                  </a:txBody>
                  <a:tcPr marL="9525" marR="9525" marT="9525" marB="0" anchor="b"/>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0,0%</a:t>
                      </a:r>
                    </a:p>
                  </a:txBody>
                  <a:tcPr marL="9525" marR="9525" marT="9525" marB="0" anchor="b"/>
                </a:tc>
              </a:tr>
              <a:tr h="144139">
                <a:tc>
                  <a:txBody>
                    <a:bodyPr/>
                    <a:lstStyle/>
                    <a:p>
                      <a:pPr marL="0" algn="l" defTabSz="457200" rtl="0" eaLnBrk="1" fontAlgn="b" latinLnBrk="0" hangingPunct="1"/>
                      <a:r>
                        <a:rPr lang="en-US" sz="800" b="0" i="0" u="none" strike="noStrike" kern="1200" dirty="0" err="1">
                          <a:solidFill>
                            <a:srgbClr val="000000"/>
                          </a:solidFill>
                          <a:effectLst/>
                          <a:latin typeface="+mn-lt"/>
                          <a:ea typeface="+mn-ea"/>
                          <a:cs typeface="+mn-cs"/>
                        </a:rPr>
                        <a:t>Beatmung</a:t>
                      </a:r>
                      <a:endParaRPr lang="en-US" sz="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0,0%</a:t>
                      </a:r>
                    </a:p>
                  </a:txBody>
                  <a:tcPr marL="9525" marR="9525" marT="9525" marB="0" anchor="b"/>
                </a:tc>
              </a:tr>
              <a:tr h="138776">
                <a:tc>
                  <a:txBody>
                    <a:bodyPr/>
                    <a:lstStyle/>
                    <a:p>
                      <a:pPr marL="0" algn="l" defTabSz="457200" rtl="0" eaLnBrk="1" fontAlgn="b" latinLnBrk="0" hangingPunct="1"/>
                      <a:r>
                        <a:rPr lang="en-US" sz="800" b="0" i="0" u="none" strike="noStrike" kern="1200" dirty="0" err="1">
                          <a:solidFill>
                            <a:srgbClr val="000000"/>
                          </a:solidFill>
                          <a:effectLst/>
                          <a:latin typeface="+mn-lt"/>
                          <a:ea typeface="+mn-ea"/>
                          <a:cs typeface="+mn-cs"/>
                        </a:rPr>
                        <a:t>Tachypnoe</a:t>
                      </a:r>
                      <a:endParaRPr lang="en-US" sz="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0,0%</a:t>
                      </a:r>
                    </a:p>
                  </a:txBody>
                  <a:tcPr marL="9525" marR="9525" marT="9525" marB="0" anchor="b"/>
                </a:tc>
              </a:tr>
              <a:tr h="0">
                <a:tc>
                  <a:txBody>
                    <a:bodyPr/>
                    <a:lstStyle/>
                    <a:p>
                      <a:pPr marL="0" algn="l" defTabSz="457200" rtl="0" eaLnBrk="1" fontAlgn="b" latinLnBrk="0" hangingPunct="1"/>
                      <a:r>
                        <a:rPr lang="en-US" sz="800" b="0" i="0" u="none" strike="noStrike" kern="1200" dirty="0" err="1">
                          <a:solidFill>
                            <a:srgbClr val="000000"/>
                          </a:solidFill>
                          <a:effectLst/>
                          <a:latin typeface="+mn-lt"/>
                          <a:ea typeface="+mn-ea"/>
                          <a:cs typeface="+mn-cs"/>
                        </a:rPr>
                        <a:t>Tachykardie</a:t>
                      </a:r>
                      <a:endParaRPr lang="en-US" sz="800" b="0" i="0" u="none" strike="noStrike" kern="1200" dirty="0">
                        <a:solidFill>
                          <a:srgbClr val="000000"/>
                        </a:solidFill>
                        <a:effectLst/>
                        <a:latin typeface="+mn-lt"/>
                        <a:ea typeface="+mn-ea"/>
                        <a:cs typeface="+mn-cs"/>
                      </a:endParaRP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a:t>
                      </a:r>
                    </a:p>
                  </a:txBody>
                  <a:tcPr marL="9525" marR="9525" marT="9525" marB="0" anchor="b"/>
                </a:tc>
                <a:tc>
                  <a:txBody>
                    <a:bodyPr/>
                    <a:lstStyle/>
                    <a:p>
                      <a:pPr marL="0" algn="ctr" defTabSz="457200" rtl="0" eaLnBrk="1" fontAlgn="b" latinLnBrk="0" hangingPunct="1"/>
                      <a:r>
                        <a:rPr lang="en-US" sz="800" b="0" i="0" u="none" strike="noStrike" kern="1200">
                          <a:solidFill>
                            <a:srgbClr val="000000"/>
                          </a:solidFill>
                          <a:effectLst/>
                          <a:latin typeface="+mn-lt"/>
                          <a:ea typeface="+mn-ea"/>
                          <a:cs typeface="+mn-cs"/>
                        </a:rPr>
                        <a:t>0,0%</a:t>
                      </a:r>
                    </a:p>
                  </a:txBody>
                  <a:tcPr marL="9525" marR="9525" marT="9525" marB="0" anchor="b"/>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0</a:t>
                      </a:r>
                    </a:p>
                  </a:txBody>
                  <a:tcPr marL="9525" marR="9525" marT="9525" marB="0" anchor="b"/>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0,0%</a:t>
                      </a:r>
                    </a:p>
                  </a:txBody>
                  <a:tcPr marL="9525" marR="9525" marT="9525" marB="0" anchor="b"/>
                </a:tc>
              </a:tr>
            </a:tbl>
          </a:graphicData>
        </a:graphic>
      </p:graphicFrame>
    </p:spTree>
    <p:extLst>
      <p:ext uri="{BB962C8B-B14F-4D97-AF65-F5344CB8AC3E}">
        <p14:creationId xmlns:p14="http://schemas.microsoft.com/office/powerpoint/2010/main" val="3201157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1564</Words>
  <Application>Microsoft Office PowerPoint</Application>
  <PresentationFormat>Bildschirmpräsentation (16:9)</PresentationFormat>
  <Paragraphs>401</Paragraphs>
  <Slides>13</Slides>
  <Notes>8</Notes>
  <HiddenSlides>7</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Office-Design</vt:lpstr>
      <vt:lpstr>Corona-KiTa-Studie  Erkrankungszahlen bei Kindern unter 10 Jahren</vt:lpstr>
      <vt:lpstr>Hintergrund</vt:lpstr>
      <vt:lpstr>Corona-KiTa Studie - Aufbau</vt:lpstr>
      <vt:lpstr>GrippeWeb: Häufigkeit akuter Atemwegserkrankungen</vt:lpstr>
      <vt:lpstr>Entwicklung der Fallzahlen: 0 – 5 Jahre</vt:lpstr>
      <vt:lpstr>Inzidenz und Anteil nach Altersgruppe</vt:lpstr>
      <vt:lpstr>Inzidenz Kinder (0 – 5 Jahre) mit/ohne Bezug zu einem in SurvNet beschriebenen Ausbruch nach Bundesland (1) </vt:lpstr>
      <vt:lpstr>Inzidenz Kinder (0 – 5 Jahre) mit/ohne Bezug zu einem in SurvNet  beschriebenen Ausbruch nach Bundesland (2)</vt:lpstr>
      <vt:lpstr>Symptome bei Kindern (1)</vt:lpstr>
      <vt:lpstr>Symptome bei Kindern (2)</vt:lpstr>
      <vt:lpstr>Betreuung in einer Einrichtung gemäß § 33</vt:lpstr>
      <vt:lpstr>Ausbrüche in Kindergärten/Horte</vt:lpstr>
      <vt:lpstr>Ausbrüche in Schulen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Lehfeld, Ann-Sophie</cp:lastModifiedBy>
  <cp:revision>242</cp:revision>
  <dcterms:created xsi:type="dcterms:W3CDTF">2015-11-02T12:29:13Z</dcterms:created>
  <dcterms:modified xsi:type="dcterms:W3CDTF">2020-09-07T07:43:13Z</dcterms:modified>
</cp:coreProperties>
</file>