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27" r:id="rId2"/>
    <p:sldId id="713" r:id="rId3"/>
    <p:sldId id="570" r:id="rId4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as, Walter" initials="HW" lastIdx="10" clrIdx="0"/>
  <p:cmAuthor id="1" name="Buchholz, Udo" initials="BU" lastIdx="0" clrIdx="1"/>
  <p:cmAuthor id="2" name="Goerlitz, Luise" initials="GL" lastIdx="2" clrIdx="2"/>
  <p:cmAuthor id="3" name="Hilbig, Antonia" initials="HA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7BB8"/>
    <a:srgbClr val="045AA6"/>
    <a:srgbClr val="D0D8E8"/>
    <a:srgbClr val="FFFFCC"/>
    <a:srgbClr val="FFCC99"/>
    <a:srgbClr val="4D8AD2"/>
    <a:srgbClr val="66A8DD"/>
    <a:srgbClr val="006EC7"/>
    <a:srgbClr val="E9EDF4"/>
    <a:srgbClr val="338B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45" autoAdjust="0"/>
    <p:restoredTop sz="92639" autoAdjust="0"/>
  </p:normalViewPr>
  <p:slideViewPr>
    <p:cSldViewPr snapToGrid="0" snapToObjects="1">
      <p:cViewPr>
        <p:scale>
          <a:sx n="100" d="100"/>
          <a:sy n="100" d="100"/>
        </p:scale>
        <p:origin x="-2298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5546"/>
    </p:cViewPr>
  </p:sorterViewPr>
  <p:notesViewPr>
    <p:cSldViewPr snapToGrid="0" snapToObjects="1">
      <p:cViewPr varScale="1">
        <p:scale>
          <a:sx n="93" d="100"/>
          <a:sy n="93" d="100"/>
        </p:scale>
        <p:origin x="-378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07.09.2020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07.09.2020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57886">
              <a:defRPr/>
            </a:pPr>
            <a:r>
              <a:rPr lang="de-DE" dirty="0"/>
              <a:t>Quelle: Ordner des aktuellen Lageberichts S:\</a:t>
            </a:r>
            <a:r>
              <a:rPr lang="de-DE" dirty="0" smtClean="0"/>
              <a:t>Projekte\RKI_nCoV-Lage\3.Kommunikation\3.7.Lageberichte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0930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Datei </a:t>
            </a:r>
            <a:r>
              <a:rPr lang="de-DE" dirty="0" err="1" smtClean="0"/>
              <a:t>Fallzahlen_kumulativ_Datum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3011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3" name="Bild 12" descr="RKI-Logo_RGB_P300C.tif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04.09.2020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DE" smtClean="0"/>
              <a:t>04.09.2020</a:t>
            </a:r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04.09.2020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451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04.09.2020</a:t>
            </a:r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622713"/>
            <a:ext cx="186042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smtClean="0"/>
              <a:t>04.09.2020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2594239" y="6628377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3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 cstate="screen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3" y="182309"/>
            <a:ext cx="1656184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xmlns="" id="{3D4E5546-5335-5647-A96F-CE3BCF4D161A}"/>
              </a:ext>
            </a:extLst>
          </p:cNvPr>
          <p:cNvCxnSpPr/>
          <p:nvPr userDrawn="1"/>
        </p:nvCxnSpPr>
        <p:spPr>
          <a:xfrm>
            <a:off x="8045635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61" r:id="rId5"/>
    <p:sldLayoutId id="2147483655" r:id="rId6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9"/>
          <p:cNvSpPr>
            <a:spLocks noGrp="1"/>
          </p:cNvSpPr>
          <p:nvPr>
            <p:ph type="dt" sz="half" idx="14"/>
          </p:nvPr>
        </p:nvSpPr>
        <p:spPr>
          <a:xfrm>
            <a:off x="597387" y="6622713"/>
            <a:ext cx="1860421" cy="195750"/>
          </a:xfrm>
        </p:spPr>
        <p:txBody>
          <a:bodyPr/>
          <a:lstStyle/>
          <a:p>
            <a:r>
              <a:rPr lang="de-DE" dirty="0" smtClean="0"/>
              <a:t>07.09.2020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7439" y="597446"/>
            <a:ext cx="8670471" cy="1292662"/>
          </a:xfrm>
          <a:solidFill>
            <a:srgbClr val="045AA6"/>
          </a:solidFill>
        </p:spPr>
        <p:txBody>
          <a:bodyPr/>
          <a:lstStyle/>
          <a:p>
            <a:r>
              <a:rPr lang="de-DE" sz="2800" dirty="0" smtClean="0">
                <a:solidFill>
                  <a:schemeClr val="bg1"/>
                </a:solidFill>
              </a:rPr>
              <a:t>COVID-19: 		Lage National, 07.09.2020</a:t>
            </a:r>
            <a:br>
              <a:rPr lang="de-DE" sz="2800" dirty="0" smtClean="0">
                <a:solidFill>
                  <a:schemeClr val="bg1"/>
                </a:solidFill>
              </a:rPr>
            </a:br>
            <a:r>
              <a:rPr lang="de-DE" sz="2800" dirty="0">
                <a:solidFill>
                  <a:schemeClr val="bg1"/>
                </a:solidFill>
              </a:rPr>
              <a:t/>
            </a:r>
            <a:br>
              <a:rPr lang="de-DE" sz="2800" dirty="0">
                <a:solidFill>
                  <a:schemeClr val="bg1"/>
                </a:solidFill>
              </a:rPr>
            </a:br>
            <a:r>
              <a:rPr lang="de-DE" sz="2800" dirty="0" smtClean="0">
                <a:solidFill>
                  <a:schemeClr val="bg1"/>
                </a:solidFill>
              </a:rPr>
              <a:t>Informationen für den Krisenstab</a:t>
            </a:r>
            <a:endParaRPr lang="de-DE" sz="2800" dirty="0">
              <a:solidFill>
                <a:schemeClr val="bg1"/>
              </a:solidFill>
            </a:endParaRPr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149008"/>
              </p:ext>
            </p:extLst>
          </p:nvPr>
        </p:nvGraphicFramePr>
        <p:xfrm>
          <a:off x="217439" y="2004786"/>
          <a:ext cx="8659861" cy="2805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5238"/>
                <a:gridCol w="1308633"/>
                <a:gridCol w="1417559"/>
                <a:gridCol w="1621027"/>
                <a:gridCol w="2247404"/>
              </a:tblGrid>
              <a:tr h="396910"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Datenstand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  <a:endParaRPr lang="de-DE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Änderung zum Vortag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Inzidenz </a:t>
                      </a:r>
                      <a:r>
                        <a:rPr lang="de-DE" sz="1800" b="1" dirty="0" smtClean="0">
                          <a:solidFill>
                            <a:schemeClr val="bg1"/>
                          </a:solidFill>
                        </a:rPr>
                        <a:t>(Fälle/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solidFill>
                            <a:schemeClr val="bg1"/>
                          </a:solidFill>
                        </a:rPr>
                        <a:t>100.000 </a:t>
                      </a:r>
                      <a:r>
                        <a:rPr lang="de-DE" sz="1800" b="1" dirty="0" err="1" smtClean="0">
                          <a:solidFill>
                            <a:schemeClr val="bg1"/>
                          </a:solidFill>
                        </a:rPr>
                        <a:t>Einw</a:t>
                      </a:r>
                      <a:r>
                        <a:rPr lang="de-DE" sz="1800" b="1" dirty="0" smtClean="0">
                          <a:solidFill>
                            <a:schemeClr val="bg1"/>
                          </a:solidFill>
                        </a:rPr>
                        <a:t>.)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</a:tr>
              <a:tr h="396910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 smtClean="0">
                          <a:solidFill>
                            <a:schemeClr val="bg1"/>
                          </a:solidFill>
                        </a:rPr>
                        <a:t>07.09.2020; 0:00 Uhr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Ganze Zahl</a:t>
                      </a:r>
                      <a:endParaRPr lang="de-DE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Prozent</a:t>
                      </a:r>
                      <a:endParaRPr lang="de-DE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Bestätigte Fälle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250.799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+814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+0,33%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302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Verstorbene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9.325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    +0</a:t>
                      </a:r>
                      <a:endParaRPr lang="de-DE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+0,00%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11,2</a:t>
                      </a:r>
                      <a:endParaRPr lang="de-DE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Anteil Verstorbene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 smtClean="0">
                          <a:solidFill>
                            <a:srgbClr val="FF0000"/>
                          </a:solidFill>
                        </a:rPr>
                        <a:t>3,7</a:t>
                      </a:r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%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Genesene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ca. </a:t>
                      </a: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225.000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7-Tage Inzidenz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9,2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734636"/>
              </p:ext>
            </p:extLst>
          </p:nvPr>
        </p:nvGraphicFramePr>
        <p:xfrm>
          <a:off x="265066" y="4960166"/>
          <a:ext cx="3087734" cy="1519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456"/>
                <a:gridCol w="630134"/>
                <a:gridCol w="1463144"/>
              </a:tblGrid>
              <a:tr h="673099">
                <a:tc>
                  <a:txBody>
                    <a:bodyPr/>
                    <a:lstStyle/>
                    <a:p>
                      <a:pPr algn="l"/>
                      <a:r>
                        <a:rPr lang="de-DE" sz="1200" dirty="0" smtClean="0">
                          <a:solidFill>
                            <a:schemeClr val="bg1"/>
                          </a:solidFill>
                        </a:rPr>
                        <a:t>DIVI</a:t>
                      </a:r>
                    </a:p>
                    <a:p>
                      <a:pPr algn="l"/>
                      <a:r>
                        <a:rPr lang="de-DE" sz="1200" dirty="0" smtClean="0">
                          <a:solidFill>
                            <a:schemeClr val="bg1"/>
                          </a:solidFill>
                        </a:rPr>
                        <a:t>Datenstand</a:t>
                      </a:r>
                    </a:p>
                    <a:p>
                      <a:pPr algn="l"/>
                      <a:r>
                        <a:rPr lang="de-DE" sz="1200" b="1" dirty="0" smtClean="0">
                          <a:solidFill>
                            <a:schemeClr val="bg1"/>
                          </a:solidFill>
                        </a:rPr>
                        <a:t>07.09.2020</a:t>
                      </a:r>
                      <a:endParaRPr lang="de-DE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  <a:endParaRPr lang="de-DE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</a:rPr>
                        <a:t>Änderung </a:t>
                      </a:r>
                    </a:p>
                    <a:p>
                      <a:pPr algn="ctr"/>
                      <a:r>
                        <a:rPr lang="de-DE" sz="1200" smtClean="0">
                          <a:solidFill>
                            <a:schemeClr val="bg1"/>
                          </a:solidFill>
                        </a:rPr>
                        <a:t>zum Vortag</a:t>
                      </a:r>
                      <a:endParaRPr lang="de-DE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</a:tr>
              <a:tr h="423182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Aktuell ITS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228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+10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3182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Beatmet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+8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Inhaltsplatzhalter 1"/>
          <p:cNvSpPr>
            <a:spLocks noGrp="1"/>
          </p:cNvSpPr>
          <p:nvPr>
            <p:ph sz="quarter" idx="13"/>
          </p:nvPr>
        </p:nvSpPr>
        <p:spPr>
          <a:xfrm>
            <a:off x="3771900" y="4126359"/>
            <a:ext cx="5116010" cy="205358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2000" indent="0">
              <a:spcBef>
                <a:spcPts val="600"/>
              </a:spcBef>
              <a:buNone/>
            </a:pPr>
            <a:r>
              <a:rPr lang="de-DE" sz="1600" b="1" dirty="0"/>
              <a:t>Schätzung der Reproduktionszahl (R)</a:t>
            </a:r>
          </a:p>
          <a:p>
            <a:r>
              <a:rPr lang="de-DE" sz="1400" b="1" dirty="0" smtClean="0">
                <a:solidFill>
                  <a:srgbClr val="045AA6"/>
                </a:solidFill>
              </a:rPr>
              <a:t>Schätzung der Reproduktionszahl (R):  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FF0000"/>
                </a:solidFill>
              </a:rPr>
              <a:t>07.09.2020</a:t>
            </a:r>
            <a:r>
              <a:rPr lang="de-DE" sz="1400" b="1" dirty="0">
                <a:solidFill>
                  <a:srgbClr val="FF0000"/>
                </a:solidFill>
              </a:rPr>
              <a:t>: 	</a:t>
            </a:r>
            <a:r>
              <a:rPr lang="de-DE" sz="1400" b="1" dirty="0" smtClean="0">
                <a:solidFill>
                  <a:srgbClr val="FF0000"/>
                </a:solidFill>
              </a:rPr>
              <a:t>1,12 (95%-Prädiktionsintervall</a:t>
            </a:r>
            <a:r>
              <a:rPr lang="de-DE" sz="1400" b="1" dirty="0">
                <a:solidFill>
                  <a:srgbClr val="FF0000"/>
                </a:solidFill>
              </a:rPr>
              <a:t>: </a:t>
            </a:r>
            <a:r>
              <a:rPr lang="de-DE" sz="1400" b="1" dirty="0" smtClean="0">
                <a:solidFill>
                  <a:srgbClr val="FF0000"/>
                </a:solidFill>
              </a:rPr>
              <a:t>0,87 – 1,37) 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045AA6"/>
                </a:solidFill>
              </a:rPr>
              <a:t>06.09.2020</a:t>
            </a:r>
            <a:r>
              <a:rPr lang="de-DE" sz="1400" b="1" dirty="0">
                <a:solidFill>
                  <a:srgbClr val="045AA6"/>
                </a:solidFill>
              </a:rPr>
              <a:t>: 	</a:t>
            </a:r>
            <a:r>
              <a:rPr lang="sv-SE" sz="1400" b="1" dirty="0" smtClean="0">
                <a:solidFill>
                  <a:srgbClr val="045AA6"/>
                </a:solidFill>
              </a:rPr>
              <a:t>1,10 </a:t>
            </a:r>
            <a:r>
              <a:rPr lang="sv-SE" sz="1400" b="1" dirty="0">
                <a:solidFill>
                  <a:srgbClr val="045AA6"/>
                </a:solidFill>
              </a:rPr>
              <a:t>(95%-Prädiktionsintervall: </a:t>
            </a:r>
            <a:r>
              <a:rPr lang="sv-SE" sz="1400" b="1" dirty="0" smtClean="0">
                <a:solidFill>
                  <a:srgbClr val="045AA6"/>
                </a:solidFill>
              </a:rPr>
              <a:t>0,88 – 1,30)</a:t>
            </a:r>
            <a:r>
              <a:rPr lang="de-DE" sz="1400" b="1" dirty="0" smtClean="0">
                <a:solidFill>
                  <a:srgbClr val="045AA6"/>
                </a:solidFill>
              </a:rPr>
              <a:t> </a:t>
            </a:r>
            <a:endParaRPr lang="de-DE" sz="1400" b="1" dirty="0" smtClean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</a:pPr>
            <a:r>
              <a:rPr lang="de-DE" sz="1400" b="1" dirty="0" smtClean="0">
                <a:solidFill>
                  <a:srgbClr val="045AA6"/>
                </a:solidFill>
              </a:rPr>
              <a:t>Schätzung eines stabileren R (7-Tage-R):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FF0000"/>
                </a:solidFill>
              </a:rPr>
              <a:t>07.09.2020</a:t>
            </a:r>
            <a:r>
              <a:rPr lang="de-DE" sz="1400" b="1" dirty="0">
                <a:solidFill>
                  <a:srgbClr val="FF0000"/>
                </a:solidFill>
              </a:rPr>
              <a:t>: </a:t>
            </a:r>
            <a:r>
              <a:rPr lang="de-DE" sz="1400" b="1" dirty="0" smtClean="0">
                <a:solidFill>
                  <a:srgbClr val="FF0000"/>
                </a:solidFill>
              </a:rPr>
              <a:t> 0,95 (95%- Prädiktionsintervall</a:t>
            </a:r>
            <a:r>
              <a:rPr lang="de-DE" sz="1400" b="1" dirty="0">
                <a:solidFill>
                  <a:srgbClr val="FF0000"/>
                </a:solidFill>
              </a:rPr>
              <a:t>: </a:t>
            </a:r>
            <a:r>
              <a:rPr lang="de-DE" sz="1400" b="1" dirty="0" smtClean="0">
                <a:solidFill>
                  <a:srgbClr val="FF0000"/>
                </a:solidFill>
              </a:rPr>
              <a:t>0,84 – 1,06) 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045AA6"/>
                </a:solidFill>
              </a:rPr>
              <a:t>06.09.2020</a:t>
            </a:r>
            <a:r>
              <a:rPr lang="de-DE" sz="1400" b="1" dirty="0">
                <a:solidFill>
                  <a:srgbClr val="045AA6"/>
                </a:solidFill>
              </a:rPr>
              <a:t>: 	</a:t>
            </a:r>
            <a:r>
              <a:rPr lang="sv-SE" sz="1400" b="1" dirty="0" smtClean="0">
                <a:solidFill>
                  <a:srgbClr val="045AA6"/>
                </a:solidFill>
              </a:rPr>
              <a:t>0,97 (95</a:t>
            </a:r>
            <a:r>
              <a:rPr lang="sv-SE" sz="1400" b="1" dirty="0">
                <a:solidFill>
                  <a:srgbClr val="045AA6"/>
                </a:solidFill>
              </a:rPr>
              <a:t>%- Prädiktionsintervall: </a:t>
            </a:r>
            <a:r>
              <a:rPr lang="sv-SE" sz="1400" b="1" dirty="0" smtClean="0">
                <a:solidFill>
                  <a:srgbClr val="045AA6"/>
                </a:solidFill>
              </a:rPr>
              <a:t>0,86 – 1,07)</a:t>
            </a:r>
            <a:endParaRPr lang="de-DE" sz="1600" dirty="0" smtClean="0"/>
          </a:p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28349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53" y="754240"/>
            <a:ext cx="9032625" cy="5449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 smtClean="0"/>
              <a:t>07.09.2020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147311" y="103483"/>
            <a:ext cx="6114342" cy="553998"/>
          </a:xfrm>
          <a:prstGeom prst="rect">
            <a:avLst/>
          </a:prstGeom>
          <a:solidFill>
            <a:srgbClr val="045AA6"/>
          </a:solidFill>
        </p:spPr>
        <p:txBody>
          <a:bodyPr vert="horz" wrap="square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 smtClean="0">
                <a:solidFill>
                  <a:schemeClr val="bg1"/>
                </a:solidFill>
              </a:rPr>
              <a:t>7-Tages-Inzidenz nach Meldedatum Bundesländer </a:t>
            </a:r>
            <a:r>
              <a:rPr lang="de-DE" sz="1600" dirty="0" smtClean="0">
                <a:solidFill>
                  <a:schemeClr val="bg1"/>
                </a:solidFill>
              </a:rPr>
              <a:t>(Datenstand 07.09.2020 0:00 Uhr)</a:t>
            </a:r>
            <a:endParaRPr lang="de-DE" sz="1600" dirty="0">
              <a:solidFill>
                <a:schemeClr val="bg1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6702100" y="1647730"/>
            <a:ext cx="417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2</a:t>
            </a:r>
            <a:r>
              <a:rPr lang="de-DE" sz="1400" dirty="0" smtClean="0"/>
              <a:t>.</a:t>
            </a:r>
            <a:endParaRPr lang="de-DE" sz="1400" dirty="0"/>
          </a:p>
        </p:txBody>
      </p:sp>
      <p:sp>
        <p:nvSpPr>
          <p:cNvPr id="22" name="Textfeld 21"/>
          <p:cNvSpPr txBox="1"/>
          <p:nvPr/>
        </p:nvSpPr>
        <p:spPr>
          <a:xfrm>
            <a:off x="6702100" y="2753003"/>
            <a:ext cx="417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5.</a:t>
            </a:r>
            <a:endParaRPr lang="de-DE" sz="1400" dirty="0"/>
          </a:p>
        </p:txBody>
      </p:sp>
      <p:sp>
        <p:nvSpPr>
          <p:cNvPr id="17" name="Textfeld 16"/>
          <p:cNvSpPr txBox="1"/>
          <p:nvPr/>
        </p:nvSpPr>
        <p:spPr>
          <a:xfrm>
            <a:off x="6702100" y="1398949"/>
            <a:ext cx="417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1.</a:t>
            </a:r>
            <a:endParaRPr lang="de-DE" sz="1400" dirty="0"/>
          </a:p>
        </p:txBody>
      </p:sp>
      <p:sp>
        <p:nvSpPr>
          <p:cNvPr id="15" name="Textfeld 14"/>
          <p:cNvSpPr txBox="1"/>
          <p:nvPr/>
        </p:nvSpPr>
        <p:spPr>
          <a:xfrm>
            <a:off x="6702100" y="1130887"/>
            <a:ext cx="417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3.</a:t>
            </a:r>
            <a:endParaRPr lang="de-DE" sz="1400" dirty="0"/>
          </a:p>
        </p:txBody>
      </p:sp>
      <p:sp>
        <p:nvSpPr>
          <p:cNvPr id="14" name="Textfeld 13"/>
          <p:cNvSpPr txBox="1"/>
          <p:nvPr/>
        </p:nvSpPr>
        <p:spPr>
          <a:xfrm>
            <a:off x="6702100" y="2222670"/>
            <a:ext cx="417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4</a:t>
            </a:r>
            <a:r>
              <a:rPr lang="de-DE" sz="1400" dirty="0" smtClean="0"/>
              <a:t>.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283975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 smtClean="0"/>
              <a:t>07.09.2020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236765" y="166413"/>
            <a:ext cx="6784521" cy="307777"/>
          </a:xfrm>
          <a:prstGeom prst="rect">
            <a:avLst/>
          </a:prstGeom>
          <a:solidFill>
            <a:srgbClr val="045AA6"/>
          </a:solidFill>
        </p:spPr>
        <p:txBody>
          <a:bodyPr vert="horz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 smtClean="0">
                <a:solidFill>
                  <a:schemeClr val="bg1"/>
                </a:solidFill>
              </a:rPr>
              <a:t>Geografische Verteilung in Deutschland: 7-Tage-Inzidenz 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302497"/>
              </p:ext>
            </p:extLst>
          </p:nvPr>
        </p:nvGraphicFramePr>
        <p:xfrm>
          <a:off x="236765" y="484709"/>
          <a:ext cx="6784521" cy="115058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73528"/>
                <a:gridCol w="6310993"/>
              </a:tblGrid>
              <a:tr h="301958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=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7.627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971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7-Tages-Inzidenz  </a:t>
                      </a:r>
                      <a:r>
                        <a:rPr lang="de-DE" sz="1200" b="1" dirty="0" smtClean="0">
                          <a:solidFill>
                            <a:schemeClr val="tx1"/>
                          </a:solidFill>
                        </a:rPr>
                        <a:t>&gt;25-50 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Fälle/100.000 </a:t>
                      </a:r>
                      <a:r>
                        <a:rPr lang="de-DE" sz="1200" dirty="0" err="1" smtClean="0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2456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de-DE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7-Tages-Inzidenz  </a:t>
                      </a:r>
                      <a:r>
                        <a:rPr lang="de-DE" sz="1200" b="1" dirty="0" smtClean="0">
                          <a:solidFill>
                            <a:schemeClr val="tx1"/>
                          </a:solidFill>
                        </a:rPr>
                        <a:t>&gt;50-100 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Fälle/100.000 </a:t>
                      </a:r>
                      <a:r>
                        <a:rPr lang="de-DE" sz="1200" dirty="0" err="1" smtClean="0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20335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7-Tages-Inzidenz  &gt;</a:t>
                      </a:r>
                      <a:r>
                        <a:rPr lang="de-DE" sz="1200" b="1" dirty="0" smtClean="0">
                          <a:solidFill>
                            <a:schemeClr val="tx1"/>
                          </a:solidFill>
                        </a:rPr>
                        <a:t>100-500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 Fälle/100.000 </a:t>
                      </a:r>
                      <a:r>
                        <a:rPr lang="de-DE" sz="1200" dirty="0" err="1" smtClean="0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765" y="1575426"/>
            <a:ext cx="7164160" cy="504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339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</Words>
  <Application>Microsoft Office PowerPoint</Application>
  <PresentationFormat>Bildschirmpräsentation (4:3)</PresentationFormat>
  <Paragraphs>69</Paragraphs>
  <Slides>3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Office-Design</vt:lpstr>
      <vt:lpstr>COVID-19:   Lage National, 07.09.2020  Informationen für den Krisenstab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Schönfeld, Viktoria</cp:lastModifiedBy>
  <cp:revision>2652</cp:revision>
  <cp:lastPrinted>2020-08-31T05:46:37Z</cp:lastPrinted>
  <dcterms:created xsi:type="dcterms:W3CDTF">2015-11-02T12:29:13Z</dcterms:created>
  <dcterms:modified xsi:type="dcterms:W3CDTF">2020-09-07T10:23:11Z</dcterms:modified>
</cp:coreProperties>
</file>