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314" r:id="rId3"/>
    <p:sldId id="327" r:id="rId4"/>
    <p:sldId id="319" r:id="rId5"/>
    <p:sldId id="324" r:id="rId6"/>
    <p:sldId id="322" r:id="rId7"/>
    <p:sldId id="323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randl" initials="MB" lastIdx="5" clrIdx="0"/>
  <p:cmAuthor id="1" name="Bender, Jennifer" initials="BJ" lastIdx="2" clrIdx="1"/>
  <p:cmAuthor id="2" name="Zeitlmann, Nadine" initials="Z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81528" autoAdjust="0"/>
  </p:normalViewPr>
  <p:slideViewPr>
    <p:cSldViewPr snapToGrid="0" snapToObjects="1">
      <p:cViewPr>
        <p:scale>
          <a:sx n="100" d="100"/>
          <a:sy n="100" d="100"/>
        </p:scale>
        <p:origin x="-882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9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2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57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09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83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2143480"/>
            <a:ext cx="4504844" cy="1548940"/>
          </a:xfrm>
        </p:spPr>
        <p:txBody>
          <a:bodyPr>
            <a:noAutofit/>
          </a:bodyPr>
          <a:lstStyle/>
          <a:p>
            <a:r>
              <a:rPr lang="de-DE" dirty="0" smtClean="0"/>
              <a:t>Amtshilfe am GA Freising (März 2020) &amp; Studie: Übertragung von SARS-CoV-2 in Abhängigkeit von der Symptomatik</a:t>
            </a:r>
            <a:br>
              <a:rPr lang="de-DE" dirty="0" smtClean="0"/>
            </a:b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1600" b="0" dirty="0" smtClean="0"/>
              <a:t>Krisenstab, 07.09.2020</a:t>
            </a:r>
            <a:endParaRPr lang="de-DE" sz="11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4087290" y="4257675"/>
            <a:ext cx="4504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solidFill>
                  <a:schemeClr val="bg1"/>
                </a:solidFill>
              </a:rPr>
              <a:t>Bender J. </a:t>
            </a:r>
            <a:r>
              <a:rPr lang="de-DE" sz="1400" dirty="0" smtClean="0">
                <a:solidFill>
                  <a:schemeClr val="bg1"/>
                </a:solidFill>
              </a:rPr>
              <a:t>(EUPHEM, FG13), Brandl M. (PAE/FG37), 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Höhle M. (Gastwissenschaftler), Buchholz U. (FG36), </a:t>
            </a:r>
            <a:r>
              <a:rPr lang="de-DE" sz="1400" u="sng" dirty="0" smtClean="0">
                <a:solidFill>
                  <a:schemeClr val="bg1"/>
                </a:solidFill>
              </a:rPr>
              <a:t>Zeitlmann N.</a:t>
            </a:r>
            <a:r>
              <a:rPr lang="de-DE" sz="1400" dirty="0" smtClean="0">
                <a:solidFill>
                  <a:schemeClr val="bg1"/>
                </a:solidFill>
              </a:rPr>
              <a:t> (FG38) </a:t>
            </a:r>
            <a:r>
              <a:rPr lang="de-DE" sz="1100" dirty="0" smtClean="0">
                <a:solidFill>
                  <a:schemeClr val="bg1"/>
                </a:solidFill>
              </a:rPr>
              <a:t>				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" name="AutoShape 2" descr="Fasching Freising: Das ist von Weiberfasching b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Fasching Freising: Das ist von Weiberfasching b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Fasching in Bayern: 13 Jugendliche mit Alkoholvergiftung im Krankenha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r="8920"/>
          <a:stretch/>
        </p:blipFill>
        <p:spPr bwMode="auto">
          <a:xfrm>
            <a:off x="-218722" y="2267305"/>
            <a:ext cx="4134562" cy="27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90524" y="910888"/>
            <a:ext cx="8848725" cy="5302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1" dirty="0" smtClean="0"/>
              <a:t>Vorgeschichte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29.02.2020: Meldung eines COVID-19-Fall ans GA Freising</a:t>
            </a:r>
          </a:p>
          <a:p>
            <a:pPr marL="1076325" lvl="2" indent="-266700">
              <a:buFont typeface="Wingdings" panose="05000000000000000000" pitchFamily="2" charset="2"/>
              <a:buChar char="§"/>
            </a:pPr>
            <a:r>
              <a:rPr lang="de-DE" sz="1600" dirty="0" smtClean="0"/>
              <a:t>Reise nach </a:t>
            </a:r>
            <a:r>
              <a:rPr lang="de-DE" sz="1600" dirty="0"/>
              <a:t>NRW bis </a:t>
            </a:r>
            <a:r>
              <a:rPr lang="de-DE" sz="1600" dirty="0" smtClean="0"/>
              <a:t>21.02.2020 (Kölner Karneval mit Bruder aus Heinsberg)</a:t>
            </a:r>
          </a:p>
          <a:p>
            <a:pPr marL="1076325" lvl="2" indent="-266700">
              <a:buFont typeface="Wingdings" panose="05000000000000000000" pitchFamily="2" charset="2"/>
              <a:buChar char="§"/>
            </a:pPr>
            <a:r>
              <a:rPr lang="de-DE" sz="1600" dirty="0" smtClean="0"/>
              <a:t>23</a:t>
            </a:r>
            <a:r>
              <a:rPr lang="de-DE" sz="1600" dirty="0"/>
              <a:t>.-26.02.2020 (Fasching): Besuch vieler Veranstaltungen im </a:t>
            </a:r>
            <a:r>
              <a:rPr lang="de-DE" sz="1600" dirty="0" smtClean="0"/>
              <a:t>LK Freising</a:t>
            </a:r>
          </a:p>
          <a:p>
            <a:pPr marL="1076325" lvl="2" indent="-266700">
              <a:buFont typeface="Wingdings" panose="05000000000000000000" pitchFamily="2" charset="2"/>
              <a:buChar char="§"/>
            </a:pPr>
            <a:r>
              <a:rPr lang="de-DE" sz="1600" dirty="0" smtClean="0"/>
              <a:t>Teststrategie für KP in Bayern: alle KP1 (auch asymptomatische)</a:t>
            </a:r>
          </a:p>
          <a:p>
            <a:pPr marL="809625" lvl="2" indent="0">
              <a:buNone/>
            </a:pPr>
            <a:endParaRPr lang="de-DE" sz="600" dirty="0"/>
          </a:p>
          <a:p>
            <a:pPr marL="0" indent="0">
              <a:buNone/>
            </a:pPr>
            <a:r>
              <a:rPr lang="de-DE" sz="2000" b="1" dirty="0" smtClean="0">
                <a:sym typeface="Wingdings" panose="05000000000000000000" pitchFamily="2" charset="2"/>
              </a:rPr>
              <a:t>Amtshilfeersuchen (04.03.2020)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Wingdings" panose="05000000000000000000" pitchFamily="2" charset="2"/>
              </a:rPr>
              <a:t>3 RKI-Mitarbeitende: Jennifer Bender, Michael Brandl, Nadine Zeitlmann</a:t>
            </a:r>
            <a:endParaRPr lang="de-DE" sz="1800" dirty="0" smtClean="0"/>
          </a:p>
          <a:p>
            <a:pPr marL="0" indent="0">
              <a:buNone/>
            </a:pPr>
            <a:endParaRPr lang="de-DE" sz="600" b="1" dirty="0"/>
          </a:p>
          <a:p>
            <a:pPr marL="0" indent="0">
              <a:buNone/>
            </a:pPr>
            <a:r>
              <a:rPr lang="de-DE" sz="2000" b="1" dirty="0" smtClean="0"/>
              <a:t>Aufgaben </a:t>
            </a:r>
            <a:r>
              <a:rPr lang="de-DE" sz="2000" b="1" dirty="0"/>
              <a:t>im Rahmen der Amtshilfe (05.03.-</a:t>
            </a:r>
            <a:r>
              <a:rPr lang="de-DE" sz="2000" b="1" dirty="0" smtClean="0"/>
              <a:t>11.03.2020)</a:t>
            </a:r>
            <a:endParaRPr lang="de-DE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Dokumentation der Information zu den Fällen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Kontaktpersonennachverfolgung (</a:t>
            </a:r>
            <a:r>
              <a:rPr lang="de-DE" sz="1800" dirty="0" err="1"/>
              <a:t>KoNa</a:t>
            </a:r>
            <a:r>
              <a:rPr lang="de-DE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Beratende Tätigkeiten</a:t>
            </a:r>
          </a:p>
          <a:p>
            <a:pPr marL="0" indent="0">
              <a:spcBef>
                <a:spcPts val="0"/>
              </a:spcBef>
              <a:buNone/>
            </a:pPr>
            <a:endParaRPr lang="de-DE" sz="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000" b="1" dirty="0" smtClean="0"/>
              <a:t>Herausforderungen</a:t>
            </a:r>
            <a:endParaRPr lang="de-DE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 smtClean="0"/>
              <a:t>Druck </a:t>
            </a:r>
            <a:r>
              <a:rPr lang="de-DE" sz="1800" dirty="0"/>
              <a:t>von Politik und </a:t>
            </a:r>
            <a:r>
              <a:rPr lang="de-DE" sz="1800" dirty="0" smtClean="0"/>
              <a:t>Bevölkerung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Auslastung </a:t>
            </a:r>
            <a:r>
              <a:rPr lang="de-DE" sz="1800" dirty="0"/>
              <a:t>der Testkapazitäten im </a:t>
            </a:r>
            <a:r>
              <a:rPr lang="de-DE" sz="1800" dirty="0" smtClean="0"/>
              <a:t>LK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Zu </a:t>
            </a:r>
            <a:r>
              <a:rPr lang="de-DE" sz="1800" dirty="0"/>
              <a:t>wenig Personal</a:t>
            </a:r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51496"/>
            <a:ext cx="8092592" cy="369332"/>
          </a:xfrm>
        </p:spPr>
        <p:txBody>
          <a:bodyPr/>
          <a:lstStyle/>
          <a:p>
            <a:r>
              <a:rPr lang="de-DE" sz="2400" dirty="0" smtClean="0"/>
              <a:t>Amtshilfeersuchen ans GA Freising, Bayern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962649" y="3610271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Abreise:</a:t>
            </a:r>
          </a:p>
          <a:p>
            <a:r>
              <a:rPr lang="de-DE" dirty="0" smtClean="0"/>
              <a:t>Vereinbarung zur Aufarbeitung des Clusters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5367336" y="3924298"/>
            <a:ext cx="371475" cy="295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6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Aufarbeitung des Clusters Freising</a:t>
            </a:r>
            <a:endParaRPr lang="de-DE" sz="240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958513"/>
            <a:ext cx="8259289" cy="5302250"/>
          </a:xfrm>
        </p:spPr>
        <p:txBody>
          <a:bodyPr>
            <a:noAutofit/>
          </a:bodyPr>
          <a:lstStyle/>
          <a:p>
            <a:r>
              <a:rPr lang="de-DE" sz="2000" b="1" dirty="0" smtClean="0"/>
              <a:t>Studie zur Transmission </a:t>
            </a:r>
            <a:r>
              <a:rPr lang="de-DE" sz="2000" dirty="0"/>
              <a:t>ausgehend von asymptomatischen, präsymptomatischen und symptomatischen </a:t>
            </a:r>
            <a:r>
              <a:rPr lang="de-DE" sz="2000" dirty="0" smtClean="0"/>
              <a:t>Fällen von SARS-CoV-2</a:t>
            </a:r>
            <a:endParaRPr lang="de-DE" sz="2000" dirty="0"/>
          </a:p>
          <a:p>
            <a:r>
              <a:rPr lang="de-DE" sz="2000" b="1" dirty="0" smtClean="0"/>
              <a:t>Telefonische Befragung </a:t>
            </a:r>
            <a:r>
              <a:rPr lang="de-DE" sz="2000" b="1" dirty="0"/>
              <a:t>der 59 Fälle im Cluster</a:t>
            </a:r>
          </a:p>
          <a:p>
            <a:pPr lvl="1"/>
            <a:r>
              <a:rPr lang="de-DE" sz="1800" dirty="0"/>
              <a:t>Unterstützung durch wiss. Mitarbeitende am RKI (Abt.1-Abt. 3, ZBS)</a:t>
            </a:r>
          </a:p>
          <a:p>
            <a:pPr lvl="1"/>
            <a:r>
              <a:rPr lang="de-DE" sz="1800" dirty="0"/>
              <a:t>Standardisierter Fragebogen</a:t>
            </a:r>
          </a:p>
          <a:p>
            <a:pPr lvl="2"/>
            <a:r>
              <a:rPr lang="de-DE" sz="1600" dirty="0" smtClean="0"/>
              <a:t>Exposition (Quellfall, Fasching)</a:t>
            </a:r>
            <a:endParaRPr lang="de-DE" sz="1600" dirty="0"/>
          </a:p>
          <a:p>
            <a:pPr lvl="2"/>
            <a:r>
              <a:rPr lang="de-DE" sz="1600" dirty="0" smtClean="0"/>
              <a:t>Symptomatik</a:t>
            </a:r>
            <a:endParaRPr lang="de-DE" sz="1600" dirty="0"/>
          </a:p>
          <a:p>
            <a:pPr lvl="2"/>
            <a:r>
              <a:rPr lang="de-DE" sz="1600" dirty="0"/>
              <a:t>Kontaktpersonen in infektiösem Zeitraum </a:t>
            </a:r>
          </a:p>
          <a:p>
            <a:pPr lvl="3"/>
            <a:r>
              <a:rPr lang="de-DE" sz="1400" dirty="0"/>
              <a:t>Anzahl KP (Haushalt </a:t>
            </a:r>
            <a:r>
              <a:rPr lang="de-DE" sz="1400" dirty="0" smtClean="0"/>
              <a:t>und nicht Haushalt)</a:t>
            </a:r>
            <a:endParaRPr lang="de-DE" sz="1400" dirty="0"/>
          </a:p>
          <a:p>
            <a:pPr lvl="3"/>
            <a:r>
              <a:rPr lang="de-DE" sz="1400" dirty="0"/>
              <a:t>Pro KP: Symptome nach Kontakt, Kontakt während prä- oder symptomatischer Phase, Test auf SARS-CoV-2, Ergebnis</a:t>
            </a:r>
          </a:p>
          <a:p>
            <a:r>
              <a:rPr lang="de-DE" sz="2000" b="1" dirty="0"/>
              <a:t>Deskriptive </a:t>
            </a:r>
            <a:r>
              <a:rPr lang="de-DE" sz="2000" b="1" dirty="0" smtClean="0"/>
              <a:t>Auswertung/Modellierung Transmissionskette</a:t>
            </a:r>
            <a:endParaRPr lang="de-DE" sz="2000" b="1" dirty="0"/>
          </a:p>
          <a:p>
            <a:r>
              <a:rPr lang="de-DE" sz="2000" b="1" dirty="0" smtClean="0"/>
              <a:t>Berechnung </a:t>
            </a:r>
            <a:r>
              <a:rPr lang="de-DE" sz="2000" b="1" dirty="0"/>
              <a:t>von Transmissionsraten </a:t>
            </a:r>
            <a:r>
              <a:rPr lang="de-DE" sz="2000" dirty="0"/>
              <a:t>(“</a:t>
            </a:r>
            <a:r>
              <a:rPr lang="de-DE" sz="2000" dirty="0" err="1"/>
              <a:t>secondary</a:t>
            </a:r>
            <a:r>
              <a:rPr lang="de-DE" sz="2000" dirty="0"/>
              <a:t> </a:t>
            </a:r>
            <a:r>
              <a:rPr lang="de-DE" sz="2000" dirty="0" err="1"/>
              <a:t>attack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‘‘; SAR): </a:t>
            </a:r>
          </a:p>
          <a:p>
            <a:pPr lvl="1"/>
            <a:r>
              <a:rPr lang="de-DE" sz="1800" dirty="0"/>
              <a:t>KP (positiv-getestet) / alle KP</a:t>
            </a:r>
          </a:p>
          <a:p>
            <a:pPr lvl="1"/>
            <a:r>
              <a:rPr lang="de-DE" sz="1800" dirty="0"/>
              <a:t>KP (respiratorische Symptomatik) / alle KP</a:t>
            </a:r>
          </a:p>
          <a:p>
            <a:r>
              <a:rPr lang="de-DE" sz="2000" b="1" dirty="0" smtClean="0"/>
              <a:t>Berechnung der Relativen </a:t>
            </a:r>
            <a:r>
              <a:rPr lang="de-DE" sz="2000" b="1" dirty="0"/>
              <a:t>Risiken </a:t>
            </a:r>
            <a:r>
              <a:rPr lang="de-DE" sz="2000" dirty="0"/>
              <a:t>(RR): Vergleich der SAR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2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939463"/>
            <a:ext cx="8259289" cy="5302250"/>
          </a:xfrm>
        </p:spPr>
        <p:txBody>
          <a:bodyPr>
            <a:noAutofit/>
          </a:bodyPr>
          <a:lstStyle/>
          <a:p>
            <a:r>
              <a:rPr lang="de-DE" sz="2000" dirty="0" smtClean="0"/>
              <a:t>Response Rate der Befragung: 53 / 59 Fällen (90%)</a:t>
            </a:r>
          </a:p>
          <a:p>
            <a:pPr lvl="1"/>
            <a:r>
              <a:rPr lang="de-DE" sz="1800" dirty="0" smtClean="0"/>
              <a:t>Mittleres Alter: 40 Jahre (Range: 28-52)</a:t>
            </a:r>
          </a:p>
          <a:p>
            <a:pPr lvl="1"/>
            <a:r>
              <a:rPr lang="de-DE" sz="1800" dirty="0" smtClean="0"/>
              <a:t>25/53 Fällen weiblich (47%)</a:t>
            </a:r>
          </a:p>
          <a:p>
            <a:pPr lvl="1"/>
            <a:r>
              <a:rPr lang="de-DE" sz="1800" dirty="0" smtClean="0"/>
              <a:t>7/53 asymptomatische Fälle (13%)</a:t>
            </a:r>
          </a:p>
          <a:p>
            <a:pPr lvl="1"/>
            <a:r>
              <a:rPr lang="de-DE" sz="1800" dirty="0" smtClean="0"/>
              <a:t>Symptomatik (n=46)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57199" y="1155699"/>
            <a:ext cx="8092593" cy="5467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9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Ergebnisse – deskriptive Auswertungen</a:t>
            </a:r>
            <a:endParaRPr lang="de-DE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34" y="2524125"/>
            <a:ext cx="6537361" cy="41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121671"/>
            <a:ext cx="6876303" cy="55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Ergebnisse – Transmissionskette </a:t>
            </a:r>
            <a:endParaRPr lang="de-DE" sz="2400" dirty="0"/>
          </a:p>
        </p:txBody>
      </p:sp>
      <p:sp>
        <p:nvSpPr>
          <p:cNvPr id="2" name="AutoShape 2" descr="Abbildung 6: Vereinigungsmenge aller 864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155575" y="-5486400"/>
            <a:ext cx="1143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Abbildung 6: Vereinigungsmenge aller 864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307975" y="-5334000"/>
            <a:ext cx="1143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31772" y="1605092"/>
            <a:ext cx="348297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Hinweise auf Super-</a:t>
            </a:r>
            <a:r>
              <a:rPr lang="de-DE" b="1" dirty="0" err="1" smtClean="0"/>
              <a:t>Spreading</a:t>
            </a:r>
            <a:r>
              <a:rPr lang="de-DE" b="1" dirty="0" smtClean="0"/>
              <a:t> </a:t>
            </a:r>
            <a:r>
              <a:rPr lang="de-DE" dirty="0" smtClean="0"/>
              <a:t>an Faschingsveranstaltungen</a:t>
            </a:r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Mittleres </a:t>
            </a:r>
            <a:r>
              <a:rPr lang="de-DE" sz="1600" dirty="0"/>
              <a:t>serielles Intervall:    4.7 Tage (Median: 3 </a:t>
            </a:r>
            <a:r>
              <a:rPr lang="de-DE" sz="1600" dirty="0" smtClean="0"/>
              <a:t>Tage)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Mittlere Inkubationszeit: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de-DE" sz="1600" dirty="0"/>
              <a:t> </a:t>
            </a:r>
            <a:r>
              <a:rPr lang="de-DE" sz="1600" dirty="0" smtClean="0"/>
              <a:t>      5 Tage (Median:  4.4 Tage)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Mittlere Generationszeit:</a:t>
            </a:r>
          </a:p>
          <a:p>
            <a:pPr lvl="1">
              <a:buClr>
                <a:schemeClr val="accent1"/>
              </a:buClr>
            </a:pPr>
            <a:r>
              <a:rPr lang="de-DE" sz="1600" dirty="0"/>
              <a:t> </a:t>
            </a:r>
            <a:r>
              <a:rPr lang="de-DE" sz="1600" dirty="0" smtClean="0"/>
              <a:t>     4.8 Tage (Median: 3.8 Tage)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Kein asymptomatischer SARS-CoV-2-Fall </a:t>
            </a:r>
            <a:r>
              <a:rPr lang="de-DE" dirty="0" smtClean="0"/>
              <a:t>als Quellfall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990975" y="2497038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6810375" y="3349149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flipH="1" flipV="1">
            <a:off x="5873750" y="3349148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 flipV="1">
            <a:off x="5480050" y="4280325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flipH="1" flipV="1">
            <a:off x="7809565" y="4271504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flipH="1" flipV="1">
            <a:off x="4664075" y="5211464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flipH="1" flipV="1">
            <a:off x="4876800" y="5206801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flipH="1">
            <a:off x="7327900" y="5846861"/>
            <a:ext cx="266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* </a:t>
            </a:r>
            <a:r>
              <a:rPr lang="de-DE" sz="1200" dirty="0" err="1" smtClean="0">
                <a:solidFill>
                  <a:srgbClr val="C00000"/>
                </a:solidFill>
              </a:rPr>
              <a:t>asymptomatic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5" name="AutoShape 4" descr="Abbildung 6: Vereinigungsmenge aller 32832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155575" y="-6858000"/>
            <a:ext cx="14287500" cy="142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38149" y="917574"/>
            <a:ext cx="8092593" cy="558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Beispiel </a:t>
            </a:r>
            <a:r>
              <a:rPr lang="de-DE" sz="2000" dirty="0" err="1" smtClean="0"/>
              <a:t>KP</a:t>
            </a:r>
            <a:r>
              <a:rPr lang="de-DE" sz="2000" baseline="-25000" dirty="0" err="1" smtClean="0"/>
              <a:t>nicht</a:t>
            </a:r>
            <a:r>
              <a:rPr lang="de-DE" sz="2000" baseline="-25000" dirty="0" smtClean="0"/>
              <a:t> Haushalt </a:t>
            </a:r>
            <a:r>
              <a:rPr lang="de-DE" sz="2000" dirty="0" smtClean="0"/>
              <a:t>und Resultat: </a:t>
            </a:r>
            <a:r>
              <a:rPr lang="de-DE" sz="2000" b="1" dirty="0" smtClean="0"/>
              <a:t>Testergebnis</a:t>
            </a:r>
            <a:r>
              <a:rPr lang="de-DE" sz="2000" dirty="0" smtClean="0"/>
              <a:t> der KP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Schlussfolgerungen </a:t>
            </a:r>
            <a:r>
              <a:rPr lang="de-DE" sz="2000" b="1" dirty="0"/>
              <a:t>der </a:t>
            </a:r>
            <a:r>
              <a:rPr lang="de-DE" sz="2000" b="1" dirty="0" smtClean="0"/>
              <a:t>Studie</a:t>
            </a:r>
            <a:r>
              <a:rPr lang="de-DE" sz="2000" dirty="0" smtClean="0"/>
              <a:t>  </a:t>
            </a:r>
            <a:endParaRPr lang="de-DE" sz="2000" dirty="0"/>
          </a:p>
          <a:p>
            <a:r>
              <a:rPr lang="de-DE" sz="1800" dirty="0"/>
              <a:t>Limitation der Studie: Analysen nur auf Basis der Auskunft der Fälle (nicht KP selber)</a:t>
            </a:r>
          </a:p>
          <a:p>
            <a:r>
              <a:rPr lang="de-DE" sz="1800" dirty="0" smtClean="0"/>
              <a:t>Potentielles </a:t>
            </a:r>
            <a:r>
              <a:rPr lang="de-DE" sz="1800" dirty="0"/>
              <a:t>Super-</a:t>
            </a:r>
            <a:r>
              <a:rPr lang="de-DE" sz="1800" dirty="0" err="1"/>
              <a:t>Spreading</a:t>
            </a:r>
            <a:r>
              <a:rPr lang="de-DE" sz="1800" dirty="0"/>
              <a:t> bei </a:t>
            </a:r>
            <a:r>
              <a:rPr lang="de-DE" sz="1800" dirty="0" smtClean="0"/>
              <a:t>kleineren Massenveranstaltungen</a:t>
            </a:r>
            <a:endParaRPr lang="de-DE" sz="1800" dirty="0"/>
          </a:p>
          <a:p>
            <a:r>
              <a:rPr lang="de-DE" sz="1800" dirty="0"/>
              <a:t>Keine Infektionen ausgehend von asymptomatischen Fällen</a:t>
            </a:r>
          </a:p>
          <a:p>
            <a:r>
              <a:rPr lang="de-DE" sz="1800" dirty="0"/>
              <a:t>Höchste sekundäre Transmissionsrate in präsymptomatischer Phase </a:t>
            </a:r>
          </a:p>
          <a:p>
            <a:pPr lvl="1">
              <a:buFont typeface="Wingdings"/>
              <a:buChar char="à"/>
            </a:pPr>
            <a:r>
              <a:rPr lang="de-DE" sz="1600" dirty="0"/>
              <a:t>Zeitnahe Initiierung von Maßnahmen von </a:t>
            </a:r>
            <a:r>
              <a:rPr lang="de-DE" sz="1600"/>
              <a:t>KP </a:t>
            </a:r>
            <a:r>
              <a:rPr lang="de-DE" sz="1600" smtClean="0"/>
              <a:t>und </a:t>
            </a:r>
            <a:r>
              <a:rPr lang="de-DE" sz="1600" dirty="0"/>
              <a:t>Fällen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Weitere </a:t>
            </a:r>
            <a:r>
              <a:rPr lang="de-DE" sz="1800" dirty="0"/>
              <a:t>Daten zu Generationszeit/Inkubationszeit und seriellem Intervall </a:t>
            </a:r>
            <a:endParaRPr lang="en-GB" sz="1800" dirty="0" smtClean="0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/>
              <a:t>Transmissionraten</a:t>
            </a:r>
            <a:r>
              <a:rPr lang="de-DE" sz="2400" dirty="0" smtClean="0"/>
              <a:t> auf Kontaktpersonen</a:t>
            </a:r>
            <a:endParaRPr lang="de-DE" sz="24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1299368"/>
            <a:ext cx="76819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57198" y="993774"/>
            <a:ext cx="8686801" cy="5467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Bewertung des  Einsatzes:</a:t>
            </a:r>
          </a:p>
          <a:p>
            <a:r>
              <a:rPr lang="de-DE" sz="1800" dirty="0" smtClean="0"/>
              <a:t>Gute Zusammenarbeit mit dem GA Freising </a:t>
            </a:r>
          </a:p>
          <a:p>
            <a:pPr lvl="1"/>
            <a:r>
              <a:rPr lang="de-DE" sz="1600" dirty="0" smtClean="0"/>
              <a:t>herzliche Aufnahme ins Team und große Dankbarkeit</a:t>
            </a:r>
          </a:p>
          <a:p>
            <a:r>
              <a:rPr lang="de-DE" sz="1800" dirty="0" smtClean="0"/>
              <a:t>Sichtbare Überlastung der Mitarbeitenden des GA</a:t>
            </a:r>
          </a:p>
          <a:p>
            <a:r>
              <a:rPr lang="de-DE" sz="1800" dirty="0"/>
              <a:t>U</a:t>
            </a:r>
            <a:r>
              <a:rPr lang="de-DE" sz="1800" dirty="0" smtClean="0"/>
              <a:t>nzureichende Schulung der unterstützenden                                                        Mitarbeitenden aus anderen Abteilungen des GA</a:t>
            </a:r>
          </a:p>
          <a:p>
            <a:r>
              <a:rPr lang="de-DE" sz="1800" dirty="0" smtClean="0"/>
              <a:t>Anpacken anstatt Auswerten! </a:t>
            </a:r>
            <a:endParaRPr lang="de-DE" sz="1800" dirty="0"/>
          </a:p>
          <a:p>
            <a:pPr lvl="1"/>
            <a:r>
              <a:rPr lang="de-DE" sz="1600" dirty="0" smtClean="0"/>
              <a:t>Aufarbeitung der Fälle erst am RKI möglich</a:t>
            </a:r>
          </a:p>
          <a:p>
            <a:r>
              <a:rPr lang="de-DE" sz="1800" dirty="0" smtClean="0"/>
              <a:t>Unzureichende IT-Nutzung am GA (viel Papierverkehr)</a:t>
            </a:r>
          </a:p>
          <a:p>
            <a:endParaRPr lang="de-DE" sz="2000" dirty="0" smtClean="0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Fazit</a:t>
            </a: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448677" y="994643"/>
            <a:ext cx="2447673" cy="3321942"/>
            <a:chOff x="6579828" y="2569274"/>
            <a:chExt cx="2052031" cy="29999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828" y="2569274"/>
              <a:ext cx="2052031" cy="273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579828" y="5263473"/>
              <a:ext cx="2052031" cy="30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,,digitale </a:t>
              </a:r>
              <a:r>
                <a:rPr lang="de-DE" sz="1600" dirty="0" err="1" smtClean="0"/>
                <a:t>Epi</a:t>
              </a:r>
              <a:r>
                <a:rPr lang="de-DE" sz="1600" dirty="0" smtClean="0"/>
                <a:t>‘‘ </a:t>
              </a:r>
              <a:endParaRPr lang="de-DE" sz="1600" dirty="0"/>
            </a:p>
          </p:txBody>
        </p:sp>
      </p:grpSp>
      <p:pic>
        <p:nvPicPr>
          <p:cNvPr id="8" name="Picture 2" descr="S:\Projekte\FG32_Epialert_Personenbezug\nCoV\UB_TeamFreising\Fotos\IMG_7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95525" y="4676538"/>
            <a:ext cx="2261893" cy="16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89" y="4649489"/>
            <a:ext cx="1292604" cy="1723471"/>
          </a:xfrm>
          <a:prstGeom prst="rect">
            <a:avLst/>
          </a:prstGeom>
        </p:spPr>
      </p:pic>
      <p:pic>
        <p:nvPicPr>
          <p:cNvPr id="10" name="Picture 3" descr="S:\Projekte\FG32_Epialert_Personenbezug\nCoV\UB_TeamFreising\Fotos\IMG_78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085" y="4891974"/>
            <a:ext cx="1723468" cy="12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4635504"/>
            <a:ext cx="2352675" cy="1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Bildschirmpräsentation (4:3)</PresentationFormat>
  <Paragraphs>111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Amtshilfe am GA Freising (März 2020) &amp; Studie: Übertragung von SARS-CoV-2 in Abhängigkeit von der Symptomatik  Krisenstab, 07.09.2020</vt:lpstr>
      <vt:lpstr>Amtshilfeersuchen ans GA Freising, Bayern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Zeitlmann, Nadine</cp:lastModifiedBy>
  <cp:revision>332</cp:revision>
  <cp:lastPrinted>2020-09-04T07:58:15Z</cp:lastPrinted>
  <dcterms:created xsi:type="dcterms:W3CDTF">2015-11-02T12:29:13Z</dcterms:created>
  <dcterms:modified xsi:type="dcterms:W3CDTF">2020-09-07T07:43:56Z</dcterms:modified>
</cp:coreProperties>
</file>