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302" r:id="rId3"/>
    <p:sldId id="309" r:id="rId4"/>
    <p:sldId id="303" r:id="rId5"/>
    <p:sldId id="306" r:id="rId6"/>
    <p:sldId id="304" r:id="rId7"/>
    <p:sldId id="310" r:id="rId8"/>
    <p:sldId id="312" r:id="rId9"/>
    <p:sldId id="295" r:id="rId10"/>
    <p:sldId id="301" r:id="rId11"/>
    <p:sldId id="296" r:id="rId12"/>
    <p:sldId id="299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757A9-5B18-4C91-B674-DE0C051C1E2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96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59B1-BA06-4C7B-BE8E-C830471248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90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163773" y="6305266"/>
            <a:ext cx="8447964" cy="552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75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1" r:id="rId9"/>
    <p:sldLayoutId id="2147483665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2200" b="0" dirty="0" smtClean="0"/>
              <a:t>CORONA MONITORING bundesweit</a:t>
            </a:r>
            <a:br>
              <a:rPr lang="de-DE" sz="2200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(RKI-SOEP-Studie)</a:t>
            </a:r>
            <a:br>
              <a:rPr lang="de-DE" b="0" dirty="0" smtClean="0"/>
            </a:br>
            <a:r>
              <a:rPr lang="de-DE" b="0" dirty="0"/>
              <a:t/>
            </a:r>
            <a:br>
              <a:rPr lang="de-DE" b="0" dirty="0"/>
            </a:br>
            <a:r>
              <a:rPr lang="de-DE" sz="1800" b="0" dirty="0" smtClean="0"/>
              <a:t>Projektleitung</a:t>
            </a:r>
            <a:br>
              <a:rPr lang="de-DE" sz="1800" b="0" dirty="0" smtClean="0"/>
            </a:br>
            <a:r>
              <a:rPr lang="de-DE" sz="1800" b="0" dirty="0" smtClean="0"/>
              <a:t>PD Dr. Thomas Lampert (RKI)</a:t>
            </a:r>
            <a:br>
              <a:rPr lang="de-DE" sz="1800" b="0" dirty="0" smtClean="0"/>
            </a:br>
            <a:r>
              <a:rPr lang="de-DE" sz="1800" b="0" dirty="0" smtClean="0"/>
              <a:t>Prof. Dr. Stefan Liebig (DIW/SOEP)</a:t>
            </a:r>
            <a:r>
              <a:rPr lang="de-DE" sz="1800" b="0" dirty="0"/>
              <a:t/>
            </a:r>
            <a:br>
              <a:rPr lang="de-DE" sz="1800" b="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Aufbau des Sozio-oekonomischen Panels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/>
          <a:stretch/>
        </p:blipFill>
        <p:spPr bwMode="auto">
          <a:xfrm>
            <a:off x="1349328" y="1438648"/>
            <a:ext cx="6445345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9"/>
          <a:stretch/>
        </p:blipFill>
        <p:spPr bwMode="auto">
          <a:xfrm>
            <a:off x="890588" y="5589240"/>
            <a:ext cx="7362825" cy="80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9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SOEP Topics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Demography and Population</a:t>
            </a:r>
          </a:p>
          <a:p>
            <a:r>
              <a:rPr lang="en-US" sz="2400" dirty="0" smtClean="0"/>
              <a:t>Work and Employment</a:t>
            </a:r>
          </a:p>
          <a:p>
            <a:r>
              <a:rPr lang="en-US" sz="2400" dirty="0" smtClean="0"/>
              <a:t>Income, Taxes and Social Security</a:t>
            </a:r>
          </a:p>
          <a:p>
            <a:r>
              <a:rPr lang="en-US" sz="2400" dirty="0" smtClean="0"/>
              <a:t>Family and Social Networks</a:t>
            </a:r>
          </a:p>
          <a:p>
            <a:r>
              <a:rPr lang="en-US" sz="2400" dirty="0" smtClean="0"/>
              <a:t>Health and Care</a:t>
            </a:r>
          </a:p>
          <a:p>
            <a:r>
              <a:rPr lang="en-US" sz="2400" dirty="0" smtClean="0"/>
              <a:t>Home, Amenities and Contributions of Private HH</a:t>
            </a:r>
          </a:p>
          <a:p>
            <a:r>
              <a:rPr lang="en-US" sz="2400" dirty="0" smtClean="0"/>
              <a:t>Education and Qualification</a:t>
            </a:r>
          </a:p>
          <a:p>
            <a:r>
              <a:rPr lang="en-US" sz="2400" dirty="0" smtClean="0"/>
              <a:t>Attitudes, Values and Personality</a:t>
            </a:r>
          </a:p>
          <a:p>
            <a:r>
              <a:rPr lang="en-US" sz="2400" dirty="0" smtClean="0"/>
              <a:t>Time Use and Environmental Behavior</a:t>
            </a:r>
          </a:p>
          <a:p>
            <a:r>
              <a:rPr lang="en-US" sz="2400" dirty="0" smtClean="0"/>
              <a:t>Integration, Migration, </a:t>
            </a:r>
            <a:r>
              <a:rPr lang="en-US" sz="2400" dirty="0" err="1" smtClean="0"/>
              <a:t>Transnationalization</a:t>
            </a:r>
            <a:endParaRPr lang="en-US" sz="2400" dirty="0" smtClean="0"/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6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Auswahlrahmen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de-DE" sz="2400" dirty="0" smtClean="0"/>
              <a:t>ADM Design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Ausländerregister der Landkreise</a:t>
            </a:r>
          </a:p>
          <a:p>
            <a:pPr>
              <a:spcBef>
                <a:spcPts val="1200"/>
              </a:spcBef>
            </a:pPr>
            <a:r>
              <a:rPr lang="de-DE" sz="2400" dirty="0" err="1" smtClean="0"/>
              <a:t>Respondent-driven</a:t>
            </a:r>
            <a:r>
              <a:rPr lang="de-DE" sz="2400" dirty="0" smtClean="0"/>
              <a:t> </a:t>
            </a:r>
            <a:r>
              <a:rPr lang="de-DE" sz="2400" dirty="0" err="1"/>
              <a:t>sampling</a:t>
            </a:r>
            <a:r>
              <a:rPr lang="de-DE" sz="2400" dirty="0"/>
              <a:t> </a:t>
            </a:r>
            <a:r>
              <a:rPr lang="de-DE" sz="2400" dirty="0" err="1" smtClean="0"/>
              <a:t>units</a:t>
            </a:r>
            <a:endParaRPr lang="de-DE" sz="2400" dirty="0" smtClean="0"/>
          </a:p>
          <a:p>
            <a:pPr>
              <a:spcBef>
                <a:spcPts val="1200"/>
              </a:spcBef>
            </a:pPr>
            <a:r>
              <a:rPr lang="de-DE" sz="2400" dirty="0" smtClean="0"/>
              <a:t>Telefon-Stichprobe nach ADM-Standard, </a:t>
            </a:r>
            <a:r>
              <a:rPr lang="de-DE" sz="2400" dirty="0" err="1" smtClean="0"/>
              <a:t>Hocheinkommennsstichprobe</a:t>
            </a:r>
            <a:endParaRPr lang="de-DE" sz="2400" dirty="0" smtClean="0"/>
          </a:p>
          <a:p>
            <a:pPr>
              <a:spcBef>
                <a:spcPts val="1200"/>
              </a:spcBef>
            </a:pPr>
            <a:r>
              <a:rPr lang="de-DE" sz="2400" dirty="0" smtClean="0"/>
              <a:t>Stichprobe </a:t>
            </a:r>
            <a:r>
              <a:rPr lang="de-DE" sz="2400" dirty="0"/>
              <a:t>der integrierten Erwerbsbiografien (IEBS) der Bundesagentur für Arbeit (BA). </a:t>
            </a:r>
            <a:endParaRPr lang="de-DE" sz="2400" dirty="0" smtClean="0"/>
          </a:p>
          <a:p>
            <a:pPr>
              <a:spcBef>
                <a:spcPts val="1200"/>
              </a:spcBef>
            </a:pPr>
            <a:r>
              <a:rPr lang="de-DE" sz="2400" dirty="0" smtClean="0"/>
              <a:t>Ausländerzentralregister 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3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In </a:t>
            </a:r>
            <a:r>
              <a:rPr lang="de-DE" sz="1800" dirty="0"/>
              <a:t>einer bundesweiten Stichprobe der Allgemeinbevölkerung </a:t>
            </a:r>
            <a:r>
              <a:rPr lang="de-DE" sz="1800" dirty="0" smtClean="0"/>
              <a:t>sollen </a:t>
            </a:r>
            <a:r>
              <a:rPr lang="de-DE" sz="1800" dirty="0"/>
              <a:t>folgende </a:t>
            </a:r>
            <a:r>
              <a:rPr lang="de-DE" sz="1800" dirty="0" smtClean="0"/>
              <a:t>primäre  Fragestellungen untersucht werden</a:t>
            </a:r>
          </a:p>
          <a:p>
            <a:pPr marL="0" indent="0">
              <a:buNone/>
            </a:pPr>
            <a:endParaRPr lang="de-DE" sz="1800" dirty="0"/>
          </a:p>
          <a:p>
            <a:pPr lvl="0"/>
            <a:r>
              <a:rPr lang="de-DE" sz="1800" dirty="0" smtClean="0"/>
              <a:t>die </a:t>
            </a:r>
            <a:r>
              <a:rPr lang="de-DE" sz="1800" b="1" dirty="0" err="1"/>
              <a:t>Seroprävalenz</a:t>
            </a:r>
            <a:r>
              <a:rPr lang="de-DE" sz="1800" dirty="0"/>
              <a:t>, das heißt den Anteil der Erwachsenen in Deutschland, der Immunglobulin-G-(</a:t>
            </a:r>
            <a:r>
              <a:rPr lang="de-DE" sz="1800" dirty="0" err="1"/>
              <a:t>IgG</a:t>
            </a:r>
            <a:r>
              <a:rPr lang="de-DE" sz="1800" dirty="0"/>
              <a:t>)-Antikörper gegen SARS-CoV-2 hat, differenziert nach Altersgruppen und </a:t>
            </a:r>
            <a:r>
              <a:rPr lang="de-DE" sz="1800" dirty="0" smtClean="0"/>
              <a:t>Geschlecht</a:t>
            </a:r>
            <a:endParaRPr lang="de-DE" sz="1800" dirty="0"/>
          </a:p>
          <a:p>
            <a:pPr lvl="0"/>
            <a:r>
              <a:rPr lang="de-DE" sz="1800" dirty="0" smtClean="0"/>
              <a:t>der </a:t>
            </a:r>
            <a:r>
              <a:rPr lang="de-DE" sz="1800" b="1" dirty="0"/>
              <a:t>Anteil unerkannter SARS-CoV-2-Infektionen </a:t>
            </a:r>
            <a:r>
              <a:rPr lang="de-DE" sz="1800" dirty="0"/>
              <a:t>unter </a:t>
            </a:r>
            <a:r>
              <a:rPr lang="de-DE" sz="1800" dirty="0" smtClean="0"/>
              <a:t>Erwachsenen</a:t>
            </a:r>
            <a:endParaRPr lang="de-DE" sz="1800" dirty="0"/>
          </a:p>
          <a:p>
            <a:pPr lvl="0"/>
            <a:r>
              <a:rPr lang="de-DE" sz="1800" dirty="0"/>
              <a:t>die </a:t>
            </a:r>
            <a:r>
              <a:rPr lang="de-DE" sz="1800" b="1" dirty="0"/>
              <a:t>Prävalenz bereits durchgeführter SARS-CoV-2-PCR-Tests </a:t>
            </a:r>
            <a:r>
              <a:rPr lang="de-DE" sz="1800" dirty="0"/>
              <a:t>bei </a:t>
            </a:r>
            <a:r>
              <a:rPr lang="de-DE" sz="1800" dirty="0" smtClean="0"/>
              <a:t>Erwachsenen </a:t>
            </a:r>
            <a:r>
              <a:rPr lang="de-DE" sz="1800" dirty="0"/>
              <a:t>und deren </a:t>
            </a:r>
            <a:r>
              <a:rPr lang="de-DE" sz="1800" dirty="0" smtClean="0"/>
              <a:t>Testergebnisse</a:t>
            </a:r>
            <a:endParaRPr lang="de-DE" sz="1800" dirty="0"/>
          </a:p>
          <a:p>
            <a:pPr lvl="0"/>
            <a:r>
              <a:rPr lang="de-DE" sz="1800" dirty="0" smtClean="0"/>
              <a:t>der </a:t>
            </a:r>
            <a:r>
              <a:rPr lang="de-DE" sz="1800" dirty="0"/>
              <a:t>Anteil erwachsener Haushaltsmitglieder, die sich mit SARS-CoV-2-infizieren, wenn mindestens eine erwachsene Person im Haushalt mit SARS-CoV-2 infiziert </a:t>
            </a:r>
            <a:r>
              <a:rPr lang="de-DE" sz="1800" dirty="0" smtClean="0"/>
              <a:t>war</a:t>
            </a:r>
            <a:endParaRPr lang="de-DE" sz="1800" dirty="0"/>
          </a:p>
          <a:p>
            <a:pPr lvl="0"/>
            <a:r>
              <a:rPr lang="de-DE" sz="1800" b="1" dirty="0"/>
              <a:t>Risiko- und Schutzfaktoren </a:t>
            </a:r>
            <a:r>
              <a:rPr lang="de-DE" sz="1800" dirty="0"/>
              <a:t>für eine SARS-CoV-2-Infektion unter Berücksichtigung demographischer und sozioökonomischer </a:t>
            </a:r>
            <a:r>
              <a:rPr lang="de-DE" sz="1800" dirty="0" smtClean="0"/>
              <a:t>Faktoren</a:t>
            </a:r>
            <a:endParaRPr lang="de-DE" sz="18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 der Studie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2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sz="2000" dirty="0" smtClean="0"/>
              <a:t>Untersuchung </a:t>
            </a:r>
            <a:r>
              <a:rPr lang="de-DE" sz="2000" dirty="0"/>
              <a:t>der langfristigen Folgen einer Infektion mit SARS-CoV-2 für die Betroffenen im Lebensverlauf unter Berücksichtigung von Alters-, Geschlechter- und sozialen Unterschieden. </a:t>
            </a:r>
            <a:endParaRPr lang="de-DE" sz="2000" dirty="0" smtClean="0"/>
          </a:p>
          <a:p>
            <a:pPr>
              <a:spcAft>
                <a:spcPts val="1200"/>
              </a:spcAft>
            </a:pPr>
            <a:r>
              <a:rPr lang="de-DE" sz="2000" dirty="0" smtClean="0"/>
              <a:t>Ausgangspunkt für die Analyse </a:t>
            </a:r>
            <a:r>
              <a:rPr lang="de-DE" sz="2000" dirty="0"/>
              <a:t>der zeitlichen Entwicklung von </a:t>
            </a:r>
            <a:r>
              <a:rPr lang="de-DE" sz="2000" dirty="0" smtClean="0"/>
              <a:t>Antikörpertitern </a:t>
            </a:r>
            <a:r>
              <a:rPr lang="de-DE" sz="2000" dirty="0"/>
              <a:t>gegen </a:t>
            </a:r>
            <a:r>
              <a:rPr lang="de-DE" sz="2000" dirty="0" smtClean="0"/>
              <a:t>SARS-CoV-2 </a:t>
            </a:r>
            <a:r>
              <a:rPr lang="de-DE" sz="2000" dirty="0"/>
              <a:t>auf Bevölkerungsebene und möglicher Immunität in der </a:t>
            </a:r>
            <a:r>
              <a:rPr lang="de-DE" sz="2000" dirty="0" smtClean="0"/>
              <a:t>Erwachsenenbevölkerung</a:t>
            </a:r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2000" dirty="0" smtClean="0"/>
              <a:t>Beitrag zur Einschätzung der Umsetzung </a:t>
            </a:r>
            <a:r>
              <a:rPr lang="de-DE" sz="2000" dirty="0"/>
              <a:t>von nicht-pharmakologischen Maßnahmen zur Eindämmung der Epidemie zu unterstützen und Erfolge bisheriger Maßnahmen einzuschätzen. </a:t>
            </a:r>
            <a:endParaRPr lang="de-DE" sz="2000" dirty="0" smtClean="0"/>
          </a:p>
          <a:p>
            <a:pPr>
              <a:spcAft>
                <a:spcPts val="1200"/>
              </a:spcAft>
            </a:pPr>
            <a:r>
              <a:rPr lang="de-DE" sz="2000" dirty="0" smtClean="0"/>
              <a:t>Beitrag zur Entwicklung von </a:t>
            </a:r>
            <a:r>
              <a:rPr lang="de-DE" sz="2000" dirty="0"/>
              <a:t>Strategien zur Impfung der </a:t>
            </a:r>
            <a:r>
              <a:rPr lang="de-DE" sz="2000" dirty="0" smtClean="0"/>
              <a:t>Bevölkerung</a:t>
            </a:r>
            <a:endParaRPr lang="de-DE" sz="20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Auswertungsziele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5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56088" y="1702182"/>
            <a:ext cx="7983646" cy="450784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de-DE" sz="2000" dirty="0"/>
              <a:t>Das SOEP ist eine haushaltsbasierte </a:t>
            </a:r>
            <a:r>
              <a:rPr lang="de-DE" sz="2000" dirty="0" smtClean="0"/>
              <a:t>multidisziplinäre Langzeitstudie </a:t>
            </a:r>
            <a:r>
              <a:rPr lang="de-DE" sz="2000" dirty="0"/>
              <a:t>in </a:t>
            </a:r>
            <a:r>
              <a:rPr lang="de-DE" sz="2000" dirty="0" smtClean="0"/>
              <a:t>Deutschland.</a:t>
            </a:r>
            <a:endParaRPr lang="de-DE" sz="2000" dirty="0" smtClean="0">
              <a:ea typeface="Calibri"/>
              <a:cs typeface="Times New Roman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de-DE" sz="2000" dirty="0" smtClean="0"/>
              <a:t>Informationen </a:t>
            </a:r>
            <a:r>
              <a:rPr lang="de-DE" sz="2000" dirty="0"/>
              <a:t>über die SOEP-Teilnehmenden aus früheren Erhebungswellen </a:t>
            </a:r>
            <a:r>
              <a:rPr lang="de-DE" sz="2000" dirty="0" smtClean="0"/>
              <a:t>können genutzt </a:t>
            </a:r>
            <a:r>
              <a:rPr lang="de-DE" sz="2000" dirty="0"/>
              <a:t>werden, z.B. Informationen zu ihren Lebensbedingungen, ihrem Gesundheitszustand und </a:t>
            </a:r>
            <a:r>
              <a:rPr lang="de-DE" sz="2000" dirty="0" smtClean="0"/>
              <a:t>Gesundheitsverhalten.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de-DE" sz="2000" dirty="0" smtClean="0">
                <a:ea typeface="Calibri"/>
                <a:cs typeface="Times New Roman"/>
              </a:rPr>
              <a:t>Perspektive einer Längsschnittstudie, die </a:t>
            </a:r>
            <a:r>
              <a:rPr lang="de-DE" sz="2000" dirty="0">
                <a:ea typeface="Calibri"/>
                <a:cs typeface="Times New Roman"/>
              </a:rPr>
              <a:t>Aussagen über individuelle Verläufe und langfristige Auswirkungen der Infektion auf die Gesundheit, </a:t>
            </a:r>
            <a:r>
              <a:rPr lang="de-DE" sz="2000" dirty="0" smtClean="0">
                <a:ea typeface="Calibri"/>
                <a:cs typeface="Times New Roman"/>
              </a:rPr>
              <a:t>die </a:t>
            </a:r>
            <a:r>
              <a:rPr lang="de-DE" sz="2000" dirty="0">
                <a:ea typeface="Calibri"/>
                <a:cs typeface="Times New Roman"/>
              </a:rPr>
              <a:t>Lebensbedingungen und soziale Teilhabe der </a:t>
            </a:r>
            <a:r>
              <a:rPr lang="de-DE" sz="2000" dirty="0" smtClean="0">
                <a:ea typeface="Calibri"/>
                <a:cs typeface="Times New Roman"/>
              </a:rPr>
              <a:t>Bevölkerung ermöglicht.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Kooperation mit dem Deutschen Institut </a:t>
            </a:r>
            <a:r>
              <a:rPr lang="de-DE" dirty="0"/>
              <a:t>für </a:t>
            </a:r>
            <a:r>
              <a:rPr lang="de-DE" dirty="0" smtClean="0"/>
              <a:t>Wirtschaftsforschung/Sozio-</a:t>
            </a:r>
            <a:r>
              <a:rPr lang="de-DE" dirty="0" err="1" smtClean="0"/>
              <a:t>oekonomisches</a:t>
            </a:r>
            <a:r>
              <a:rPr lang="de-DE" dirty="0" smtClean="0"/>
              <a:t> Panel (SOEP)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0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400" dirty="0" smtClean="0"/>
              <a:t>Bruttostichprobe</a:t>
            </a:r>
          </a:p>
          <a:p>
            <a:pPr lvl="1">
              <a:lnSpc>
                <a:spcPct val="150000"/>
              </a:lnSpc>
            </a:pPr>
            <a:r>
              <a:rPr lang="de-DE" sz="2400" dirty="0" smtClean="0"/>
              <a:t>21.000 Haushalte mit ca. 39.000 Erwachsenen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400" dirty="0" smtClean="0"/>
              <a:t>Erwartete </a:t>
            </a:r>
            <a:r>
              <a:rPr lang="de-DE" sz="2400" dirty="0"/>
              <a:t>Nettostichprobe (65% </a:t>
            </a:r>
            <a:r>
              <a:rPr lang="de-DE" sz="2400" dirty="0" smtClean="0"/>
              <a:t>Rücklaufquote)</a:t>
            </a:r>
            <a:endParaRPr lang="de-DE" sz="2400" dirty="0"/>
          </a:p>
          <a:p>
            <a:pPr lvl="1">
              <a:lnSpc>
                <a:spcPct val="150000"/>
              </a:lnSpc>
            </a:pPr>
            <a:r>
              <a:rPr lang="de-DE" sz="2200" dirty="0" smtClean="0"/>
              <a:t>Ca. 22.000 gültige Abstriche, Blutproben + Fragebögen</a:t>
            </a:r>
          </a:p>
          <a:p>
            <a:pPr lvl="2"/>
            <a:endParaRPr lang="de-DE" sz="2200" dirty="0" smtClean="0"/>
          </a:p>
          <a:p>
            <a:pPr marL="914400" lvl="2" indent="0">
              <a:buNone/>
            </a:pPr>
            <a:endParaRPr lang="de-DE" sz="2000" dirty="0"/>
          </a:p>
          <a:p>
            <a:endParaRPr lang="de-DE" sz="24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Stichprobenplanung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24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482027"/>
            <a:ext cx="7983646" cy="450784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de-DE" sz="2100" dirty="0" smtClean="0"/>
              <a:t>Mund-Nase-Abstrich 		</a:t>
            </a:r>
            <a:r>
              <a:rPr lang="de-DE" sz="2100" dirty="0" smtClean="0">
                <a:sym typeface="Wingdings"/>
              </a:rPr>
              <a:t> In-House PCR Tests (ZBS1</a:t>
            </a:r>
            <a:r>
              <a:rPr lang="de-DE" dirty="0" smtClean="0">
                <a:sym typeface="Wingdings"/>
              </a:rPr>
              <a:t>)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DE" sz="2100" dirty="0" smtClean="0"/>
              <a:t>Kapillarblut (DBS)		</a:t>
            </a:r>
            <a:r>
              <a:rPr lang="de-DE" sz="2100" dirty="0" smtClean="0">
                <a:sym typeface="Wingdings"/>
              </a:rPr>
              <a:t> </a:t>
            </a:r>
            <a:r>
              <a:rPr lang="de-DE" sz="2100" dirty="0" err="1" smtClean="0">
                <a:sym typeface="Wingdings"/>
              </a:rPr>
              <a:t>IgG</a:t>
            </a:r>
            <a:r>
              <a:rPr lang="de-DE" sz="2100" dirty="0" smtClean="0">
                <a:sym typeface="Wingdings"/>
              </a:rPr>
              <a:t> Antikörper Bestimmung (EpiLab)</a:t>
            </a:r>
            <a:br>
              <a:rPr lang="de-DE" sz="2100" dirty="0" smtClean="0">
                <a:sym typeface="Wingdings"/>
              </a:rPr>
            </a:br>
            <a:r>
              <a:rPr lang="de-DE" dirty="0" smtClean="0">
                <a:sym typeface="Wingdings"/>
              </a:rPr>
              <a:t>							</a:t>
            </a:r>
            <a:r>
              <a:rPr lang="de-DE" sz="1900" dirty="0" smtClean="0"/>
              <a:t>Anti-SARS-CoV-2-ELISA </a:t>
            </a:r>
            <a:r>
              <a:rPr lang="de-DE" sz="1900" dirty="0"/>
              <a:t>(</a:t>
            </a:r>
            <a:r>
              <a:rPr lang="de-DE" sz="1900" dirty="0" err="1"/>
              <a:t>IgG</a:t>
            </a:r>
            <a:r>
              <a:rPr lang="de-DE" sz="1900" dirty="0" smtClean="0"/>
              <a:t>) </a:t>
            </a:r>
            <a:r>
              <a:rPr lang="de-DE" sz="1900" dirty="0"/>
              <a:t>der Firma Euroimmun</a:t>
            </a:r>
            <a:endParaRPr lang="de-DE" dirty="0" smtClean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dirty="0" smtClean="0"/>
          </a:p>
          <a:p>
            <a:endParaRPr lang="de-DE" dirty="0" smtClean="0"/>
          </a:p>
          <a:p>
            <a:pPr lvl="1"/>
            <a:r>
              <a:rPr lang="de-DE" sz="1900" dirty="0" smtClean="0"/>
              <a:t>ELISA reaktive </a:t>
            </a:r>
            <a:r>
              <a:rPr lang="de-DE" sz="1900" dirty="0"/>
              <a:t>Proben </a:t>
            </a:r>
            <a:r>
              <a:rPr lang="de-DE" sz="1900" dirty="0" smtClean="0"/>
              <a:t>werden im </a:t>
            </a:r>
            <a:r>
              <a:rPr lang="de-DE" sz="1900" dirty="0"/>
              <a:t>Nationalen </a:t>
            </a:r>
            <a:r>
              <a:rPr lang="de-DE" sz="1900" dirty="0" err="1"/>
              <a:t>Konsiliarlaboratorium</a:t>
            </a:r>
            <a:r>
              <a:rPr lang="de-DE" sz="1900" dirty="0"/>
              <a:t> für </a:t>
            </a:r>
            <a:r>
              <a:rPr lang="de-DE" sz="1900" dirty="0" err="1"/>
              <a:t>Coronaviren</a:t>
            </a:r>
            <a:r>
              <a:rPr lang="de-DE" sz="1900" dirty="0"/>
              <a:t> an der Charité Berlin einem zusätzlichen zellulären </a:t>
            </a:r>
            <a:r>
              <a:rPr lang="de-DE" sz="1900" dirty="0" smtClean="0"/>
              <a:t>Neutralisationstest unterzogen</a:t>
            </a:r>
            <a:endParaRPr lang="de-DE" sz="1900" dirty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Selbstbeprobung und Laboranalysen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0102"/>
            <a:ext cx="627241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944008" y="1792666"/>
            <a:ext cx="5400647" cy="1188000"/>
            <a:chOff x="1090133" y="1618490"/>
            <a:chExt cx="5400647" cy="118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1" t="5482" r="13673" b="36379"/>
            <a:stretch/>
          </p:blipFill>
          <p:spPr bwMode="auto">
            <a:xfrm>
              <a:off x="1090133" y="1618490"/>
              <a:ext cx="1496428" cy="1188000"/>
            </a:xfrm>
            <a:prstGeom prst="rect">
              <a:avLst/>
            </a:prstGeom>
            <a:noFill/>
            <a:ln w="9525">
              <a:solidFill>
                <a:srgbClr val="045AA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2" t="5774" r="14198" b="52672"/>
            <a:stretch/>
          </p:blipFill>
          <p:spPr bwMode="auto">
            <a:xfrm>
              <a:off x="2811708" y="1618490"/>
              <a:ext cx="2090436" cy="1188000"/>
            </a:xfrm>
            <a:prstGeom prst="rect">
              <a:avLst/>
            </a:prstGeom>
            <a:noFill/>
            <a:ln w="9525">
              <a:solidFill>
                <a:srgbClr val="045AA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5127269" y="1618490"/>
              <a:ext cx="1363511" cy="1188000"/>
              <a:chOff x="5321651" y="2293418"/>
              <a:chExt cx="1363511" cy="118800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2" t="6639" r="21988" b="29496"/>
              <a:stretch/>
            </p:blipFill>
            <p:spPr bwMode="auto">
              <a:xfrm>
                <a:off x="5321673" y="2293418"/>
                <a:ext cx="1363489" cy="1188000"/>
              </a:xfrm>
              <a:prstGeom prst="rect">
                <a:avLst/>
              </a:prstGeom>
              <a:noFill/>
              <a:ln w="9525">
                <a:solidFill>
                  <a:srgbClr val="045AA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5321651" y="2293418"/>
                <a:ext cx="2082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7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ea typeface="Calibri"/>
                <a:cs typeface="Times New Roman"/>
              </a:rPr>
              <a:t>zu folgenden Themen</a:t>
            </a:r>
          </a:p>
          <a:p>
            <a:pPr marL="0" indent="0">
              <a:buNone/>
            </a:pPr>
            <a:endParaRPr lang="de-DE" sz="2400" dirty="0" smtClean="0"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de-DE" sz="2400" dirty="0" smtClean="0">
                <a:ea typeface="Calibri"/>
                <a:cs typeface="Times New Roman"/>
              </a:rPr>
              <a:t>Bisher durchgeführte Rachenabstrich-Tests </a:t>
            </a:r>
            <a:r>
              <a:rPr lang="de-DE" sz="2400" dirty="0">
                <a:ea typeface="Calibri"/>
                <a:cs typeface="Times New Roman"/>
              </a:rPr>
              <a:t>auf </a:t>
            </a:r>
            <a:r>
              <a:rPr lang="de-DE" sz="2400" dirty="0" smtClean="0">
                <a:ea typeface="Calibri"/>
                <a:cs typeface="Times New Roman"/>
              </a:rPr>
              <a:t>SARS-CoV-2</a:t>
            </a:r>
            <a:br>
              <a:rPr lang="de-DE" sz="2400" dirty="0" smtClean="0">
                <a:ea typeface="Calibri"/>
                <a:cs typeface="Times New Roman"/>
              </a:rPr>
            </a:br>
            <a:r>
              <a:rPr lang="de-DE" sz="2400" dirty="0" smtClean="0">
                <a:ea typeface="Calibri"/>
                <a:cs typeface="Times New Roman"/>
              </a:rPr>
              <a:t>und die Gründe dafür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ea typeface="Calibri"/>
                <a:cs typeface="Times New Roman"/>
              </a:rPr>
              <a:t>Verlauf </a:t>
            </a:r>
            <a:r>
              <a:rPr lang="de-DE" sz="2400" dirty="0">
                <a:ea typeface="Calibri"/>
                <a:cs typeface="Times New Roman"/>
              </a:rPr>
              <a:t>einer möglicherweise bekannten SARS-CoV-2-Infektion im Vorfeld der Studie </a:t>
            </a:r>
            <a:endParaRPr lang="de-DE" sz="2400" dirty="0" smtClean="0"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de-DE" sz="2400" dirty="0" smtClean="0">
                <a:ea typeface="Calibri"/>
                <a:cs typeface="Times New Roman"/>
              </a:rPr>
              <a:t>aktuell bestehende Symptome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Befragung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2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RKI SOEP Studie September 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Studienprotokoll							</a:t>
            </a: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	</a:t>
            </a:r>
            <a:r>
              <a:rPr lang="de-DE" dirty="0" smtClean="0">
                <a:solidFill>
                  <a:schemeClr val="accent1"/>
                </a:solidFill>
                <a:sym typeface="Wingdings"/>
              </a:rPr>
              <a:t></a:t>
            </a:r>
          </a:p>
          <a:p>
            <a:pPr>
              <a:lnSpc>
                <a:spcPct val="150000"/>
              </a:lnSpc>
            </a:pPr>
            <a:r>
              <a:rPr lang="de-DE" dirty="0"/>
              <a:t>Ethikantrag										</a:t>
            </a:r>
            <a:r>
              <a:rPr lang="de-DE" dirty="0" smtClean="0">
                <a:solidFill>
                  <a:schemeClr val="accent1"/>
                </a:solidFill>
                <a:sym typeface="Wingdings"/>
              </a:rPr>
              <a:t>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smtClean="0"/>
              <a:t>Studienablaufplanung, Material					</a:t>
            </a:r>
            <a:r>
              <a:rPr lang="de-DE" dirty="0" smtClean="0">
                <a:solidFill>
                  <a:schemeClr val="accent1"/>
                </a:solidFill>
                <a:sym typeface="Wingdings"/>
              </a:rPr>
              <a:t>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smtClean="0"/>
              <a:t>Vertragliche Regelungen					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smtClean="0"/>
              <a:t>Datenschutzrechtliche Prüfung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Feldstart in Tranchen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Mitteilung einer Schätzung der </a:t>
            </a:r>
            <a:r>
              <a:rPr lang="de-DE" dirty="0" err="1" smtClean="0"/>
              <a:t>Seroprävalenz</a:t>
            </a:r>
            <a:r>
              <a:rPr lang="de-DE" dirty="0" smtClean="0"/>
              <a:t> an das BMG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 der Projektplanung</a:t>
            </a:r>
            <a:endParaRPr lang="de-DE" dirty="0"/>
          </a:p>
        </p:txBody>
      </p:sp>
      <p:sp>
        <p:nvSpPr>
          <p:cNvPr id="7" name="Geschweifte Klammer rechts 6"/>
          <p:cNvSpPr/>
          <p:nvPr/>
        </p:nvSpPr>
        <p:spPr>
          <a:xfrm>
            <a:off x="4748169" y="3347207"/>
            <a:ext cx="293614" cy="10402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872294" y="3544158"/>
            <a:ext cx="164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Letzte Abstimmungen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72294" y="4563611"/>
            <a:ext cx="173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Ende September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872294" y="5680745"/>
            <a:ext cx="278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Bis Mitte Dezember 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Vielen Dank für Ihre Aufmerksamkeit!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647113" y="6356350"/>
            <a:ext cx="496887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4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Bildschirmpräsentation (4:3)</PresentationFormat>
  <Paragraphs>110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CORONA MONITORING bundesweit  (RKI-SOEP-Studie)  Projektleitung PD Dr. Thomas Lampert (RKI) Prof. Dr. Stefan Liebig (DIW/SOEP) </vt:lpstr>
      <vt:lpstr>Ziel der Studie</vt:lpstr>
      <vt:lpstr>Weitere Auswertungsziele</vt:lpstr>
      <vt:lpstr>Kooperation mit dem Deutschen Institut für Wirtschaftsforschung/Sozio-oekonomisches Panel (SOEP)</vt:lpstr>
      <vt:lpstr>Stichprobenplanung</vt:lpstr>
      <vt:lpstr>Selbstbeprobung und Laboranalysen</vt:lpstr>
      <vt:lpstr>Befragung</vt:lpstr>
      <vt:lpstr>Stand der Projektplanung</vt:lpstr>
      <vt:lpstr>Vielen Dank für Ihre Aufmerksamkeit!</vt:lpstr>
      <vt:lpstr>Aufbau des Sozio-oekonomischen Panels</vt:lpstr>
      <vt:lpstr>SOEP Topics</vt:lpstr>
      <vt:lpstr>Auswahlrahmen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Gößwald, Antje</cp:lastModifiedBy>
  <cp:revision>238</cp:revision>
  <cp:lastPrinted>2020-09-09T07:58:09Z</cp:lastPrinted>
  <dcterms:created xsi:type="dcterms:W3CDTF">2015-11-02T12:29:13Z</dcterms:created>
  <dcterms:modified xsi:type="dcterms:W3CDTF">2020-09-09T08:23:23Z</dcterms:modified>
</cp:coreProperties>
</file>