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64" r:id="rId2"/>
    <p:sldId id="371" r:id="rId3"/>
    <p:sldId id="365" r:id="rId4"/>
    <p:sldId id="377" r:id="rId5"/>
    <p:sldId id="373" r:id="rId6"/>
    <p:sldId id="374" r:id="rId7"/>
    <p:sldId id="375" r:id="rId8"/>
    <p:sldId id="376" r:id="rId9"/>
    <p:sldId id="378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88431" autoAdjust="0"/>
  </p:normalViewPr>
  <p:slideViewPr>
    <p:cSldViewPr>
      <p:cViewPr>
        <p:scale>
          <a:sx n="80" d="100"/>
          <a:sy n="80" d="100"/>
        </p:scale>
        <p:origin x="-78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https://www.who.int/docs/default-source/coronaviruse/situation-reports/20200907-weekly-epi-update-4.pdf</a:t>
            </a:r>
          </a:p>
          <a:p>
            <a:endParaRPr lang="de-DE" baseline="0" dirty="0" smtClean="0"/>
          </a:p>
          <a:p>
            <a:r>
              <a:rPr lang="de-DE" baseline="0" dirty="0" smtClean="0"/>
              <a:t>Anstieg der Fallzahlen um 5% und Rückgang der Todesfälle um 2% im Vergleich zur Vorwoche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Nicht mehr: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Dänemark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(Faroe),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Brodsko-Posavska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Grad Zagreb), Malta (Malta), Monaco (Monaco),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Dâmbovița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Prahova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 auf der Liste: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Bulgarien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Blagoevgrad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Frankreich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(Auvergne-Rhône-Alpes, Corse, Nouvelle-Aquitaine,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Occitanie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Kroatien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Bjelovarsko-bilogorska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Ličko-senjska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Norwegen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Viken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Österreich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(Wien),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Rumänien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(Arad,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Caraș-Severin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Schweiz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(Fribourg),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Tschechische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Republik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(Prague),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Ungarn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(Budapest)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de-DE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Noch eine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allgem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Info.: Luxemburg hat wieder eine Inzidenz der letzten 7-Tage  &gt;50.</a:t>
            </a:r>
          </a:p>
          <a:p>
            <a:endParaRPr lang="de-DE" dirty="0" smtClean="0"/>
          </a:p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https://who.maps.arcgis.com/apps/opsdashboard/index.html#/ead3c6475654481ca51c248d52ab9c61</a:t>
            </a:r>
          </a:p>
          <a:p>
            <a:r>
              <a:rPr lang="de-DE" dirty="0" smtClean="0"/>
              <a:t>https://www.who.int/about/regions/euro/en/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https://www.arcgis.com/home/item.html?id=54d73d4fd4d94a0c8a9651bc4cd59be0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09.09.2020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47353" y="913705"/>
            <a:ext cx="3781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366092"/>
                </a:solidFill>
              </a:rPr>
              <a:t>27.366.648   </a:t>
            </a:r>
            <a:r>
              <a:rPr lang="en-US" sz="2400" b="1" dirty="0" err="1">
                <a:solidFill>
                  <a:srgbClr val="366092"/>
                </a:solidFill>
              </a:rPr>
              <a:t>Fälle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366092"/>
                </a:solidFill>
              </a:rPr>
              <a:t>893.084  </a:t>
            </a:r>
            <a:r>
              <a:rPr lang="en-US" sz="2400" b="1" dirty="0" err="1">
                <a:solidFill>
                  <a:srgbClr val="366092"/>
                </a:solidFill>
              </a:rPr>
              <a:t>Verstorbene</a:t>
            </a:r>
            <a:r>
              <a:rPr lang="en-US" sz="2400" b="1" dirty="0">
                <a:solidFill>
                  <a:srgbClr val="366092"/>
                </a:solidFill>
              </a:rPr>
              <a:t> 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(3,3%)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08.09.2020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46948"/>
              </p:ext>
            </p:extLst>
          </p:nvPr>
        </p:nvGraphicFramePr>
        <p:xfrm>
          <a:off x="311491" y="1744702"/>
          <a:ext cx="8649835" cy="4834848"/>
        </p:xfrm>
        <a:graphic>
          <a:graphicData uri="http://schemas.openxmlformats.org/drawingml/2006/table">
            <a:tbl>
              <a:tblPr firstRow="1" firstCol="1" bandRow="1"/>
              <a:tblGrid>
                <a:gridCol w="1217761"/>
                <a:gridCol w="1217761"/>
                <a:gridCol w="1467434"/>
                <a:gridCol w="1655152"/>
                <a:gridCol w="1567557"/>
                <a:gridCol w="721560"/>
                <a:gridCol w="802610"/>
              </a:tblGrid>
              <a:tr h="798582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8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8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4.280.422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589.256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43,12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6.300.671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269.658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-7,05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81,95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4.147.794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239.522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-16,08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113,49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478.779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70.366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157,13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525.549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62.691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133,56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671.848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56.680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-10,7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112,6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328.980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47.955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71,56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43377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691.575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39.538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-23,37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121,62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637.509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37.949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29,75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</a:tr>
              <a:tr h="35953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1.030.690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35.371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Globale Situation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</a:t>
            </a:r>
            <a:r>
              <a:rPr lang="de-DE" sz="1400" i="1" dirty="0" smtClean="0">
                <a:solidFill>
                  <a:prstClr val="black"/>
                </a:solidFill>
              </a:rPr>
              <a:t>WHO</a:t>
            </a:r>
            <a:r>
              <a:rPr lang="de-DE" sz="1400" i="1" dirty="0" smtClean="0">
                <a:solidFill>
                  <a:prstClr val="black"/>
                </a:solidFill>
              </a:rPr>
              <a:t>, </a:t>
            </a:r>
            <a:r>
              <a:rPr lang="de-DE" sz="1400" i="1" dirty="0" smtClean="0">
                <a:solidFill>
                  <a:prstClr val="black"/>
                </a:solidFill>
              </a:rPr>
              <a:t>Stand: </a:t>
            </a:r>
            <a:r>
              <a:rPr lang="de-DE" sz="1400" i="1" dirty="0" smtClean="0">
                <a:solidFill>
                  <a:prstClr val="black"/>
                </a:solidFill>
              </a:rPr>
              <a:t>07.09.2020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4" y="1124744"/>
            <a:ext cx="82867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0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69" y="557663"/>
            <a:ext cx="8465863" cy="347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08.09.2020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777316" y="402655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05558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682208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0295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964190"/>
              </p:ext>
            </p:extLst>
          </p:nvPr>
        </p:nvGraphicFramePr>
        <p:xfrm>
          <a:off x="46726" y="4335290"/>
          <a:ext cx="1428930" cy="7239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71,81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Namibia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50,51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86,19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421495"/>
              </p:ext>
            </p:extLst>
          </p:nvPr>
        </p:nvGraphicFramePr>
        <p:xfrm>
          <a:off x="1691280" y="4388197"/>
          <a:ext cx="1662100" cy="211645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/>
                <a:gridCol w="725996"/>
              </a:tblGrid>
              <a:tr h="9028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447,75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Turks and Caicos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238,26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157,13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148,45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121,62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113,49</a:t>
                      </a:r>
                    </a:p>
                  </a:txBody>
                  <a:tcPr marL="9525" marR="9525" marT="9525" marB="0" anchor="b"/>
                </a:tc>
              </a:tr>
              <a:tr h="8931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112,6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108,23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94,48</a:t>
                      </a:r>
                    </a:p>
                  </a:txBody>
                  <a:tcPr marL="9525" marR="9525" marT="9525" marB="0" anchor="b"/>
                </a:tc>
              </a:tr>
              <a:tr h="17474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447,75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34968"/>
              </p:ext>
            </p:extLst>
          </p:nvPr>
        </p:nvGraphicFramePr>
        <p:xfrm>
          <a:off x="3563888" y="4437593"/>
          <a:ext cx="1524000" cy="20002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/>
                <a:gridCol w="4438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Maarten (Niederländischer Teil)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94,36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81,95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76,85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74,18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66,21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56,08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Britische Jungferninseln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53,27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82375"/>
              </p:ext>
            </p:extLst>
          </p:nvPr>
        </p:nvGraphicFramePr>
        <p:xfrm>
          <a:off x="5496272" y="4398463"/>
          <a:ext cx="1524000" cy="17145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274,32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161,78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125,46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99,01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75,68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535096"/>
              </p:ext>
            </p:extLst>
          </p:nvPr>
        </p:nvGraphicFramePr>
        <p:xfrm>
          <a:off x="7368480" y="4415880"/>
          <a:ext cx="1524000" cy="181927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132,44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111,58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77,54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71,56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 and Herzegovina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51,38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173544"/>
              </p:ext>
            </p:extLst>
          </p:nvPr>
        </p:nvGraphicFramePr>
        <p:xfrm>
          <a:off x="46726" y="5733256"/>
          <a:ext cx="1428930" cy="70294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/>
                <a:gridCol w="720709"/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164,98</a:t>
                      </a:r>
                    </a:p>
                  </a:txBody>
                  <a:tcPr marL="9525" marR="9525" marT="9525" marB="0" anchor="b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Französisch Polynesien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65,88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3732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Ozeanien</a:t>
            </a:r>
            <a:endParaRPr lang="de-DE" sz="16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339752" y="3789040"/>
            <a:ext cx="6449809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smtClean="0"/>
              <a:t>37 </a:t>
            </a:r>
            <a:r>
              <a:rPr lang="de-DE" sz="1600" b="1" dirty="0" smtClean="0"/>
              <a:t>Länder/Territorien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Subregionen in EU/EEA/UK </a:t>
            </a:r>
            <a:r>
              <a:rPr lang="de-DE" sz="2400" dirty="0"/>
              <a:t>und </a:t>
            </a:r>
            <a:r>
              <a:rPr lang="de-DE" sz="2400" dirty="0" smtClean="0"/>
              <a:t>CH mit 7d-Inzidenz </a:t>
            </a:r>
            <a:r>
              <a:rPr lang="de-DE" sz="2400" dirty="0"/>
              <a:t>&gt;</a:t>
            </a:r>
            <a:r>
              <a:rPr lang="de-DE" sz="2400" dirty="0" smtClean="0"/>
              <a:t>50/100.000 </a:t>
            </a:r>
            <a:r>
              <a:rPr lang="de-DE" sz="2400" dirty="0" err="1" smtClean="0"/>
              <a:t>Ew</a:t>
            </a:r>
            <a:r>
              <a:rPr lang="de-DE" sz="2400" dirty="0"/>
              <a:t>.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08.09.2020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95536" y="234888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Seit dem letzten Bericht (Stand </a:t>
            </a:r>
            <a:r>
              <a:rPr lang="de-DE" sz="1600" dirty="0" smtClean="0"/>
              <a:t>07.09</a:t>
            </a:r>
            <a:r>
              <a:rPr lang="de-DE" sz="1600" dirty="0" smtClean="0"/>
              <a:t>.) NEU auf der Liste 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5723" y="836712"/>
            <a:ext cx="8745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Länder:  </a:t>
            </a:r>
            <a:r>
              <a:rPr lang="de-DE" sz="1600" dirty="0" smtClean="0"/>
              <a:t>Albanien (1), Andorra</a:t>
            </a:r>
            <a:r>
              <a:rPr lang="de-DE" sz="1600" dirty="0" smtClean="0"/>
              <a:t>, Belgien (1), Bulgarien (1), Frankreich </a:t>
            </a:r>
            <a:r>
              <a:rPr lang="de-DE" sz="1600" dirty="0" smtClean="0"/>
              <a:t>(7), </a:t>
            </a:r>
            <a:r>
              <a:rPr lang="de-DE" sz="1600" dirty="0" smtClean="0"/>
              <a:t>Kroatien (7), </a:t>
            </a:r>
            <a:r>
              <a:rPr lang="de-DE" sz="1600" dirty="0" smtClean="0"/>
              <a:t>Niederlande (</a:t>
            </a:r>
            <a:r>
              <a:rPr lang="de-DE" sz="1600" dirty="0"/>
              <a:t>2), Norwegen (1), </a:t>
            </a:r>
            <a:r>
              <a:rPr lang="de-DE" sz="1600" dirty="0" smtClean="0"/>
              <a:t>Österreich (1), Rumänien </a:t>
            </a:r>
            <a:r>
              <a:rPr lang="de-DE" sz="1600" dirty="0" smtClean="0"/>
              <a:t>(13), </a:t>
            </a:r>
            <a:r>
              <a:rPr lang="de-DE" sz="1600" dirty="0" smtClean="0"/>
              <a:t>Schweiz (3), Spanien (18), </a:t>
            </a:r>
            <a:r>
              <a:rPr lang="en-US" sz="1600" dirty="0" err="1" smtClean="0"/>
              <a:t>Tschechien</a:t>
            </a:r>
            <a:r>
              <a:rPr lang="en-US" sz="1600" dirty="0" smtClean="0"/>
              <a:t> (1), </a:t>
            </a:r>
            <a:r>
              <a:rPr lang="en-US" sz="1600" dirty="0" err="1" smtClean="0"/>
              <a:t>Ungarn</a:t>
            </a:r>
            <a:r>
              <a:rPr lang="en-US" sz="1600" dirty="0" smtClean="0"/>
              <a:t> (1), </a:t>
            </a:r>
            <a:r>
              <a:rPr lang="de-DE" sz="1600" dirty="0" smtClean="0"/>
              <a:t>Vereinigtes Königreich – Gibraltar (1)</a:t>
            </a:r>
            <a:endParaRPr lang="de-DE" sz="1200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-8428" y="1772816"/>
            <a:ext cx="9160855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766304"/>
              </p:ext>
            </p:extLst>
          </p:nvPr>
        </p:nvGraphicFramePr>
        <p:xfrm>
          <a:off x="419842" y="2780928"/>
          <a:ext cx="8304315" cy="255432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63598"/>
                <a:gridCol w="1965201"/>
                <a:gridCol w="1656184"/>
                <a:gridCol w="936104"/>
                <a:gridCol w="576064"/>
                <a:gridCol w="1707164"/>
              </a:tblGrid>
              <a:tr h="557285"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Land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Region/</a:t>
                      </a:r>
                      <a:r>
                        <a:rPr lang="en-US" sz="1400" kern="1200" dirty="0" err="1">
                          <a:effectLst/>
                        </a:rPr>
                        <a:t>Provinz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Fälle pro 100.000 </a:t>
                      </a: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Ew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(7-Tage)</a:t>
                      </a:r>
                      <a:endParaRPr lang="de-DE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err="1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Kum</a:t>
                      </a: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. Fälle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(7 Tage)</a:t>
                      </a:r>
                      <a:endParaRPr lang="de-DE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smtClean="0">
                          <a:effectLst/>
                        </a:rPr>
                        <a:t>Trend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kern="1200" dirty="0" err="1">
                          <a:effectLst/>
                        </a:rPr>
                        <a:t>Risikogebiet</a:t>
                      </a:r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US" sz="1400" kern="1200" dirty="0" err="1">
                          <a:effectLst/>
                        </a:rPr>
                        <a:t>laut</a:t>
                      </a:r>
                      <a:r>
                        <a:rPr lang="en-US" sz="1400" kern="1200" dirty="0">
                          <a:effectLst/>
                        </a:rPr>
                        <a:t> RKI</a:t>
                      </a:r>
                      <a:endParaRPr lang="de-DE" sz="1400" b="0" kern="12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Albanien</a:t>
                      </a:r>
                      <a:endParaRPr lang="de-DE" sz="1400" b="1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Tiranë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50,16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449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15.06.2020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err="1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Hauts</a:t>
                      </a: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-de-France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65,28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3.919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2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1" i="0" u="none" strike="noStrike" kern="1200" dirty="0" err="1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Niederlande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North Holland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51,69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1.475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South Holland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53,49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1.984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rowSpan="4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Rumänien</a:t>
                      </a: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Covasna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54,42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Neamț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55,23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244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Prahova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57,24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411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12.08.2020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49630">
                <a:tc vMerge="1"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de-DE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Vâlcea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56,85</a:t>
                      </a:r>
                      <a:endParaRPr lang="de-DE" sz="1400" b="0" i="0" u="none" strike="noStrike" kern="120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4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199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▲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20.08.2020</a:t>
                      </a:r>
                      <a:endParaRPr lang="de-DE" sz="14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21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Hintergrund</a:t>
            </a:r>
            <a:endParaRPr lang="de-D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2400" dirty="0" smtClean="0"/>
              <a:t>7-Tages-Inzidenz pro </a:t>
            </a:r>
            <a:r>
              <a:rPr lang="de-DE" sz="2400" dirty="0"/>
              <a:t>100.000 </a:t>
            </a:r>
            <a:r>
              <a:rPr lang="de-DE" sz="2400" dirty="0" smtClean="0"/>
              <a:t>Einwohner, 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WHO EURO (Subnational)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09.09.2020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sp>
        <p:nvSpPr>
          <p:cNvPr id="2" name="AutoShape 2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155575" y="-27654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AutoShape 4" descr="https://ago-item-storage.s3.us-east-1.amazonaws.com/eb81f12dbe7a4d32b2b9dcab56df9300/EURO_COVID_SubNational.png?X-Amz-Security-Token=IQoJb3JpZ2luX2VjEBYaCXVzLWVhc3QtMSJIMEYCIQCptOVRQgPzoylKfcfmDZj8gzAVsRQVfyJ0S3A6Bc94tQIhAL6Rq2quAY80%2BmteUAkvspQJ8bdPUujApD3Or0pn1tazKr0DCP7%2F%2F%2F%2F%2F%2F%2F%2F%2F%2FwEQABoMNjA0NzU4MTAyNjY1IgxP8FLywK1Qr4uqZVcqkQPdF4dCWB5Uxm0Yx%2Fum%2FSOP91CXvKbItcPzjbKs8luHUIILaaf0ouyS%2BVZkMpX4JLCChkky%2B7QSKlAxx3FfFQGm5gpKppL%2FZNH0nmcxFli3vo%2Bc3w8jFoW4uRf70Qn8y0d5%2FKKRa3ZUp6wnnvPgSJPRDlE0wNnQb%2FGEzp1SM6No3jtlikR%2Bsx9lZHb2qSRR9GGFTj%2FZHy8TeniCfZkYFl%2Bhbwn9WGandAM01bQlQ0%2B%2F2eis6a0ggybqMH0bVqjz2w9AlqbKBI6CrI9%2BQNgf%2BUn8MRl5qR0i%2B%2F%2BB1WpHTcxYWougZEYkiO3zBfOQNGHPROWpobIc6VGxvCLu2LHKBaVKVCqE117G0%2F8eR%2Bzy4YpdlDyFo9EuFgzHJCw6rpzvs0p%2BVGJMEL5qrDncjd3BBTX8wdow7zxGHyNX5aodmOmFk%2FUStj1%2BNjSn2bdYXhSB1xDdNf4F24p0y6AGySfv6B9iWYo2xqKa2z65h0LqO3SXuHdaCVzH%2FNyUW27rlsOogUuerKAYcX0FE1ptUd1j48A5uDDzoKL6BTrqAWxceXiL77k3ZV0Q0WFG1BCmwDDL%2FT81zBEEOmSPRrbir5n64s8suTkgdn3eRqocoptZ2qm1ivUBHlRObCsH3ES4uj3VXswySUkv8Mtm4URzhsV0IumDnKghoROHWppVVqqS9OKHm%2B40zvd8Z0N0%2FnDNbITKaOXFcMF%2BqGc9OXC2ClqJDFXoYYcXJJc2Fl9XWpBm5V1xjIenYFL9v1six%2FVdJ0NKOZQDwmdaKO%2F0%2Br8RiEK8t8o%2FSZg4dUK68%2BvP%2BvODcisndF3s7d0RMqalbK6ifi%2BUvYjJ8%2B68BvZ2%2B17xgLGA8Kq80xTgbg%3D%3D&amp;X-Amz-Algorithm=AWS4-HMAC-SHA256&amp;X-Amz-Date=20200828T061624Z&amp;X-Amz-SignedHeaders=host&amp;X-Amz-Expires=300&amp;X-Amz-Credential=ASIAYZTTEKKEYITNNHBC%2F20200828%2Fus-east-1%2Fs3%2Faws4_request&amp;X-Amz-Signature=90215e27921bb26c27d233c3fb37743d3dcd19cd027891abf2e897023de10d1f"/>
          <p:cNvSpPr>
            <a:spLocks noChangeAspect="1" noChangeArrowheads="1"/>
          </p:cNvSpPr>
          <p:nvPr/>
        </p:nvSpPr>
        <p:spPr bwMode="auto">
          <a:xfrm>
            <a:off x="307975" y="-2613025"/>
            <a:ext cx="8153400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17" y="669978"/>
            <a:ext cx="837256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29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0416" y="64863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Subregionen in der EU/EEA/UK-Region und Schweiz mit einer 7- Tages-Inzidenz  &gt;50 pro 100.000 EW</a:t>
            </a:r>
            <a:endParaRPr lang="de-DE" sz="240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23529" y="803527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08.09.2020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76199"/>
              </p:ext>
            </p:extLst>
          </p:nvPr>
        </p:nvGraphicFramePr>
        <p:xfrm>
          <a:off x="107504" y="908720"/>
          <a:ext cx="8876664" cy="5779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5740"/>
                <a:gridCol w="2465740"/>
                <a:gridCol w="986296"/>
                <a:gridCol w="986296"/>
                <a:gridCol w="986296"/>
                <a:gridCol w="986296"/>
              </a:tblGrid>
              <a:tr h="36680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Land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Region/</a:t>
                      </a:r>
                      <a:r>
                        <a:rPr lang="en-US" sz="1050" dirty="0" err="1">
                          <a:effectLst/>
                        </a:rPr>
                        <a:t>Provinz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Inzidenz7T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Fälle7T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Trend7T (%)*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 err="1">
                          <a:effectLst/>
                        </a:rPr>
                        <a:t>Risikogebiet</a:t>
                      </a:r>
                      <a:r>
                        <a:rPr lang="en-US" sz="1050" dirty="0">
                          <a:effectLst/>
                        </a:rPr>
                        <a:t> </a:t>
                      </a:r>
                      <a:r>
                        <a:rPr lang="en-US" sz="1050" dirty="0" err="1">
                          <a:effectLst/>
                        </a:rPr>
                        <a:t>laut</a:t>
                      </a:r>
                      <a:r>
                        <a:rPr lang="en-US" sz="1050" dirty="0">
                          <a:effectLst/>
                        </a:rPr>
                        <a:t> RKI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Albanien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Tiranë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50,16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449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-4.87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2020-06-15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Andorra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Andorra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110,18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85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-26.72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2020-08-26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Belgien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Brussels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77,35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940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15.34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2020-08-21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Bosnien und Herzegowina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Hercegovačko-neretvanski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152,25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338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34.13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2020-06-15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Kanton 10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173,55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146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-8.75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2020-06-15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Zapadno-hercegovački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146,47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139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-39.83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2020-06-15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Bulgarien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Blagoevgrad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52,44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160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22.14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2020-08-07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rowSpan="7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Frankreich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Auvergne-Rhône-Alpes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66,76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5306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35.84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Corse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91,06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305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54.82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Hauts-de-France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65,28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3919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135.94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Île-de-France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 93,49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11382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-6.24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2020-08-24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Nouvelle-Aquitaine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66,06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3935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28.38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Occitanie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62,55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3656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17.03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Provence-Alpes-Côte d'Azur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128,51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6465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-1.13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2020-08-24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Gibraltar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Gibraltar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89,00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-23.08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rowSpan="7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Kroatien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Bjelovarsko-bilogorska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55,04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59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555.56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Dubrovačko-neretvanska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108,71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132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91.30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Ličko-senjska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69,14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31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106.67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Požeško-slavonska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64,15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43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-27.12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Šibensko-kninska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70,26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70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-21.35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2020-09-02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Splitsko-Dalmatinska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116,37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521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-18.72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2020-08-20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Zadarska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58,32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98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-5.77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2020-08-20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3403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Montenegro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Montenegro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152,37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948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83.72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2020-06-15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rowSpan="2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Niederlande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North Holland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51,69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1475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60.15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52334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South Holland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 53,49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 dirty="0">
                          <a:effectLst/>
                        </a:rPr>
                        <a:t>1984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50">
                          <a:effectLst/>
                        </a:rPr>
                        <a:t>64.24</a:t>
                      </a:r>
                      <a:endParaRPr lang="de-DE" sz="16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23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08.09.2020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256494"/>
              </p:ext>
            </p:extLst>
          </p:nvPr>
        </p:nvGraphicFramePr>
        <p:xfrm>
          <a:off x="311053" y="668769"/>
          <a:ext cx="8568952" cy="59931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264"/>
                <a:gridCol w="2380264"/>
                <a:gridCol w="952106"/>
                <a:gridCol w="952106"/>
                <a:gridCol w="952106"/>
                <a:gridCol w="952106"/>
              </a:tblGrid>
              <a:tr h="24826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Fälle7T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Trend7T (%)*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Nordmazedonien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Eastern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 90,75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161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31.97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2020-06-15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Norwegen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Viken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110,90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314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214.00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Österreich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Wien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63,98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1214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37.64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rowSpan="1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Rumänien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Arad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50,31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210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11.11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Bacău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78,10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457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23.85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Bihor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57,71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324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5.19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2020-08-07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Brașov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53,79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297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-2.30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Brăila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62,51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181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-32.21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București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76,78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1405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19.98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Caraș-Severin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57,87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157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57.00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Covasna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54,42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110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26.44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Iași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50,03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397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-31.08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Neamț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55,23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244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27.08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Prahova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57,24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411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-8.46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Vâlcea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56,85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199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0.51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2020-08-20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4826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Vaslui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68,74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257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-14.90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2020-08-12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rowSpan="3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Schweiz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Fribourg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68,40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218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66.41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Geneva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62,87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314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-3.68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3102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Vaud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 88,34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706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>
                          <a:effectLst/>
                        </a:rPr>
                        <a:t>44.38</a:t>
                      </a:r>
                      <a:endParaRPr lang="de-DE" sz="20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8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/>
              <a:t>Zusammenfassung </a:t>
            </a:r>
            <a:r>
              <a:rPr lang="de-DE" sz="2400" dirty="0"/>
              <a:t>der Europäischen </a:t>
            </a:r>
            <a:r>
              <a:rPr lang="de-DE" sz="2400" dirty="0" smtClean="0"/>
              <a:t>Subregionen mit Inzidenz &gt;50</a:t>
            </a:r>
            <a:endParaRPr lang="de-DE" sz="2400" b="0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4932040" y="6597352"/>
            <a:ext cx="422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WHO EURO, Stand: </a:t>
            </a:r>
            <a:r>
              <a:rPr lang="de-DE" sz="1400" i="1" dirty="0" smtClean="0">
                <a:solidFill>
                  <a:prstClr val="black"/>
                </a:solidFill>
              </a:rPr>
              <a:t>08.09.2020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759955"/>
              </p:ext>
            </p:extLst>
          </p:nvPr>
        </p:nvGraphicFramePr>
        <p:xfrm>
          <a:off x="467545" y="830980"/>
          <a:ext cx="8208910" cy="5766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0253"/>
                <a:gridCol w="2280253"/>
                <a:gridCol w="912101"/>
                <a:gridCol w="912101"/>
                <a:gridCol w="912101"/>
                <a:gridCol w="912101"/>
              </a:tblGrid>
              <a:tr h="261320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Land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Region/</a:t>
                      </a:r>
                      <a:r>
                        <a:rPr lang="en-US" sz="1200" dirty="0" err="1">
                          <a:effectLst/>
                        </a:rPr>
                        <a:t>Provinz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Inzidenz7T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Fälle7T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>
                          <a:effectLst/>
                        </a:rPr>
                        <a:t>Trend7T (%)*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dirty="0" err="1">
                          <a:effectLst/>
                        </a:rPr>
                        <a:t>Risikogebiet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laut</a:t>
                      </a:r>
                      <a:r>
                        <a:rPr lang="en-US" sz="1200" dirty="0">
                          <a:effectLst/>
                        </a:rPr>
                        <a:t> RKI</a:t>
                      </a:r>
                      <a:endParaRPr lang="de-DE" sz="20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rowSpan="18"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Spanien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Andalucía</a:t>
                      </a:r>
                      <a:endParaRPr lang="de-DE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 74,46</a:t>
                      </a:r>
                      <a:endParaRPr lang="de-DE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effectLst/>
                        </a:rPr>
                        <a:t>6275</a:t>
                      </a:r>
                      <a:endParaRPr lang="de-DE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21.66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Aragón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200,97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2654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127.81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Canarias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95,88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2116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1.83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2020-09-02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Cantabria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123,62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719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16.16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Castilla-La Mancha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147,92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3010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39.80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Castilla y León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132,49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3190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-4.66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Cataluña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108,58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8216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2.89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Ciudad Autónoma de Ceuta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70,73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9.09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Ciudad Autónoma de Melilla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135,79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115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36.90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Comunidad de Madrid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305,41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20284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14.71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Comunidad Foral de Navarra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172,78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1123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5.35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Comunidad Valenciana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75,30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3746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-9.03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Extremadura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93,67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998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59.94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Galicia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56,92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1537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-20.07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Illes Balears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112,52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1337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-45.87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La Rioja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168,38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528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-22.01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País Vasco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184,86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4026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-4.55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6132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Región de Murcia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160,05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2381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37.95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2020-08-14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842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Tschechische Republik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Prague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86,04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1126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64.14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48426"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Ungarn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Budapest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 74,59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1307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>
                          <a:effectLst/>
                        </a:rPr>
                        <a:t>164.04</a:t>
                      </a:r>
                      <a:endParaRPr lang="de-DE" sz="18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3500" marR="635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81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1093</Words>
  <Application>Microsoft Office PowerPoint</Application>
  <PresentationFormat>Bildschirmpräsentation (4:3)</PresentationFormat>
  <Paragraphs>618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683</cp:revision>
  <dcterms:created xsi:type="dcterms:W3CDTF">2020-04-16T05:25:18Z</dcterms:created>
  <dcterms:modified xsi:type="dcterms:W3CDTF">2020-09-09T08:17:06Z</dcterms:modified>
</cp:coreProperties>
</file>