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76" r:id="rId2"/>
    <p:sldId id="588" r:id="rId3"/>
    <p:sldId id="592" r:id="rId4"/>
    <p:sldId id="591" r:id="rId5"/>
    <p:sldId id="578" r:id="rId6"/>
    <p:sldId id="605" r:id="rId7"/>
    <p:sldId id="584" r:id="rId8"/>
    <p:sldId id="606" r:id="rId9"/>
    <p:sldId id="607" r:id="rId10"/>
    <p:sldId id="587" r:id="rId11"/>
    <p:sldId id="593" r:id="rId12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5" clrIdx="3"/>
  <p:cmAuthor id="4" name="Tolksdorf, Kristin" initials="TK" lastIdx="1" clrIdx="4"/>
  <p:cmAuthor id="5" name="Preuß, Ute" initials="PU" lastIdx="8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66A8DD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 autoAdjust="0"/>
    <p:restoredTop sz="76904" autoAdjust="0"/>
  </p:normalViewPr>
  <p:slideViewPr>
    <p:cSldViewPr snapToGrid="0" snapToObjects="1">
      <p:cViewPr varScale="1">
        <p:scale>
          <a:sx n="50" d="100"/>
          <a:sy n="50" d="100"/>
        </p:scale>
        <p:origin x="-1944" y="-102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09.09.2020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09.09.2020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43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 smtClean="0">
                <a:latin typeface="Arial Narrow" panose="020B0606020202030204" pitchFamily="34" charset="0"/>
              </a:rPr>
              <a:t>Ferienende immer nur auf volle KW</a:t>
            </a:r>
            <a:r>
              <a:rPr lang="de-DE" sz="1800" baseline="0" dirty="0" smtClean="0">
                <a:latin typeface="Arial Narrow" panose="020B0606020202030204" pitchFamily="34" charset="0"/>
              </a:rPr>
              <a:t> dargestellt: Sind Ferien bis Anfang einer KW (bis einschl. Dienstag), dann wurde das Ende der vorangegangen KW gewählt. Sind Ferien bis Mitte/Ende einer KW (ab einschl. Mittwoch), dann wurde das Ende der laufenden KW gewählt. Z.B. in NRW: gingen die Sommerferien bis Dienstag, 11.08.20 (=KW33) </a:t>
            </a:r>
            <a:r>
              <a:rPr lang="de-DE" sz="1800" baseline="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Ende der KW 32 wurde eingezeichnet</a:t>
            </a:r>
            <a:endParaRPr lang="de-DE" sz="18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778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 smtClean="0">
                <a:latin typeface="Arial Narrow" panose="020B0606020202030204" pitchFamily="34" charset="0"/>
              </a:rPr>
              <a:t>Vergleich COVID-Meldedaten-Inzidenz</a:t>
            </a:r>
            <a:r>
              <a:rPr lang="de-DE" sz="1800" baseline="0" dirty="0" smtClean="0">
                <a:latin typeface="Arial Narrow" panose="020B0606020202030204" pitchFamily="34" charset="0"/>
              </a:rPr>
              <a:t> mit ARE-Konsultationsinzidenz pro 100.000 Einwohner. Linke y-Achse: COVID, rechte y-Achse (Faktor x100) ARE-Arztbesuche. Verhältnis der Altersgruppen jeweils genau in umgekehrter Reihenfolge ARE: junge &gt;alte; COVID: alte&gt; junge.</a:t>
            </a:r>
            <a:endParaRPr lang="de-DE" sz="18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778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 smtClean="0">
                <a:latin typeface="Arial Narrow" panose="020B0606020202030204" pitchFamily="34" charset="0"/>
              </a:rPr>
              <a:t>Vergleich COVID-Meldedaten-Inzidenz</a:t>
            </a:r>
            <a:r>
              <a:rPr lang="de-DE" sz="1800" baseline="0" dirty="0" smtClean="0">
                <a:latin typeface="Arial Narrow" panose="020B0606020202030204" pitchFamily="34" charset="0"/>
              </a:rPr>
              <a:t> mit ARE-Konsultationsinzidenz pro 100.000 Einwohner. Linke y-Achse: COVID, rechte y-Achse (Faktor x100) ARE-Arztbesuche. Verhältnis der Altersgruppen jeweils genau in umgekehrter Reihenfolge ARE: junge &gt;alte; COVID: alte&gt; junge.</a:t>
            </a:r>
            <a:endParaRPr lang="de-DE" sz="18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778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SARI-Fallzahlen insgesamt stabil, leichter Anstieg in den AG unter</a:t>
            </a:r>
            <a:r>
              <a:rPr lang="de-DE" baseline="0" dirty="0" smtClean="0"/>
              <a:t> 15 Jahre und über 80 Jahre, in den AG 15-34 und 35-59 wiederdeutlicher Rückgang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Anteil COVID seit KW 33 </a:t>
            </a:r>
            <a:r>
              <a:rPr lang="de-DE" smtClean="0"/>
              <a:t>relativ stabil bei </a:t>
            </a:r>
            <a:r>
              <a:rPr lang="de-DE" dirty="0" smtClean="0"/>
              <a:t>3%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Ergebnisse der </a:t>
            </a:r>
            <a:br>
              <a:rPr lang="de-DE" dirty="0" smtClean="0"/>
            </a:br>
            <a:r>
              <a:rPr lang="de-DE" dirty="0" smtClean="0"/>
              <a:t>syndromischen Surveillance akuter Atemwegserkrankungen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b="0" dirty="0" smtClean="0"/>
              <a:t>GrippeWeb, </a:t>
            </a:r>
            <a:br>
              <a:rPr lang="de-DE" sz="1800" b="0" dirty="0" smtClean="0"/>
            </a:br>
            <a:r>
              <a:rPr lang="de-DE" sz="1800" b="0" dirty="0" smtClean="0"/>
              <a:t>Arbeitsgemeinschaft Influenza,</a:t>
            </a:r>
            <a:br>
              <a:rPr lang="de-DE" sz="1800" b="0" dirty="0" smtClean="0"/>
            </a:br>
            <a:r>
              <a:rPr lang="de-DE" sz="1800" b="0" dirty="0" smtClean="0"/>
              <a:t>ICOSARI</a:t>
            </a:r>
            <a:br>
              <a:rPr lang="de-DE" sz="1800" b="0" dirty="0" smtClean="0"/>
            </a:br>
            <a:r>
              <a:rPr lang="de-DE" sz="1800" b="0" dirty="0" smtClean="0"/>
              <a:t>Datenstand  08.09.2020</a:t>
            </a:r>
            <a:endParaRPr lang="de-DE" sz="18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ICOSARI-KH-Surveillance – SARI-Fälle (J09 – J22) bis zur 35. KW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01.09.2020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090" y="1787533"/>
            <a:ext cx="8909819" cy="356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ICOSARI-KH-Surveillance – SARI-Fälle (J09 – J22) sowie </a:t>
            </a:r>
            <a:endParaRPr lang="de-DE" dirty="0"/>
          </a:p>
          <a:p>
            <a:pPr algn="ctr"/>
            <a:r>
              <a:rPr lang="de-DE" dirty="0" smtClean="0"/>
              <a:t>Anteil SARI-Fälle mit COVID-Diagnose bis zur 35. KW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01.09.2020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118" y="1625274"/>
            <a:ext cx="8759714" cy="437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0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GrippeWeb bis </a:t>
            </a:r>
            <a:r>
              <a:rPr lang="de-DE" dirty="0"/>
              <a:t>zur </a:t>
            </a:r>
            <a:r>
              <a:rPr lang="de-DE" dirty="0" smtClean="0"/>
              <a:t>36. </a:t>
            </a:r>
            <a:r>
              <a:rPr lang="de-DE" dirty="0"/>
              <a:t>KW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 smtClean="0"/>
              <a:t>Stand: 08.09.2020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94" y="1136201"/>
            <a:ext cx="7200000" cy="524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GrippeWeb bis zur 36. </a:t>
            </a:r>
            <a:r>
              <a:rPr lang="de-DE" dirty="0"/>
              <a:t>KW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 smtClean="0"/>
              <a:t>Stand: 08.09.2020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94" y="1124556"/>
            <a:ext cx="7200000" cy="524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64966" y="6622713"/>
            <a:ext cx="5071475" cy="1957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Arbeitsgemeinschaft Influenza - Praxisindex, bis zur 36. KW, </a:t>
            </a:r>
            <a:br>
              <a:rPr lang="de-DE" dirty="0" smtClean="0"/>
            </a:br>
            <a:r>
              <a:rPr lang="de-DE" dirty="0" smtClean="0"/>
              <a:t>Saison 2019/20 und 2 Vorsaisons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49667" y="6622713"/>
            <a:ext cx="1860421" cy="195750"/>
          </a:xfrm>
        </p:spPr>
        <p:txBody>
          <a:bodyPr/>
          <a:lstStyle/>
          <a:p>
            <a:r>
              <a:rPr lang="de-DE" dirty="0" smtClean="0"/>
              <a:t>Stand: 08.09.2020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67" y="1505145"/>
            <a:ext cx="7200000" cy="444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76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 smtClean="0"/>
              <a:t>Arbeitsgemeinschaft Influenza - ARE-Konsultationen, bis zur 36. KW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dirty="0" smtClean="0"/>
              <a:t>Stand: 08.09.2020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15625" r="794" b="1251"/>
          <a:stretch/>
        </p:blipFill>
        <p:spPr bwMode="auto">
          <a:xfrm>
            <a:off x="682466" y="1700751"/>
            <a:ext cx="7200000" cy="40119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Schulferien im September 2020 in Deutschland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 smtClean="0"/>
              <a:t>Stand: 08.09.2020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517567" y="2144486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KW 33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5682365" y="2155368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KW 34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6847163" y="2166250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KW 35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3320218" y="2144486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KW 32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" t="41398" r="21078" b="12700"/>
          <a:stretch/>
        </p:blipFill>
        <p:spPr bwMode="auto">
          <a:xfrm>
            <a:off x="457199" y="1800808"/>
            <a:ext cx="8280000" cy="316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13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08.09.2020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66572" y="6146007"/>
            <a:ext cx="364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Bayern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5144569" y="6156874"/>
            <a:ext cx="363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Baden-Württemberg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666572" y="3072197"/>
            <a:ext cx="364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Berlin/Brandenburg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5141471" y="3072197"/>
            <a:ext cx="363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Nordrhein-Westfalen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25" y="349279"/>
            <a:ext cx="4320000" cy="278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10" y="349278"/>
            <a:ext cx="4320000" cy="278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26" y="3442732"/>
            <a:ext cx="4320000" cy="278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10" y="3442732"/>
            <a:ext cx="4320000" cy="278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06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08.09.2020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" y="3468688"/>
            <a:ext cx="4456021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1" y="382588"/>
            <a:ext cx="4456021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" y="401638"/>
            <a:ext cx="4456021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1" y="3472138"/>
            <a:ext cx="4456021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81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08.09.2020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855650"/>
            <a:ext cx="8498991" cy="549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2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Bildschirmpräsentation (4:3)</PresentationFormat>
  <Paragraphs>51</Paragraphs>
  <Slides>11</Slides>
  <Notes>9</Notes>
  <HiddenSlides>6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Office-Design</vt:lpstr>
      <vt:lpstr>Ergebnisse der  syndromischen Surveillance akuter Atemwegserkrankungen  GrippeWeb,  Arbeitsgemeinschaft Influenza, ICOSARI Datenstand  08.09.2020</vt:lpstr>
      <vt:lpstr>GrippeWeb bis zur 36. KW </vt:lpstr>
      <vt:lpstr>GrippeWeb bis zur 36. KW </vt:lpstr>
      <vt:lpstr>PowerPoint-Präsentation</vt:lpstr>
      <vt:lpstr>Arbeitsgemeinschaft Influenza - ARE-Konsultationen, bis zur 36. KW </vt:lpstr>
      <vt:lpstr>Schulferien im September 2020 in Deutschland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Buda, Silke</cp:lastModifiedBy>
  <cp:revision>1734</cp:revision>
  <cp:lastPrinted>2020-05-13T06:04:10Z</cp:lastPrinted>
  <dcterms:created xsi:type="dcterms:W3CDTF">2015-11-02T12:29:13Z</dcterms:created>
  <dcterms:modified xsi:type="dcterms:W3CDTF">2020-09-09T07:31:33Z</dcterms:modified>
</cp:coreProperties>
</file>