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4" r:id="rId2"/>
    <p:sldId id="379" r:id="rId3"/>
    <p:sldId id="365" r:id="rId4"/>
    <p:sldId id="377" r:id="rId5"/>
    <p:sldId id="373" r:id="rId6"/>
    <p:sldId id="371" r:id="rId7"/>
    <p:sldId id="374" r:id="rId8"/>
    <p:sldId id="375" r:id="rId9"/>
    <p:sldId id="376" r:id="rId10"/>
    <p:sldId id="378" r:id="rId11"/>
    <p:sldId id="381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88431" autoAdjust="0"/>
  </p:normalViewPr>
  <p:slideViewPr>
    <p:cSldViewPr>
      <p:cViewPr>
        <p:scale>
          <a:sx n="80" d="100"/>
          <a:sy n="80" d="100"/>
        </p:scale>
        <p:origin x="-78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https://www.arcgis.com/home/item.html?id=54d73d4fd4d94a0c8a9651bc4cd59be0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Nicht mehr: </a:t>
            </a:r>
            <a:r>
              <a:rPr lang="de-DE" sz="1200" dirty="0" smtClean="0"/>
              <a:t>Bulgarien (</a:t>
            </a:r>
            <a:r>
              <a:rPr lang="de-DE" sz="1200" dirty="0" err="1" smtClean="0"/>
              <a:t>Blagoevgrad</a:t>
            </a:r>
            <a:r>
              <a:rPr lang="de-DE" sz="1200" dirty="0" smtClean="0"/>
              <a:t>), Kroatien (</a:t>
            </a:r>
            <a:r>
              <a:rPr lang="de-DE" sz="1200" dirty="0" err="1" smtClean="0"/>
              <a:t>Bjelovarsko-bilogorska</a:t>
            </a:r>
            <a:r>
              <a:rPr lang="de-DE" sz="1200" dirty="0" smtClean="0"/>
              <a:t>, </a:t>
            </a:r>
            <a:r>
              <a:rPr lang="de-DE" sz="1200" dirty="0" err="1" smtClean="0"/>
              <a:t>Ličko-senjska</a:t>
            </a:r>
            <a:r>
              <a:rPr lang="de-DE" sz="1200" dirty="0" smtClean="0"/>
              <a:t>, </a:t>
            </a:r>
            <a:r>
              <a:rPr lang="de-DE" sz="1200" dirty="0" err="1" smtClean="0"/>
              <a:t>Šibensko-kninska</a:t>
            </a:r>
            <a:r>
              <a:rPr lang="de-DE" sz="1200" dirty="0" smtClean="0"/>
              <a:t>), Rumänien (Arad) </a:t>
            </a:r>
          </a:p>
          <a:p>
            <a:pPr lvl="0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https://www.who.int/docs/default-source/coronaviruse/situation-reports/20200907-weekly-epi-update-4.pdf</a:t>
            </a:r>
          </a:p>
          <a:p>
            <a:endParaRPr lang="de-DE" baseline="0" dirty="0" smtClean="0"/>
          </a:p>
          <a:p>
            <a:r>
              <a:rPr lang="de-DE" baseline="0" dirty="0" smtClean="0"/>
              <a:t>Anstieg der Fallzahlen um 5% und Rückgang der Todesfälle um 2% im Vergleich zur Vorwoche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https://who.maps.arcgis.com/apps/opsdashboard/index.html#/ead3c6475654481ca51c248d52ab9c61</a:t>
            </a:r>
          </a:p>
          <a:p>
            <a:r>
              <a:rPr lang="de-DE" dirty="0" smtClean="0"/>
              <a:t>https://www.who.int/about/regions/euro/en/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https://www.arcgis.com/home/item.html?id=54d73d4fd4d94a0c8a9651bc4cd59be0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https://www.arcgis.com/home/item.html?id=54d73d4fd4d94a0c8a9651bc4cd59be0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https://www.arcgis.com/home/item.html?id=54d73d4fd4d94a0c8a9651bc4cd59be0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147353" y="913705"/>
            <a:ext cx="3781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66092"/>
                </a:solidFill>
              </a:rPr>
              <a:t>28.802.775 </a:t>
            </a:r>
            <a:r>
              <a:rPr lang="en-US" sz="2400" b="1" dirty="0" err="1" smtClean="0">
                <a:solidFill>
                  <a:srgbClr val="366092"/>
                </a:solidFill>
              </a:rPr>
              <a:t>Fälle</a:t>
            </a:r>
            <a:r>
              <a:rPr lang="en-US" sz="2400" b="1" dirty="0" smtClean="0">
                <a:solidFill>
                  <a:srgbClr val="366092"/>
                </a:solidFill>
              </a:rPr>
              <a:t> </a:t>
            </a:r>
            <a:endParaRPr lang="en-US" sz="2400" b="1" dirty="0">
              <a:solidFill>
                <a:srgbClr val="366092"/>
              </a:solidFill>
            </a:endParaRPr>
          </a:p>
          <a:p>
            <a:r>
              <a:rPr lang="en-US" sz="2400" b="1" dirty="0" smtClean="0">
                <a:solidFill>
                  <a:srgbClr val="366092"/>
                </a:solidFill>
              </a:rPr>
              <a:t>920.931  </a:t>
            </a:r>
            <a:r>
              <a:rPr lang="en-US" sz="2400" b="1" dirty="0" err="1">
                <a:solidFill>
                  <a:srgbClr val="366092"/>
                </a:solidFill>
              </a:rPr>
              <a:t>Verstorbene</a:t>
            </a:r>
            <a:r>
              <a:rPr lang="en-US" sz="2400" b="1" dirty="0">
                <a:solidFill>
                  <a:srgbClr val="366092"/>
                </a:solidFill>
              </a:rPr>
              <a:t> </a:t>
            </a:r>
            <a:r>
              <a:rPr lang="en-US" sz="2400" b="1" dirty="0" smtClean="0">
                <a:solidFill>
                  <a:srgbClr val="366092"/>
                </a:solidFill>
                <a:latin typeface="Calibri"/>
              </a:rPr>
              <a:t>(3,2%)</a:t>
            </a:r>
            <a:endParaRPr lang="en-US" sz="2400" b="1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13.09.2020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18638"/>
              </p:ext>
            </p:extLst>
          </p:nvPr>
        </p:nvGraphicFramePr>
        <p:xfrm>
          <a:off x="311491" y="1744702"/>
          <a:ext cx="8649835" cy="4711904"/>
        </p:xfrm>
        <a:graphic>
          <a:graphicData uri="http://schemas.openxmlformats.org/drawingml/2006/table">
            <a:tbl>
              <a:tblPr firstRow="1" firstCol="1" bandRow="1"/>
              <a:tblGrid>
                <a:gridCol w="1217761"/>
                <a:gridCol w="1217761"/>
                <a:gridCol w="1467434"/>
                <a:gridCol w="1655152"/>
                <a:gridCol w="1567557"/>
                <a:gridCol w="721560"/>
                <a:gridCol w="802610"/>
              </a:tblGrid>
              <a:tr h="7985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8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4.754.356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640.545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824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6.486.108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240.242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-15,49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4.315.687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192.687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-30,4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535.690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73.821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164,85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566.326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67.337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143,46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373.911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56.205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Kolumbien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708.964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50.508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-13,72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337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722.832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39.130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120,36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4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1.057.362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37.052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663.973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34.564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-8,31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/>
              <a:t>Zusammenfassung </a:t>
            </a:r>
            <a:r>
              <a:rPr lang="de-DE" sz="2400" dirty="0"/>
              <a:t>der Europäischen </a:t>
            </a:r>
            <a:r>
              <a:rPr lang="de-DE" sz="2400" dirty="0" smtClean="0"/>
              <a:t>Subregionen mit Inzidenz &gt;50</a:t>
            </a:r>
            <a:endParaRPr lang="de-DE" sz="2400" b="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4932040" y="6597352"/>
            <a:ext cx="422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WHO EURO, Stand: 13.09.2020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318001"/>
              </p:ext>
            </p:extLst>
          </p:nvPr>
        </p:nvGraphicFramePr>
        <p:xfrm>
          <a:off x="467545" y="830980"/>
          <a:ext cx="8208910" cy="552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0253"/>
                <a:gridCol w="2280253"/>
                <a:gridCol w="912101"/>
                <a:gridCol w="912101"/>
                <a:gridCol w="912101"/>
                <a:gridCol w="912101"/>
              </a:tblGrid>
              <a:tr h="261320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Land</a:t>
                      </a:r>
                      <a:endParaRPr lang="de-DE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Region/</a:t>
                      </a:r>
                      <a:r>
                        <a:rPr lang="en-US" sz="1800" dirty="0" err="1">
                          <a:effectLst/>
                        </a:rPr>
                        <a:t>Provinz</a:t>
                      </a:r>
                      <a:endParaRPr lang="de-DE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Inzidenz7T</a:t>
                      </a:r>
                      <a:endParaRPr lang="de-DE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Fälle7T</a:t>
                      </a:r>
                      <a:endParaRPr lang="de-DE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Trend7T (%)*</a:t>
                      </a:r>
                      <a:endParaRPr lang="de-DE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err="1">
                          <a:effectLst/>
                        </a:rPr>
                        <a:t>Risikogebiet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laut</a:t>
                      </a:r>
                      <a:r>
                        <a:rPr lang="en-US" sz="1800" dirty="0">
                          <a:effectLst/>
                        </a:rPr>
                        <a:t> RKI</a:t>
                      </a:r>
                      <a:endParaRPr lang="de-DE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rowSpan="18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Spanien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Andalucía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73,70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6211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6.28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Aragón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165,31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2183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26.04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Canarias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87,63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1934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-6.84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2020-09-02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Cantabria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138,57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806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19.41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Castilla-La Mancha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159,27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3241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29.33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Castilla y León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144,29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3474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13.27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Cataluña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98,92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7485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-8.05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Ciudad Autónoma de Ceuta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69,55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59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3.51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Ciudad Autónoma de Melilla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183,02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155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53.47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Comunidad de Madrid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336,81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22370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20.94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Comunidad Foral de Navarra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184,94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1202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2.12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Comunidad Valenciana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78,61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3911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-2.03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Extremadura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94,80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1010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31.34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Galicia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69,84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1886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17.65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Illes Balears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122,12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1451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-3.01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La Rioja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170,30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534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-16.43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País Vasco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189,13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4119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-12.31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13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Región de Murcia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219,88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3271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95.87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solidFill>
                            <a:srgbClr val="11111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2020-08-14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81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/>
              <a:t>Zusammenfassung </a:t>
            </a:r>
            <a:r>
              <a:rPr lang="de-DE" sz="2400" dirty="0"/>
              <a:t>der Europäischen </a:t>
            </a:r>
            <a:r>
              <a:rPr lang="de-DE" sz="2400" dirty="0" smtClean="0"/>
              <a:t>Subregionen mit Inzidenz &gt;50</a:t>
            </a:r>
            <a:endParaRPr lang="de-DE" sz="2400" b="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4932040" y="6597352"/>
            <a:ext cx="422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WHO EURO, Stand: 13.09.2020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0077"/>
              </p:ext>
            </p:extLst>
          </p:nvPr>
        </p:nvGraphicFramePr>
        <p:xfrm>
          <a:off x="323527" y="980728"/>
          <a:ext cx="8673363" cy="5024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3205"/>
                <a:gridCol w="2053205"/>
                <a:gridCol w="821282"/>
                <a:gridCol w="707215"/>
                <a:gridCol w="909684"/>
                <a:gridCol w="1064386"/>
                <a:gridCol w="1064386"/>
              </a:tblGrid>
              <a:tr h="412409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Land</a:t>
                      </a:r>
                      <a:endParaRPr lang="de-DE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Region/</a:t>
                      </a:r>
                      <a:r>
                        <a:rPr lang="en-US" sz="1600" dirty="0" err="1">
                          <a:effectLst/>
                        </a:rPr>
                        <a:t>Provinz</a:t>
                      </a:r>
                      <a:endParaRPr lang="de-DE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Inzidenz7T</a:t>
                      </a:r>
                      <a:endParaRPr lang="de-DE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Fälle7T</a:t>
                      </a:r>
                      <a:endParaRPr lang="de-DE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Trend7T (%)*</a:t>
                      </a:r>
                      <a:endParaRPr lang="de-DE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 err="1">
                          <a:effectLst/>
                        </a:rPr>
                        <a:t>Risikogebiet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laut</a:t>
                      </a:r>
                      <a:r>
                        <a:rPr lang="en-US" sz="1600" dirty="0">
                          <a:effectLst/>
                        </a:rPr>
                        <a:t> RKI</a:t>
                      </a:r>
                      <a:endParaRPr lang="de-DE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&gt;50 </a:t>
                      </a:r>
                      <a:r>
                        <a:rPr lang="en-US" sz="1600" dirty="0" err="1">
                          <a:effectLst/>
                        </a:rPr>
                        <a:t>seit</a:t>
                      </a:r>
                      <a:endParaRPr lang="de-DE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rowSpan="10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effectLst/>
                        </a:rPr>
                        <a:t>Tschechische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Republik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effectLst/>
                        </a:rPr>
                        <a:t>Jihoceský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 56,06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360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69.01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12.9.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effectLst/>
                        </a:rPr>
                        <a:t>Jihomoravský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 59,70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709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62.24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12.9.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Karlovarský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 64,77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191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154.67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11.9.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Královéhradecký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 57,17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315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133.33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12.9.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Pardubický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 76,11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396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118.78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11.9.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Plzenský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 76,45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447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162.94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11.9.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Prague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154,89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2027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103.92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2020-09-09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Stredoceský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 97,42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1334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110.08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9.9.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Vysocina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 64,80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330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79.35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10.9.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Zlínský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 59,87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349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229.25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13.9.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409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Ungarn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Budapest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 94,79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1661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55.82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2020-09-09</a:t>
                      </a:r>
                      <a:endParaRPr lang="de-DE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7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mit &gt;70.000 neue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13.09.2020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68" y="1196752"/>
            <a:ext cx="7609264" cy="5246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8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6" y="620688"/>
            <a:ext cx="8854628" cy="355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20495" y="659735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13.09.2020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777316" y="402655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537931" y="405558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682208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38815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993803"/>
              </p:ext>
            </p:extLst>
          </p:nvPr>
        </p:nvGraphicFramePr>
        <p:xfrm>
          <a:off x="46726" y="4335290"/>
          <a:ext cx="1428930" cy="54102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Cabo 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79,28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977108"/>
              </p:ext>
            </p:extLst>
          </p:nvPr>
        </p:nvGraphicFramePr>
        <p:xfrm>
          <a:off x="1691280" y="4388197"/>
          <a:ext cx="1662100" cy="193929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/>
                <a:gridCol w="725996"/>
              </a:tblGrid>
              <a:tr h="9028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532,41</a:t>
                      </a:r>
                    </a:p>
                  </a:txBody>
                  <a:tcPr marL="9525" marR="9525" marT="9525" marB="0" anchor="b"/>
                </a:tc>
              </a:tr>
              <a:tr h="17474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169,07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164,85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Turks and Caicos islands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138,77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120,36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116,05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111,53</a:t>
                      </a:r>
                    </a:p>
                  </a:txBody>
                  <a:tcPr marL="9525" marR="9525" marT="9525" marB="0" anchor="b"/>
                </a:tc>
              </a:tr>
              <a:tr h="17474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100,33</a:t>
                      </a:r>
                    </a:p>
                  </a:txBody>
                  <a:tcPr marL="9525" marR="9525" marT="9525" marB="0" anchor="b"/>
                </a:tc>
              </a:tr>
              <a:tr h="17474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26050"/>
              </p:ext>
            </p:extLst>
          </p:nvPr>
        </p:nvGraphicFramePr>
        <p:xfrm>
          <a:off x="3563888" y="4437593"/>
          <a:ext cx="1524000" cy="18326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/>
                <a:gridCol w="4438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77,41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64,54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Trinidad and Tobago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Maarten (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NL)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Britische Jungferninseln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50,68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477330"/>
              </p:ext>
            </p:extLst>
          </p:nvPr>
        </p:nvGraphicFramePr>
        <p:xfrm>
          <a:off x="5496272" y="4398463"/>
          <a:ext cx="1524000" cy="1905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289,06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282,23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124,74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106,6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102,52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76,47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VAE</a:t>
                      </a:r>
                      <a:endParaRPr lang="de-D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55,04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43163"/>
              </p:ext>
            </p:extLst>
          </p:nvPr>
        </p:nvGraphicFramePr>
        <p:xfrm>
          <a:off x="7368480" y="4415880"/>
          <a:ext cx="1524000" cy="21640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178,08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169,34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143,46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83,87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80,16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71,82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66,5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Bosnien und Herzegowina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73544"/>
              </p:ext>
            </p:extLst>
          </p:nvPr>
        </p:nvGraphicFramePr>
        <p:xfrm>
          <a:off x="46726" y="5733256"/>
          <a:ext cx="1428930" cy="70294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162,59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Französisch Polynesien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70,54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7321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Ozeanien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2339752" y="3789040"/>
            <a:ext cx="6449809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38 Länder/Territorien mit einer 7-Tages-Inzidenz &gt; 50 Fälle / 100.000 </a:t>
            </a:r>
            <a:r>
              <a:rPr lang="de-DE" sz="1600" b="1" dirty="0" err="1" smtClean="0"/>
              <a:t>Ew</a:t>
            </a:r>
            <a:r>
              <a:rPr lang="de-DE" sz="1600" b="1" dirty="0" smtClean="0"/>
              <a:t>.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/>
              <a:t>Subregionen in EU/EEA/UK </a:t>
            </a:r>
            <a:r>
              <a:rPr lang="de-DE" sz="2400" dirty="0"/>
              <a:t>und </a:t>
            </a:r>
            <a:r>
              <a:rPr lang="de-DE" sz="2400" dirty="0" smtClean="0"/>
              <a:t>CH mit 7d-Inzidenz </a:t>
            </a:r>
            <a:r>
              <a:rPr lang="de-DE" sz="2400" dirty="0"/>
              <a:t>&gt;</a:t>
            </a:r>
            <a:r>
              <a:rPr lang="de-DE" sz="2400" dirty="0" smtClean="0"/>
              <a:t>50/100.000 </a:t>
            </a:r>
            <a:r>
              <a:rPr lang="de-DE" sz="2400" dirty="0" err="1" smtClean="0"/>
              <a:t>Ew</a:t>
            </a:r>
            <a:r>
              <a:rPr lang="de-DE" sz="2400" dirty="0"/>
              <a:t>.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4932040" y="6597352"/>
            <a:ext cx="422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WHO EURO, Stand: 13.09.2020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83882" y="1467454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Seit dem letzten Bericht (Stand 09.09.) NEU auf der Liste </a:t>
            </a:r>
            <a:endParaRPr lang="de-DE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212469" y="620688"/>
            <a:ext cx="8745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Länder:  Albanien (3), Andorra, Belgien (1), Dänemark (1), Frankreich (7), Kroatien (6), Monaco, Niederlande (</a:t>
            </a:r>
            <a:r>
              <a:rPr lang="de-DE" sz="1600" dirty="0"/>
              <a:t>2), Norwegen (1), </a:t>
            </a:r>
            <a:r>
              <a:rPr lang="de-DE" sz="1600" dirty="0" smtClean="0"/>
              <a:t>Österreich (2), Portugal (1), Rumänien (14), Schweiz (3), Spanien (18), </a:t>
            </a:r>
            <a:r>
              <a:rPr lang="en-US" sz="1600" dirty="0" err="1" smtClean="0"/>
              <a:t>Tschechien</a:t>
            </a:r>
            <a:r>
              <a:rPr lang="en-US" sz="1600" dirty="0" smtClean="0"/>
              <a:t> (10), </a:t>
            </a:r>
            <a:r>
              <a:rPr lang="en-US" sz="1600" dirty="0" err="1" smtClean="0"/>
              <a:t>Ungarn</a:t>
            </a:r>
            <a:r>
              <a:rPr lang="en-US" sz="1600" dirty="0" smtClean="0"/>
              <a:t> (1), </a:t>
            </a:r>
            <a:r>
              <a:rPr lang="de-DE" sz="1600" dirty="0" smtClean="0"/>
              <a:t>Vereinigtes Königreich – Gibraltar (1)</a:t>
            </a:r>
            <a:endParaRPr lang="de-DE" sz="1200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-16855" y="1451685"/>
            <a:ext cx="9160855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977269"/>
              </p:ext>
            </p:extLst>
          </p:nvPr>
        </p:nvGraphicFramePr>
        <p:xfrm>
          <a:off x="419842" y="1806008"/>
          <a:ext cx="8304315" cy="477925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63598"/>
                <a:gridCol w="1965201"/>
                <a:gridCol w="1656184"/>
                <a:gridCol w="936104"/>
                <a:gridCol w="576064"/>
                <a:gridCol w="1707164"/>
              </a:tblGrid>
              <a:tr h="557285">
                <a:tc>
                  <a:txBody>
                    <a:bodyPr/>
                    <a:lstStyle/>
                    <a:p>
                      <a:pPr marL="63500" marR="6350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Land</a:t>
                      </a:r>
                      <a:endParaRPr lang="de-DE" sz="1400" b="0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Region/</a:t>
                      </a:r>
                      <a:r>
                        <a:rPr lang="en-US" sz="1400" kern="1200" dirty="0" err="1">
                          <a:effectLst/>
                        </a:rPr>
                        <a:t>Provinz</a:t>
                      </a:r>
                      <a:endParaRPr lang="de-DE" sz="1400" b="0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Inzidenz pro 100.000 </a:t>
                      </a:r>
                      <a:r>
                        <a:rPr lang="de-DE" sz="1400" b="1" kern="120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Ew</a:t>
                      </a:r>
                      <a:r>
                        <a:rPr lang="de-DE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(7d)</a:t>
                      </a:r>
                      <a:endParaRPr lang="de-DE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Fälle  (7d)</a:t>
                      </a:r>
                      <a:endParaRPr lang="de-DE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Trend</a:t>
                      </a:r>
                      <a:endParaRPr lang="de-DE" sz="1400" b="0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 err="1">
                          <a:effectLst/>
                        </a:rPr>
                        <a:t>Risikogebiet</a:t>
                      </a:r>
                      <a:r>
                        <a:rPr lang="en-US" sz="1400" kern="1200" dirty="0">
                          <a:effectLst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</a:rPr>
                        <a:t>laut</a:t>
                      </a:r>
                      <a:r>
                        <a:rPr lang="en-US" sz="1400" kern="1200" dirty="0">
                          <a:effectLst/>
                        </a:rPr>
                        <a:t> RKI</a:t>
                      </a:r>
                      <a:endParaRPr lang="de-DE" sz="1400" b="0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249630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Dänemark</a:t>
                      </a: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Hovedstaden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50,18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921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Kroatien</a:t>
                      </a: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Virovitičko-podravska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73,80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Monaco</a:t>
                      </a: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Monaco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56,46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Österreich</a:t>
                      </a: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Tirol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62,67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473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Portugal</a:t>
                      </a: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Lisbon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62,15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1769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rowSpan="2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Rumänien</a:t>
                      </a: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Ilfov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60,38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293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12.08.2020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vMerge="1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Sibiu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55,11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221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rowSpan="9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Tschechische Republik</a:t>
                      </a: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Jihoceský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56,06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360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vMerge="1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Jihomoravský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59,70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709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vMerge="1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Karlovarský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64,77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191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vMerge="1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Královéhradecký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57,17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315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vMerge="1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Pardubický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76,11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396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vMerge="1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Plzenský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76,45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447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vMerge="1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Stredoceský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97,42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1334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vMerge="1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Vysocina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64,80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330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49630">
                <a:tc vMerge="1"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Zlínský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59,87</a:t>
                      </a:r>
                      <a:endParaRPr lang="de-DE" sz="1400" b="0" i="0" u="none" strike="noStrike" kern="120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349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▲</a:t>
                      </a: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2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Hintergrund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Globale Situation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20495" y="659735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WHO, Stand: 07.09.2020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54" y="1124744"/>
            <a:ext cx="82867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0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400" dirty="0" smtClean="0"/>
              <a:t>7-Tages-Inzidenz pro </a:t>
            </a:r>
            <a:r>
              <a:rPr lang="de-DE" sz="2400" dirty="0"/>
              <a:t>100.000 </a:t>
            </a:r>
            <a:r>
              <a:rPr lang="de-DE" sz="2400" dirty="0" smtClean="0"/>
              <a:t>Einwohner, 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WHO EURO (Subnational)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4932040" y="6597352"/>
            <a:ext cx="422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WHO EURO, Stand: 14.09.2020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2" name="AutoShape 2" descr="https://ago-item-storage.s3.us-east-1.amazonaws.com/eb81f12dbe7a4d32b2b9dcab56df9300/EURO_COVID_SubNational.png?X-Amz-Security-Token=IQoJb3JpZ2luX2VjEBYaCXVzLWVhc3QtMSJIMEYCIQCptOVRQgPzoylKfcfmDZj8gzAVsRQVfyJ0S3A6Bc94tQIhAL6Rq2quAY80%2BmteUAkvspQJ8bdPUujApD3Or0pn1tazKr0DCP7%2F%2F%2F%2F%2F%2F%2F%2F%2F%2FwEQABoMNjA0NzU4MTAyNjY1IgxP8FLywK1Qr4uqZVcqkQPdF4dCWB5Uxm0Yx%2Fum%2FSOP91CXvKbItcPzjbKs8luHUIILaaf0ouyS%2BVZkMpX4JLCChkky%2B7QSKlAxx3FfFQGm5gpKppL%2FZNH0nmcxFli3vo%2Bc3w8jFoW4uRf70Qn8y0d5%2FKKRa3ZUp6wnnvPgSJPRDlE0wNnQb%2FGEzp1SM6No3jtlikR%2Bsx9lZHb2qSRR9GGFTj%2FZHy8TeniCfZkYFl%2Bhbwn9WGandAM01bQlQ0%2B%2F2eis6a0ggybqMH0bVqjz2w9AlqbKBI6CrI9%2BQNgf%2BUn8MRl5qR0i%2B%2F%2BB1WpHTcxYWougZEYkiO3zBfOQNGHPROWpobIc6VGxvCLu2LHKBaVKVCqE117G0%2F8eR%2Bzy4YpdlDyFo9EuFgzHJCw6rpzvs0p%2BVGJMEL5qrDncjd3BBTX8wdow7zxGHyNX5aodmOmFk%2FUStj1%2BNjSn2bdYXhSB1xDdNf4F24p0y6AGySfv6B9iWYo2xqKa2z65h0LqO3SXuHdaCVzH%2FNyUW27rlsOogUuerKAYcX0FE1ptUd1j48A5uDDzoKL6BTrqAWxceXiL77k3ZV0Q0WFG1BCmwDDL%2FT81zBEEOmSPRrbir5n64s8suTkgdn3eRqocoptZ2qm1ivUBHlRObCsH3ES4uj3VXswySUkv8Mtm4URzhsV0IumDnKghoROHWppVVqqS9OKHm%2B40zvd8Z0N0%2FnDNbITKaOXFcMF%2BqGc9OXC2ClqJDFXoYYcXJJc2Fl9XWpBm5V1xjIenYFL9v1six%2FVdJ0NKOZQDwmdaKO%2F0%2Br8RiEK8t8o%2FSZg4dUK68%2BvP%2BvODcisndF3s7d0RMqalbK6ifi%2BUvYjJ8%2B68BvZ2%2B17xgLGA8Kq80xTgbg%3D%3D&amp;X-Amz-Algorithm=AWS4-HMAC-SHA256&amp;X-Amz-Date=20200828T061624Z&amp;X-Amz-SignedHeaders=host&amp;X-Amz-Expires=300&amp;X-Amz-Credential=ASIAYZTTEKKEYITNNHBC%2F20200828%2Fus-east-1%2Fs3%2Faws4_request&amp;X-Amz-Signature=90215e27921bb26c27d233c3fb37743d3dcd19cd027891abf2e897023de10d1f"/>
          <p:cNvSpPr>
            <a:spLocks noChangeAspect="1" noChangeArrowheads="1"/>
          </p:cNvSpPr>
          <p:nvPr/>
        </p:nvSpPr>
        <p:spPr bwMode="auto">
          <a:xfrm>
            <a:off x="155575" y="-2765425"/>
            <a:ext cx="8153400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s://ago-item-storage.s3.us-east-1.amazonaws.com/eb81f12dbe7a4d32b2b9dcab56df9300/EURO_COVID_SubNational.png?X-Amz-Security-Token=IQoJb3JpZ2luX2VjEBYaCXVzLWVhc3QtMSJIMEYCIQCptOVRQgPzoylKfcfmDZj8gzAVsRQVfyJ0S3A6Bc94tQIhAL6Rq2quAY80%2BmteUAkvspQJ8bdPUujApD3Or0pn1tazKr0DCP7%2F%2F%2F%2F%2F%2F%2F%2F%2F%2FwEQABoMNjA0NzU4MTAyNjY1IgxP8FLywK1Qr4uqZVcqkQPdF4dCWB5Uxm0Yx%2Fum%2FSOP91CXvKbItcPzjbKs8luHUIILaaf0ouyS%2BVZkMpX4JLCChkky%2B7QSKlAxx3FfFQGm5gpKppL%2FZNH0nmcxFli3vo%2Bc3w8jFoW4uRf70Qn8y0d5%2FKKRa3ZUp6wnnvPgSJPRDlE0wNnQb%2FGEzp1SM6No3jtlikR%2Bsx9lZHb2qSRR9GGFTj%2FZHy8TeniCfZkYFl%2Bhbwn9WGandAM01bQlQ0%2B%2F2eis6a0ggybqMH0bVqjz2w9AlqbKBI6CrI9%2BQNgf%2BUn8MRl5qR0i%2B%2F%2BB1WpHTcxYWougZEYkiO3zBfOQNGHPROWpobIc6VGxvCLu2LHKBaVKVCqE117G0%2F8eR%2Bzy4YpdlDyFo9EuFgzHJCw6rpzvs0p%2BVGJMEL5qrDncjd3BBTX8wdow7zxGHyNX5aodmOmFk%2FUStj1%2BNjSn2bdYXhSB1xDdNf4F24p0y6AGySfv6B9iWYo2xqKa2z65h0LqO3SXuHdaCVzH%2FNyUW27rlsOogUuerKAYcX0FE1ptUd1j48A5uDDzoKL6BTrqAWxceXiL77k3ZV0Q0WFG1BCmwDDL%2FT81zBEEOmSPRrbir5n64s8suTkgdn3eRqocoptZ2qm1ivUBHlRObCsH3ES4uj3VXswySUkv8Mtm4URzhsV0IumDnKghoROHWppVVqqS9OKHm%2B40zvd8Z0N0%2FnDNbITKaOXFcMF%2BqGc9OXC2ClqJDFXoYYcXJJc2Fl9XWpBm5V1xjIenYFL9v1six%2FVdJ0NKOZQDwmdaKO%2F0%2Br8RiEK8t8o%2FSZg4dUK68%2BvP%2BvODcisndF3s7d0RMqalbK6ifi%2BUvYjJ8%2B68BvZ2%2B17xgLGA8Kq80xTgbg%3D%3D&amp;X-Amz-Algorithm=AWS4-HMAC-SHA256&amp;X-Amz-Date=20200828T061624Z&amp;X-Amz-SignedHeaders=host&amp;X-Amz-Expires=300&amp;X-Amz-Credential=ASIAYZTTEKKEYITNNHBC%2F20200828%2Fus-east-1%2Fs3%2Faws4_request&amp;X-Amz-Signature=90215e27921bb26c27d233c3fb37743d3dcd19cd027891abf2e897023de10d1f"/>
          <p:cNvSpPr>
            <a:spLocks noChangeAspect="1" noChangeArrowheads="1"/>
          </p:cNvSpPr>
          <p:nvPr/>
        </p:nvSpPr>
        <p:spPr bwMode="auto">
          <a:xfrm>
            <a:off x="307975" y="-2613025"/>
            <a:ext cx="8153400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13" y="836710"/>
            <a:ext cx="8308975" cy="576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0416" y="64863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Subregionen in der EU/EEA/UK-Region und Schweiz mit einer 7- Tages-Inzidenz  &gt;50 pro 100.000 EW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23529" y="803527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4932040" y="6597352"/>
            <a:ext cx="422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WHO EURO, Stand: 13.09.2020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969533"/>
              </p:ext>
            </p:extLst>
          </p:nvPr>
        </p:nvGraphicFramePr>
        <p:xfrm>
          <a:off x="170416" y="855156"/>
          <a:ext cx="8802726" cy="5592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828"/>
                <a:gridCol w="2083828"/>
                <a:gridCol w="833531"/>
                <a:gridCol w="717763"/>
                <a:gridCol w="923252"/>
                <a:gridCol w="1080262"/>
                <a:gridCol w="1080262"/>
              </a:tblGrid>
              <a:tr h="367009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Land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Region/</a:t>
                      </a:r>
                      <a:r>
                        <a:rPr lang="en-US" sz="1100" dirty="0" err="1">
                          <a:effectLst/>
                        </a:rPr>
                        <a:t>Provinz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Inzidenz7T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Fälle7T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Trend7T (%)*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err="1">
                          <a:effectLst/>
                        </a:rPr>
                        <a:t>Risikogebiet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laut</a:t>
                      </a:r>
                      <a:r>
                        <a:rPr lang="en-US" sz="1100" dirty="0">
                          <a:effectLst/>
                        </a:rPr>
                        <a:t> RKI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&gt;50 </a:t>
                      </a:r>
                      <a:r>
                        <a:rPr lang="en-US" sz="1100" dirty="0" err="1">
                          <a:effectLst/>
                        </a:rPr>
                        <a:t>seit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rowSpan="3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Albanien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Korçe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50,99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106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221.21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2020-06-15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Lezhë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68,69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86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86.96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2020-06-15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Tiranë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57,53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515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51.03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2020-06-15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Schwankt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Andorra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Andorra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167,22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129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41.76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2020-08-26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Belgien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Brussels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74,63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907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-9.84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2020-08-21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rowSpan="3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Bosnien und Herzegowina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Hercegovačko-neretvanski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152,25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338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34.13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2020-06-15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Kanton 10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173,55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146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-8.75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2020-06-15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Zapadno-hercegovački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146,47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139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-39.83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2020-06-15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72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Dänemark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Hovedstaden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50,18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921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143.01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11.9.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rowSpan="7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Frankreich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Auvergne-Rhône-Alpes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80,68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6413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20.52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2020-09-09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Corse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88,67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297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-0.34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2020-09-09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7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Hauts-de-France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94,54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5676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79.34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Île-de-France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92,79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11297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-17.82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2020-08-24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Nouvelle-Aquitaine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70,05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4173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2.35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2020-09-09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Occitanie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74,93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4380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12.37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2020-09-09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Provence-Alpes-Côte d'Azur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138,27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6956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-1.68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2020-08-24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72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Gibraltar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Gibraltar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53,40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-41.94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72">
                <a:tc rowSpan="6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Kroatien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Brodsko-Posavska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52,59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73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17.74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Dubrovačko-neretvanska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87,30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106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-12.40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2020-09-09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Požeško-slavonska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85,04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57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5.56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2020-09-09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Splitsko-Dalmatinska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81,97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367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-30.62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2020-08-20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7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Virovitičko-podravska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73,80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55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161.90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11.9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Zadarska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66,06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111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21.98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2020-08-20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009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Monaco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Monaco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 56,46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69.23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Schwankt, 11.9.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04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Montenegro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Montenegro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190,94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1188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60.32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2020-06-15</a:t>
                      </a:r>
                      <a:endParaRPr lang="de-D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23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/>
              <a:t>Zusammenfassung </a:t>
            </a:r>
            <a:r>
              <a:rPr lang="de-DE" sz="2400" dirty="0"/>
              <a:t>der Europäischen </a:t>
            </a:r>
            <a:r>
              <a:rPr lang="de-DE" sz="2400" dirty="0" smtClean="0"/>
              <a:t>Subregionen mit Inzidenz &gt;50</a:t>
            </a:r>
            <a:endParaRPr lang="de-DE" sz="2400" b="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4932040" y="6597352"/>
            <a:ext cx="422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WHO EURO, Stand: 13.09.2020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591442"/>
              </p:ext>
            </p:extLst>
          </p:nvPr>
        </p:nvGraphicFramePr>
        <p:xfrm>
          <a:off x="194169" y="620690"/>
          <a:ext cx="8802721" cy="6052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827"/>
                <a:gridCol w="2083827"/>
                <a:gridCol w="833531"/>
                <a:gridCol w="717762"/>
                <a:gridCol w="923252"/>
                <a:gridCol w="1080261"/>
                <a:gridCol w="1080261"/>
              </a:tblGrid>
              <a:tr h="259855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Land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Region/</a:t>
                      </a:r>
                      <a:r>
                        <a:rPr lang="en-US" sz="1100" dirty="0" err="1">
                          <a:effectLst/>
                        </a:rPr>
                        <a:t>Provinz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Inzidenz7T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Fälle7T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Trend7T (%)*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err="1">
                          <a:effectLst/>
                        </a:rPr>
                        <a:t>Risikogebiet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laut</a:t>
                      </a:r>
                      <a:r>
                        <a:rPr lang="en-US" sz="1100" dirty="0">
                          <a:effectLst/>
                        </a:rPr>
                        <a:t> RKI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&gt;50 </a:t>
                      </a:r>
                      <a:r>
                        <a:rPr lang="en-US" sz="1100" dirty="0" err="1">
                          <a:effectLst/>
                        </a:rPr>
                        <a:t>seit</a:t>
                      </a:r>
                      <a:endParaRPr lang="de-D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 rowSpan="2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Niederlande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North Holland</a:t>
                      </a:r>
                      <a:endParaRPr lang="de-DE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 69,01</a:t>
                      </a:r>
                      <a:endParaRPr lang="de-DE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>
                          <a:effectLst/>
                        </a:rPr>
                        <a:t>1969</a:t>
                      </a:r>
                      <a:endParaRPr lang="de-DE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>
                          <a:effectLst/>
                        </a:rPr>
                        <a:t>58.03</a:t>
                      </a:r>
                      <a:endParaRPr lang="de-DE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South Holland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 71,50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2652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52.76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rowSpan="3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Nordmazedonien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Eastern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94,70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168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52.73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2020-06-15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Northeastern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69,25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122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144.00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2020-06-15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Southwestern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54,98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121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157.45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2020-06-15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Norwegen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Viken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92,88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263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7.35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 rowSpan="2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Österreich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Tirol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 62,67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473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86.96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12.9.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Wien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103,93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1972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98.39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782"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Portugal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Lisbon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 62,15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1769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50.04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Schwankt, 11.9.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rowSpan="14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Rumänien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Bacău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58,28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341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-24.05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2020-08-12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Bihor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58,78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330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0.30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2020-08-07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Brașov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54,51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301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1.01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2020-08-12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Brăila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57,33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166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-7.78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2020-08-12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București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77,44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1417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23.65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2020-08-12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Caraș-Severin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56,03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152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-3.80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Covasna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54,91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111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20.65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Iași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57,97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460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15.87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2020-09-09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Ilfov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60,38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293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66.48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2020-08-12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Neamț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63,60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281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36.41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Prahova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64,21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461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50.65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2020-08-12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Sibiu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55,11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221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97.32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12.9.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Vâlcea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64,85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227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32.75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2020-08-20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 err="1">
                          <a:effectLst/>
                        </a:rPr>
                        <a:t>Vaslui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70,35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263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1.15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2020-08-12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55">
                <a:tc rowSpan="2"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Schweiz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Fribourg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72,79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232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16.58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8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Geneva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 57,66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288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-19.55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2020-09-09</a:t>
                      </a:r>
                      <a:endParaRPr lang="de-DE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98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1232</Words>
  <Application>Microsoft Office PowerPoint</Application>
  <PresentationFormat>Bildschirmpräsentation (4:3)</PresentationFormat>
  <Paragraphs>795</Paragraphs>
  <Slides>11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Hintergrund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Esquevin, Sarah</cp:lastModifiedBy>
  <cp:revision>690</cp:revision>
  <dcterms:created xsi:type="dcterms:W3CDTF">2020-04-16T05:25:18Z</dcterms:created>
  <dcterms:modified xsi:type="dcterms:W3CDTF">2020-09-14T10:38:58Z</dcterms:modified>
</cp:coreProperties>
</file>