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6796" autoAdjust="0"/>
  </p:normalViewPr>
  <p:slideViewPr>
    <p:cSldViewPr snapToGrid="0" snapToObjects="1">
      <p:cViewPr>
        <p:scale>
          <a:sx n="140" d="100"/>
          <a:sy n="140" d="100"/>
        </p:scale>
        <p:origin x="-1044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34: insgesamt 166 (Unter-)Ausbrüche, 123 im privaten HH, 11 Verein/ähnliches, 10 KiTa/Hort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HE: KW 33: </a:t>
            </a:r>
            <a:r>
              <a:rPr lang="de-DE" dirty="0" smtClean="0"/>
              <a:t>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ST,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NW, KW 33: 45% aller gemeldeter Fälle in KW 33 kommen aus NW, 28% gehören zu einem Ausbruch (größtenteils privater Haushalt)</a:t>
            </a:r>
          </a:p>
          <a:p>
            <a:r>
              <a:rPr lang="de-DE" baseline="0" dirty="0" smtClean="0"/>
              <a:t>RP, KW 33: 7 von 24 in einem Ausbruch (meist privater HH, Freizeit)</a:t>
            </a:r>
          </a:p>
          <a:p>
            <a:r>
              <a:rPr lang="de-DE" baseline="0" dirty="0" smtClean="0"/>
              <a:t>SH, KW 33: 10 von 13 in einem Ausbruch (meist privater HH)</a:t>
            </a:r>
          </a:p>
          <a:p>
            <a:r>
              <a:rPr lang="de-DE" baseline="0" dirty="0" smtClean="0"/>
              <a:t>SL, KW 33: </a:t>
            </a:r>
            <a:r>
              <a:rPr lang="de-DE" baseline="0" dirty="0" smtClean="0"/>
              <a:t>3 </a:t>
            </a:r>
            <a:r>
              <a:rPr lang="de-DE" baseline="0" dirty="0" smtClean="0"/>
              <a:t>von 4 Fällen im Ausbruch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neue Kita-Ausbrüche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einige sind schon etwas älter. Es gab ein größeres Geschehen.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 in Arnstadt (TH):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13 Fälle, 4 Kinder im Alter von 5 Jahren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KW 35 gab es einen Höhepunkt an Schulausbrüchen (n=10, Anzahl Fälle=80).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 Vergleich zur Vorwoche gibt es 14 neue Schulausbrüche (3 davon sind jedoch etwas älter und wurden erst jetzt als Schulausbruch übermittelt).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Gymnasium in Hamburg: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derzeit 33 Fälle, 3 Lehrkräfte, 30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SchülerInnen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(11-14 Jahre)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mindestens 15 Klassen sind betroffen (Klassenstufe 6-8)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Gymnasium in Osnabrück (NI):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10 gemeldete Fälle, 7 Fälle im Alter von 5-17 Jahren, 3 Fälle 21+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14 Klassen und Kurse sowie mehr als die Hälfte des Lehrerkollegiums von etwa 70 Menschen befinden sich in Quarantäne.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Schule im LK Wesel (NW):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11 Fälle, 7 Fälle im Alter von 9-14 Jahre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Metropolitan Schule Berlin: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6 Fälle, 2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SchülerInnen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anderen Ausbrüche sind kleinere Geschehen mit 2-4 Fällen.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Ausbrüche von KW 35-37 fanden in 9 BL statt (5x NW, 5x BE, 4x NI, 3x HE, 2x BY, HH, SL, ST, SH).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14.09.2020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14.09.2020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14.09.2020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</a:t>
            </a:r>
            <a:r>
              <a:rPr lang="de-DE" sz="1400" dirty="0" smtClean="0"/>
              <a:t>59</a:t>
            </a:r>
            <a:r>
              <a:rPr lang="de-DE" sz="1400" dirty="0" smtClean="0"/>
              <a:t> </a:t>
            </a:r>
            <a:r>
              <a:rPr lang="de-DE" sz="1400" dirty="0" smtClean="0"/>
              <a:t>% der Kinder (0 – 5 Jahre) wurde mindestens 1 Symptom angegeben</a:t>
            </a:r>
          </a:p>
          <a:p>
            <a:r>
              <a:rPr lang="de-DE" sz="1400" dirty="0" smtClean="0"/>
              <a:t>Häufig genannte Symptome: Fieber (</a:t>
            </a:r>
            <a:r>
              <a:rPr lang="de-DE" sz="1400" dirty="0" smtClean="0"/>
              <a:t>35%), </a:t>
            </a:r>
            <a:r>
              <a:rPr lang="de-DE" sz="1400" dirty="0" smtClean="0"/>
              <a:t>Husten (</a:t>
            </a:r>
            <a:r>
              <a:rPr lang="de-DE" sz="1400" dirty="0" smtClean="0"/>
              <a:t>24%), </a:t>
            </a:r>
            <a:r>
              <a:rPr lang="de-DE" sz="1400" dirty="0" smtClean="0"/>
              <a:t>Schnupfen (</a:t>
            </a:r>
            <a:r>
              <a:rPr lang="de-DE" sz="1400" dirty="0" smtClean="0"/>
              <a:t>17%), </a:t>
            </a:r>
            <a:r>
              <a:rPr lang="de-DE" sz="1400" dirty="0" smtClean="0"/>
              <a:t>Allg. Symptome (</a:t>
            </a:r>
            <a:r>
              <a:rPr lang="de-DE" sz="1400" dirty="0" smtClean="0"/>
              <a:t>15%)</a:t>
            </a:r>
            <a:endParaRPr lang="de-DE" sz="1400" dirty="0" smtClean="0"/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</a:t>
            </a:r>
            <a:r>
              <a:rPr lang="de-DE" sz="1200" dirty="0" smtClean="0"/>
              <a:t>280 </a:t>
            </a:r>
            <a:r>
              <a:rPr lang="de-DE" sz="1200" dirty="0" smtClean="0"/>
              <a:t>(</a:t>
            </a:r>
            <a:r>
              <a:rPr lang="de-DE" sz="1200" dirty="0" smtClean="0"/>
              <a:t>6,0%)</a:t>
            </a:r>
            <a:endParaRPr lang="de-DE" sz="1200" dirty="0" smtClean="0"/>
          </a:p>
          <a:p>
            <a:pPr lvl="1"/>
            <a:r>
              <a:rPr lang="de-DE" sz="1200" dirty="0" smtClean="0"/>
              <a:t>6 - 10 Jahre:       </a:t>
            </a:r>
            <a:r>
              <a:rPr lang="de-DE" sz="1200" dirty="0" smtClean="0"/>
              <a:t>88 (1,9%)</a:t>
            </a:r>
            <a:endParaRPr lang="de-DE" sz="1200" dirty="0" smtClean="0"/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  </a:t>
            </a:r>
            <a:r>
              <a:rPr lang="de-DE" sz="1200" dirty="0" smtClean="0"/>
              <a:t>98 </a:t>
            </a:r>
            <a:r>
              <a:rPr lang="de-DE" sz="1200" dirty="0" smtClean="0"/>
              <a:t>(</a:t>
            </a:r>
            <a:r>
              <a:rPr lang="de-DE" sz="1200" dirty="0" smtClean="0"/>
              <a:t>2,1%)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14.09.2020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88286"/>
              </p:ext>
            </p:extLst>
          </p:nvPr>
        </p:nvGraphicFramePr>
        <p:xfrm>
          <a:off x="3682451" y="1294028"/>
          <a:ext cx="5215059" cy="36866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398286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25,4%</a:t>
                      </a:r>
                    </a:p>
                  </a:txBody>
                  <a:tcPr marL="9525" marR="9525" marT="9525" marB="0" anchor="b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34,3%</a:t>
                      </a:r>
                    </a:p>
                  </a:txBody>
                  <a:tcPr marL="9525" marR="9525" marT="9525" marB="0" anchor="b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162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532535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 smtClean="0"/>
              <a:t>Angaben liegen bei </a:t>
            </a:r>
            <a:r>
              <a:rPr lang="de-DE" sz="1400" dirty="0" smtClean="0"/>
              <a:t>3.194 </a:t>
            </a:r>
            <a:r>
              <a:rPr lang="de-DE" sz="1400" dirty="0" smtClean="0"/>
              <a:t>von </a:t>
            </a:r>
            <a:r>
              <a:rPr lang="de-DE" sz="1400" dirty="0" smtClean="0"/>
              <a:t>4.384 </a:t>
            </a:r>
            <a:r>
              <a:rPr lang="de-DE" sz="1400" dirty="0" smtClean="0"/>
              <a:t>(73%)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</a:t>
            </a:r>
            <a:r>
              <a:rPr lang="de-DE" sz="1200" dirty="0" smtClean="0"/>
              <a:t>1.109 </a:t>
            </a:r>
            <a:r>
              <a:rPr lang="de-DE" sz="1200" dirty="0" smtClean="0"/>
              <a:t>(</a:t>
            </a:r>
            <a:r>
              <a:rPr lang="de-DE" sz="1200" dirty="0" smtClean="0"/>
              <a:t>35%) </a:t>
            </a:r>
            <a:r>
              <a:rPr lang="de-DE" sz="1200" dirty="0" smtClean="0"/>
              <a:t>gemäß § 33 betreut</a:t>
            </a:r>
          </a:p>
          <a:p>
            <a:pPr lvl="1"/>
            <a:r>
              <a:rPr lang="de-DE" sz="1200" dirty="0"/>
              <a:t>in KW </a:t>
            </a:r>
            <a:r>
              <a:rPr lang="de-DE" sz="1200" dirty="0" smtClean="0"/>
              <a:t>37 </a:t>
            </a:r>
            <a:r>
              <a:rPr lang="de-DE" sz="1200" dirty="0"/>
              <a:t>hatten </a:t>
            </a:r>
            <a:r>
              <a:rPr lang="de-DE" sz="1200" dirty="0" smtClean="0"/>
              <a:t>49</a:t>
            </a:r>
            <a:r>
              <a:rPr lang="de-DE" sz="1200" dirty="0" smtClean="0"/>
              <a:t>% </a:t>
            </a:r>
            <a:r>
              <a:rPr lang="de-DE" sz="1200" dirty="0"/>
              <a:t>der 1-5-Jährigen und 66% der 3-5-Jährigen eine Betreuung gemäß §33 angegeben </a:t>
            </a:r>
            <a:endParaRPr lang="de-DE" sz="1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14.09.2020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92" y="1252605"/>
            <a:ext cx="600628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54 </a:t>
            </a:r>
            <a:r>
              <a:rPr lang="de-DE" sz="1400" dirty="0" smtClean="0"/>
              <a:t>Ausbrüche in Kindergärten/Horte (&gt;= 2 Fälle) angelegt</a:t>
            </a:r>
          </a:p>
          <a:p>
            <a:pPr lvl="1"/>
            <a:r>
              <a:rPr lang="de-DE" sz="1200" dirty="0" smtClean="0"/>
              <a:t>41 </a:t>
            </a:r>
            <a:r>
              <a:rPr lang="de-DE" sz="1200" dirty="0" smtClean="0"/>
              <a:t>(76%) Ausbrüche inkl. mit Fällen &lt; 15 Jahren, </a:t>
            </a:r>
            <a:r>
              <a:rPr lang="de-DE" sz="1200" dirty="0" smtClean="0"/>
              <a:t>28% (67/241) </a:t>
            </a:r>
            <a:r>
              <a:rPr lang="de-DE" sz="1200" dirty="0" smtClean="0"/>
              <a:t>der Fälle sind 0 - 5 Jahre alt</a:t>
            </a:r>
          </a:p>
          <a:p>
            <a:pPr lvl="1"/>
            <a:r>
              <a:rPr lang="de-DE" sz="1200" dirty="0" smtClean="0"/>
              <a:t>13 </a:t>
            </a:r>
            <a:r>
              <a:rPr lang="de-DE" sz="1200" dirty="0" smtClean="0"/>
              <a:t>Ausbrüche nur mit Fällen 15 Jahre und älter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14.09.2020</a:t>
            </a:r>
            <a:endParaRPr lang="de-DE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1535102"/>
            <a:ext cx="8611212" cy="292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67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Ausbrüche in Schulen angelegt (&gt;= 2 Fälle, 0-5 Jahre ausgeschlossen) </a:t>
            </a:r>
          </a:p>
          <a:p>
            <a:pPr lvl="1"/>
            <a:r>
              <a:rPr lang="de-DE" sz="1200" dirty="0" smtClean="0"/>
              <a:t>55</a:t>
            </a:r>
            <a:r>
              <a:rPr lang="de-DE" sz="1200" dirty="0" smtClean="0"/>
              <a:t> </a:t>
            </a:r>
            <a:r>
              <a:rPr lang="de-DE" sz="1200" dirty="0" smtClean="0"/>
              <a:t>(</a:t>
            </a:r>
            <a:r>
              <a:rPr lang="de-DE" sz="1200" dirty="0" smtClean="0"/>
              <a:t>82%) </a:t>
            </a:r>
            <a:r>
              <a:rPr lang="de-DE" sz="1200" dirty="0" smtClean="0"/>
              <a:t>Ausbrüche </a:t>
            </a:r>
            <a:r>
              <a:rPr lang="de-DE" sz="1200" dirty="0"/>
              <a:t>inkl. mit Fällen </a:t>
            </a:r>
            <a:r>
              <a:rPr lang="de-DE" sz="1200" dirty="0" smtClean="0"/>
              <a:t>&lt; 21 Jahren, </a:t>
            </a:r>
            <a:r>
              <a:rPr lang="de-DE" sz="1200" dirty="0" smtClean="0"/>
              <a:t>11% </a:t>
            </a:r>
            <a:r>
              <a:rPr lang="de-DE" sz="1200" dirty="0" smtClean="0"/>
              <a:t>(6-10J.), </a:t>
            </a:r>
            <a:r>
              <a:rPr lang="de-DE" sz="1200" dirty="0" smtClean="0"/>
              <a:t>34</a:t>
            </a:r>
            <a:r>
              <a:rPr lang="de-DE" sz="1200" dirty="0" smtClean="0"/>
              <a:t>% (11-14J.), </a:t>
            </a:r>
            <a:r>
              <a:rPr lang="de-DE" sz="1200" dirty="0" smtClean="0"/>
              <a:t>22% </a:t>
            </a:r>
            <a:r>
              <a:rPr lang="de-DE" sz="1200" dirty="0" smtClean="0"/>
              <a:t>(15-20J.), </a:t>
            </a:r>
            <a:r>
              <a:rPr lang="de-DE" sz="1200" dirty="0" smtClean="0"/>
              <a:t>33% </a:t>
            </a:r>
            <a:r>
              <a:rPr lang="de-DE" sz="1200" dirty="0" smtClean="0"/>
              <a:t>(21+)</a:t>
            </a:r>
            <a:endParaRPr lang="de-DE" sz="1200" dirty="0"/>
          </a:p>
          <a:p>
            <a:pPr lvl="1"/>
            <a:r>
              <a:rPr lang="de-DE" sz="1200" dirty="0" smtClean="0"/>
              <a:t>12 </a:t>
            </a:r>
            <a:r>
              <a:rPr lang="de-DE" sz="1200" dirty="0" smtClean="0"/>
              <a:t>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14.09.2020</a:t>
            </a:r>
            <a:endParaRPr lang="de-DE" sz="105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1595"/>
            <a:ext cx="8191720" cy="32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08.09.2020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71" y="502634"/>
            <a:ext cx="6044026" cy="421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413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</a:t>
            </a:r>
            <a:r>
              <a:rPr lang="de-DE" sz="1400" dirty="0" smtClean="0"/>
              <a:t>37 </a:t>
            </a:r>
            <a:r>
              <a:rPr lang="de-DE" sz="1400" dirty="0" smtClean="0"/>
              <a:t>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5.472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Fälle im Alter 0 – 5 Jahre übermittelt, das entspricht einem Anteil von 2,1% an allen übermittelten Fällen (n = </a:t>
            </a:r>
            <a:r>
              <a:rPr lang="de-DE" sz="1400" dirty="0" smtClean="0"/>
              <a:t>260.355)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14.09.2020</a:t>
            </a:r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40" y="1117214"/>
            <a:ext cx="5254141" cy="383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14.09.2020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" y="1042707"/>
            <a:ext cx="4346977" cy="321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45" y="1042706"/>
            <a:ext cx="4709237" cy="321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14.09.2020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9" y="724206"/>
            <a:ext cx="8409616" cy="409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14.09.2020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14.09.2020</a:t>
            </a:r>
            <a:endParaRPr lang="de-DE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804321"/>
            <a:ext cx="8213697" cy="400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28 %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(12 %), Husten (</a:t>
            </a:r>
            <a:r>
              <a:rPr lang="de-DE" sz="1400" dirty="0" smtClean="0"/>
              <a:t>5,1 </a:t>
            </a:r>
            <a:r>
              <a:rPr lang="de-DE" sz="1400" dirty="0" smtClean="0"/>
              <a:t>%), Schnupfen (</a:t>
            </a:r>
            <a:r>
              <a:rPr lang="de-DE" sz="1400" dirty="0" smtClean="0"/>
              <a:t>3,7 </a:t>
            </a:r>
            <a:r>
              <a:rPr lang="de-DE" sz="1400" dirty="0" smtClean="0"/>
              <a:t>%), Allg. Symptome (</a:t>
            </a:r>
            <a:r>
              <a:rPr lang="de-DE" sz="1400" dirty="0" smtClean="0"/>
              <a:t>3,1 </a:t>
            </a:r>
            <a:r>
              <a:rPr lang="de-DE" sz="1400" dirty="0" smtClean="0"/>
              <a:t>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14.09.2020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56249"/>
              </p:ext>
            </p:extLst>
          </p:nvPr>
        </p:nvGraphicFramePr>
        <p:xfrm>
          <a:off x="1095154" y="1611491"/>
          <a:ext cx="5603358" cy="305753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2905"/>
                <a:gridCol w="479840"/>
                <a:gridCol w="659709"/>
                <a:gridCol w="539043"/>
                <a:gridCol w="642794"/>
                <a:gridCol w="425146"/>
                <a:gridCol w="533921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+mn-lt"/>
                        </a:rPr>
                        <a:t>Anzahl Fälle</a:t>
                      </a:r>
                      <a:endParaRPr lang="de-DE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+mn-lt"/>
                        </a:rPr>
                        <a:t>Klinische Infos vorhanden</a:t>
                      </a:r>
                      <a:endParaRPr lang="de-DE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  <a:latin typeface="+mn-lt"/>
                        </a:rPr>
                        <a:t>Fälle </a:t>
                      </a:r>
                      <a:r>
                        <a:rPr lang="de-DE" sz="800" b="0" dirty="0">
                          <a:effectLst/>
                          <a:latin typeface="+mn-lt"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Einzelsymptome (Nenner = Fälle mit vorhandenen Klinischen Infos)</a:t>
                      </a: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unbekannt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Microsoft Office PowerPoint</Application>
  <PresentationFormat>Bildschirmpräsentation (16:9)</PresentationFormat>
  <Paragraphs>411</Paragraphs>
  <Slides>13</Slides>
  <Notes>8</Notes>
  <HiddenSlides>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248</cp:revision>
  <dcterms:created xsi:type="dcterms:W3CDTF">2015-11-02T12:29:13Z</dcterms:created>
  <dcterms:modified xsi:type="dcterms:W3CDTF">2020-09-14T08:27:48Z</dcterms:modified>
</cp:coreProperties>
</file>