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4" r:id="rId2"/>
    <p:sldId id="371" r:id="rId3"/>
    <p:sldId id="365" r:id="rId4"/>
    <p:sldId id="377" r:id="rId5"/>
    <p:sldId id="373" r:id="rId6"/>
    <p:sldId id="379" r:id="rId7"/>
    <p:sldId id="374" r:id="rId8"/>
    <p:sldId id="375" r:id="rId9"/>
    <p:sldId id="382" r:id="rId10"/>
    <p:sldId id="37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89105" autoAdjust="0"/>
  </p:normalViewPr>
  <p:slideViewPr>
    <p:cSldViewPr>
      <p:cViewPr>
        <p:scale>
          <a:sx n="60" d="100"/>
          <a:sy n="60" d="100"/>
        </p:scale>
        <p:origin x="-15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https://www.who.int/docs/default-source/coronaviruse/situation-reports/20200907-weekly-epi-update-4.pdf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Anstieg der Fallzahlen um 5% und Rückgang der Todesfälle um 2% im Vergleich zur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Korçe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Gibraltar (Gibraltar),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Nordmazedonien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(Southwestern),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Covasna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Sibiu)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85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</a:rPr>
              <a:t>29.309.546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>
                <a:solidFill>
                  <a:srgbClr val="366092"/>
                </a:solidFill>
              </a:rPr>
              <a:t>928.890 </a:t>
            </a:r>
            <a:r>
              <a:rPr lang="en-US" sz="2400" b="1" dirty="0" err="1" smtClean="0">
                <a:solidFill>
                  <a:srgbClr val="366092"/>
                </a:solidFill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(3,2%)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70429"/>
              </p:ext>
            </p:extLst>
          </p:nvPr>
        </p:nvGraphicFramePr>
        <p:xfrm>
          <a:off x="311491" y="1744702"/>
          <a:ext cx="8649835" cy="4629268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4.930.236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649.814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6.554.820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254.149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4.345.610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197.816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-17,41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555.524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76.745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593.730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68.181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145,26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387.252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58.272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721.892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50.044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733.860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42.285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1.068.320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37.630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671.716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34.207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60620"/>
              </p:ext>
            </p:extLst>
          </p:nvPr>
        </p:nvGraphicFramePr>
        <p:xfrm>
          <a:off x="474871" y="68553"/>
          <a:ext cx="8241316" cy="6493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254"/>
                <a:gridCol w="2289254"/>
                <a:gridCol w="915702"/>
                <a:gridCol w="915702"/>
                <a:gridCol w="915702"/>
                <a:gridCol w="915702"/>
              </a:tblGrid>
              <a:tr h="50405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Land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Region/</a:t>
                      </a:r>
                      <a:r>
                        <a:rPr lang="en-US" sz="1100" dirty="0" err="1">
                          <a:effectLst/>
                        </a:rPr>
                        <a:t>Provinz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Inzidenz7T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Fälle7T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Trend7T (%)*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>
                          <a:effectLst/>
                        </a:rPr>
                        <a:t>Risikogebiet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laut</a:t>
                      </a:r>
                      <a:r>
                        <a:rPr lang="en-US" sz="1100" dirty="0">
                          <a:effectLst/>
                        </a:rPr>
                        <a:t> RKI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rowSpan="1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>
                          <a:effectLst/>
                        </a:rPr>
                        <a:t>Spanien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Andalucía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77,77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6554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4.45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Aragón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192,11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2537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-4.41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Canarias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75,90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1675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-20.84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2020-09-02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Cantabria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148,55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864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20.17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Castilla-La Mancha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219,03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4457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48.07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>
                          <a:effectLst/>
                        </a:rPr>
                        <a:t>Castilla</a:t>
                      </a:r>
                      <a:r>
                        <a:rPr lang="en-US" sz="1100" dirty="0">
                          <a:effectLst/>
                        </a:rPr>
                        <a:t> y León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174,31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4197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31.57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Cataluña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68,20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5160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-37.20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Ciudad </a:t>
                      </a:r>
                      <a:r>
                        <a:rPr lang="en-US" sz="1100" dirty="0" err="1">
                          <a:effectLst/>
                        </a:rPr>
                        <a:t>Autónoma</a:t>
                      </a:r>
                      <a:r>
                        <a:rPr lang="en-US" sz="1100" dirty="0">
                          <a:effectLst/>
                        </a:rPr>
                        <a:t> de Ceuta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91,95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78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30.00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Ciudad </a:t>
                      </a:r>
                      <a:r>
                        <a:rPr lang="en-US" sz="1100" dirty="0" err="1">
                          <a:effectLst/>
                        </a:rPr>
                        <a:t>Autónoma</a:t>
                      </a:r>
                      <a:r>
                        <a:rPr lang="en-US" sz="1100" dirty="0">
                          <a:effectLst/>
                        </a:rPr>
                        <a:t> de Melilla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212,54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180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56.52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Comunidad de Madrid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372,56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24744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21.99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>
                          <a:effectLst/>
                        </a:rPr>
                        <a:t>Comunidad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Foral</a:t>
                      </a:r>
                      <a:r>
                        <a:rPr lang="en-US" sz="1100" dirty="0">
                          <a:effectLst/>
                        </a:rPr>
                        <a:t> de Navarra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308,33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2004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78.45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Comunidad Valenciana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77,53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3857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2.96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Extremadura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 94,80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1010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1.20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Galicia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 67,66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1827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18.87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>
                          <a:effectLst/>
                        </a:rPr>
                        <a:t>Illes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Balears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126,32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1501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12.27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La Rioja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208,25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653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23.67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País Vasco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172,51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3757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-6.68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Región de Murcia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186,94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2781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16.80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rowSpan="1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Tschechische Republik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Jihoceský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52,95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340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29.77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Jihomoravský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65,34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776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67.97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Karlovarský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71,89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161.73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Královéhradecký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66,06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364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158.16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Liberecký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54,25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240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116.22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Olomoucký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52,33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331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318.99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Pardubický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88,22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459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130.65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Plzenský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83,98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491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139.51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Prague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170,64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2233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98.31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Stredoceský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110,64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1515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122.47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Vysocina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62,64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319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26.59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Zlínský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67,08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391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265.42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rowSpan="4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Ungarn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Budapest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109,74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1923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47.13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Fejér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51,71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77.05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Győr-Moson-Sopron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50,09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234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141.24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Pest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50,51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646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50.93</a:t>
                      </a:r>
                      <a:endParaRPr lang="de-DE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Globale Situation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WHO, Stand: </a:t>
            </a:r>
            <a:r>
              <a:rPr lang="de-DE" sz="1400" i="1" dirty="0" smtClean="0">
                <a:solidFill>
                  <a:prstClr val="black"/>
                </a:solidFill>
              </a:rPr>
              <a:t>14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868"/>
            <a:ext cx="8996891" cy="53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0620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16886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87,46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77108"/>
              </p:ext>
            </p:extLst>
          </p:nvPr>
        </p:nvGraphicFramePr>
        <p:xfrm>
          <a:off x="1691280" y="4388197"/>
          <a:ext cx="1662100" cy="19392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543,69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171,38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130,07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128,29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108,94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108,6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05565"/>
              </p:ext>
            </p:extLst>
          </p:nvPr>
        </p:nvGraphicFramePr>
        <p:xfrm>
          <a:off x="3563888" y="4437593"/>
          <a:ext cx="1524000" cy="20002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Trinidad and Tobago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50,76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95674"/>
              </p:ext>
            </p:extLst>
          </p:nvPr>
        </p:nvGraphicFramePr>
        <p:xfrm>
          <a:off x="5496272" y="4398463"/>
          <a:ext cx="1524000" cy="2095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110,35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108,48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75,79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07290"/>
              </p:ext>
            </p:extLst>
          </p:nvPr>
        </p:nvGraphicFramePr>
        <p:xfrm>
          <a:off x="7368480" y="4415880"/>
          <a:ext cx="1524000" cy="23545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232,35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29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153,02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6" y="724214"/>
            <a:ext cx="7740352" cy="32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339752" y="3789040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40</a:t>
            </a:r>
            <a:r>
              <a:rPr lang="de-DE" sz="1600" b="1" dirty="0" smtClean="0"/>
              <a:t>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Subregionen in EU/EEA/UK </a:t>
            </a:r>
            <a:r>
              <a:rPr lang="de-DE" sz="2400" dirty="0"/>
              <a:t>und </a:t>
            </a:r>
            <a:r>
              <a:rPr lang="de-DE" sz="2400" dirty="0" smtClean="0"/>
              <a:t>CH mit 7d-Inzidenz </a:t>
            </a:r>
            <a:r>
              <a:rPr lang="de-DE" sz="2400" dirty="0"/>
              <a:t>&gt;</a:t>
            </a:r>
            <a:r>
              <a:rPr lang="de-DE" sz="2400" dirty="0" smtClean="0"/>
              <a:t>50/100.000 </a:t>
            </a:r>
            <a:r>
              <a:rPr lang="de-DE" sz="2400" dirty="0" err="1" smtClean="0"/>
              <a:t>Ew</a:t>
            </a:r>
            <a:r>
              <a:rPr lang="de-DE" sz="2400" dirty="0"/>
              <a:t>.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796136" y="6597353"/>
            <a:ext cx="336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3882" y="1467454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</a:t>
            </a:r>
            <a:r>
              <a:rPr lang="de-DE" sz="1600" dirty="0" smtClean="0"/>
              <a:t>14</a:t>
            </a:r>
            <a:r>
              <a:rPr lang="de-DE" sz="1600" dirty="0" smtClean="0"/>
              <a:t>.09</a:t>
            </a:r>
            <a:r>
              <a:rPr lang="de-DE" sz="1600" dirty="0" smtClean="0"/>
              <a:t>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2469" y="620688"/>
            <a:ext cx="87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</a:t>
            </a:r>
            <a:r>
              <a:rPr lang="de-DE" sz="1600" dirty="0" smtClean="0"/>
              <a:t>: </a:t>
            </a:r>
            <a:r>
              <a:rPr lang="de-DE" sz="1600" dirty="0" smtClean="0"/>
              <a:t>Andorra, Belgien (1</a:t>
            </a:r>
            <a:r>
              <a:rPr lang="de-DE" sz="1600" dirty="0" smtClean="0"/>
              <a:t>), Dänemark </a:t>
            </a:r>
            <a:r>
              <a:rPr lang="de-DE" sz="1600" dirty="0" smtClean="0"/>
              <a:t>(1), Frankreich </a:t>
            </a:r>
            <a:r>
              <a:rPr lang="de-DE" sz="1600" dirty="0" smtClean="0"/>
              <a:t>(8), Irland (1), Kroatien </a:t>
            </a:r>
            <a:r>
              <a:rPr lang="de-DE" sz="1600" dirty="0" smtClean="0"/>
              <a:t>(6), </a:t>
            </a:r>
            <a:r>
              <a:rPr lang="de-DE" sz="1600" dirty="0" smtClean="0"/>
              <a:t>Malta, Monaco, Niederlande </a:t>
            </a:r>
            <a:r>
              <a:rPr lang="de-DE" sz="1600" dirty="0" smtClean="0"/>
              <a:t>(</a:t>
            </a:r>
            <a:r>
              <a:rPr lang="de-DE" sz="1600" dirty="0"/>
              <a:t>2), </a:t>
            </a:r>
            <a:r>
              <a:rPr lang="de-DE" sz="1600" dirty="0" smtClean="0"/>
              <a:t>Norwegen </a:t>
            </a:r>
            <a:r>
              <a:rPr lang="de-DE" sz="1600" dirty="0"/>
              <a:t>(1), </a:t>
            </a:r>
            <a:r>
              <a:rPr lang="de-DE" sz="1600" dirty="0" smtClean="0"/>
              <a:t>Österreich </a:t>
            </a:r>
            <a:r>
              <a:rPr lang="de-DE" sz="1600" dirty="0" smtClean="0"/>
              <a:t>(3), </a:t>
            </a:r>
            <a:r>
              <a:rPr lang="de-DE" sz="1600" dirty="0" smtClean="0"/>
              <a:t>Portugal (1), Rumänien (</a:t>
            </a:r>
            <a:r>
              <a:rPr lang="de-DE" sz="1600" dirty="0" smtClean="0"/>
              <a:t>12), </a:t>
            </a:r>
            <a:r>
              <a:rPr lang="de-DE" sz="1600" dirty="0" smtClean="0"/>
              <a:t>Schweiz (3), </a:t>
            </a:r>
            <a:r>
              <a:rPr lang="de-DE" sz="1600" dirty="0" smtClean="0"/>
              <a:t>Slowenien (1), Spanien </a:t>
            </a:r>
            <a:r>
              <a:rPr lang="de-DE" sz="1600" dirty="0" smtClean="0"/>
              <a:t>(18), </a:t>
            </a:r>
            <a:r>
              <a:rPr lang="en-US" sz="1600" dirty="0" err="1" smtClean="0"/>
              <a:t>Tschechien</a:t>
            </a:r>
            <a:r>
              <a:rPr lang="en-US" sz="1600" dirty="0" smtClean="0"/>
              <a:t> (</a:t>
            </a:r>
            <a:r>
              <a:rPr lang="en-US" sz="1600" dirty="0" smtClean="0"/>
              <a:t>12), </a:t>
            </a:r>
            <a:r>
              <a:rPr lang="en-US" sz="1600" dirty="0" err="1" smtClean="0"/>
              <a:t>Ungarn</a:t>
            </a:r>
            <a:r>
              <a:rPr lang="en-US" sz="1600" dirty="0" smtClean="0"/>
              <a:t> </a:t>
            </a:r>
            <a:r>
              <a:rPr lang="en-US" sz="1600" dirty="0" smtClean="0"/>
              <a:t>(4)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-16855" y="1451685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11393"/>
              </p:ext>
            </p:extLst>
          </p:nvPr>
        </p:nvGraphicFramePr>
        <p:xfrm>
          <a:off x="212469" y="1988840"/>
          <a:ext cx="8784421" cy="37624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97710"/>
                <a:gridCol w="2129322"/>
                <a:gridCol w="1751935"/>
                <a:gridCol w="990224"/>
                <a:gridCol w="609368"/>
                <a:gridCol w="1805862"/>
              </a:tblGrid>
              <a:tr h="634758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Inzidenz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(7d)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 (7d)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Normandie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51,70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Irland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Dublin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55,22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55,72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Vorarlberg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50,22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Suceava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50,28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Slowenien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Primorsko-notranjska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55,19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Tschechien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Liberecký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54,25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Olomoucký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52,33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 rowSpan="3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Fejér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51,71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Győr-Moson-Sopron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50,09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4334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50,51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mit &gt;70.000 neue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908720"/>
            <a:ext cx="7569714" cy="566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733558"/>
            <a:ext cx="8100391" cy="57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EU/EEA/UK-Region 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77344"/>
              </p:ext>
            </p:extLst>
          </p:nvPr>
        </p:nvGraphicFramePr>
        <p:xfrm>
          <a:off x="395536" y="908723"/>
          <a:ext cx="8577604" cy="5688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668"/>
                <a:gridCol w="2382668"/>
                <a:gridCol w="953067"/>
                <a:gridCol w="953067"/>
                <a:gridCol w="953067"/>
                <a:gridCol w="953067"/>
              </a:tblGrid>
              <a:tr h="39231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Region/Provinz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Inzidenz7T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Albanien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Lezhë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56,71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16.39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Tiranë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51,16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458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Andorra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Andorra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229,44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108.24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Belgien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Brussels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99,07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1204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28.09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rowSpan="4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Bosnien und Herzegowina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Hercegovačko-neretvanski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168,46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10.65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Kanton 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104,60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-39.73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Zapadno-hercegovački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242,37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65.47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Zeničko-dobojski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76,01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109.85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Dänemark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Hovedstaden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50,18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143.01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rowSpan="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Frankreich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Auvergne-Rhône-Alpes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85,33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6782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18.46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Corse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90,76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304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-5.59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Hauts-de-France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94,39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5667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34.00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Île-de-France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97,61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11884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-15.15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Normandie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51,70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22.04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Nouvelle-Aquitaine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69,48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4139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-4.96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Occitanie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83,81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4899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16.84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Provence-Alpes-Côte d'Azur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141,45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7116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-2.16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Irland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Dublin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59,15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797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63.32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rowSpan="6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Kroatien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Brodsko-Posavska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51,87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10.77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Dubrovačko-neretvanska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72,47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-33.33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Požeško-slavonska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77,58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20.93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Splitsko-Dalmatinska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81,08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363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-30.33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Virovitičko-podravska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72,46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116.00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Zadarska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56,54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-3.06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Malta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Malta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61,80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61.38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Monaco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Monaco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61,59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616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Montenegro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Montenegro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188,05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1170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23.42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2020-06-15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EU/EEA/UK-Region 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88975"/>
              </p:ext>
            </p:extLst>
          </p:nvPr>
        </p:nvGraphicFramePr>
        <p:xfrm>
          <a:off x="177312" y="819992"/>
          <a:ext cx="8568952" cy="5484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264"/>
                <a:gridCol w="2380264"/>
                <a:gridCol w="952106"/>
                <a:gridCol w="952106"/>
                <a:gridCol w="952106"/>
                <a:gridCol w="952106"/>
              </a:tblGrid>
              <a:tr h="22843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Fälle7T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Trend7T (%)*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Niederlande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North Holland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76,19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47.39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South Holland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80,72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2994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50.91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Nordmazedonien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Eastern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62,57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-33.93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Northeastern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51,65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9.64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Norwegen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Viken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72,05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-35.03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Österreich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Tirol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66,65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503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68.23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Vorarlberg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50,22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115.22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108,88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2066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70.18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Portugal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Lisbon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71,11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64.15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rowSpan="1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Rumänien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Bacău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55,71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-28.67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Bihor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57,89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325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0.31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Brașov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57,41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6.73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Brăila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59,06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171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-5.52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București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74,05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1355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-3.56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Caraș-Severin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55,29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150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-4.46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Ilfov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52,55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255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19.72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Neamț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54,55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-1.23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Prahova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52,37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376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-8.52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Suceava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50,28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16.30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Vâlcea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65,42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15.08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Vaslui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60,72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-11.67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Schweiz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Fribourg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72,79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6.42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Geneva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70,47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352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12.10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2020-09-09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13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Vaud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120,38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962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36.26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43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Slowenien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Primorsko-notranjska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55,19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1350.00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1179</Words>
  <Application>Microsoft Office PowerPoint</Application>
  <PresentationFormat>Bildschirmpräsentation (4:3)</PresentationFormat>
  <Paragraphs>742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Singer, Regina</cp:lastModifiedBy>
  <cp:revision>708</cp:revision>
  <dcterms:created xsi:type="dcterms:W3CDTF">2020-04-16T05:25:18Z</dcterms:created>
  <dcterms:modified xsi:type="dcterms:W3CDTF">2020-09-16T07:45:57Z</dcterms:modified>
</cp:coreProperties>
</file>