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4" r:id="rId2"/>
    <p:sldId id="379" r:id="rId3"/>
    <p:sldId id="365" r:id="rId4"/>
    <p:sldId id="383" r:id="rId5"/>
    <p:sldId id="377" r:id="rId6"/>
    <p:sldId id="373" r:id="rId7"/>
    <p:sldId id="371" r:id="rId8"/>
    <p:sldId id="374" r:id="rId9"/>
    <p:sldId id="375" r:id="rId10"/>
    <p:sldId id="382" r:id="rId11"/>
    <p:sldId id="376" r:id="rId12"/>
    <p:sldId id="384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6109" autoAdjust="0"/>
  </p:normalViewPr>
  <p:slideViewPr>
    <p:cSldViewPr>
      <p:cViewPr>
        <p:scale>
          <a:sx n="110" d="100"/>
          <a:sy n="110" d="100"/>
        </p:scale>
        <p:origin x="-54" y="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 mehr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Kroatien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Zadarska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Monaco (Monaco),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Rumänien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Caraș-Severin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Suceava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Ungarn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(Pest,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Fejér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https://www.who.int/docs/default-source/coronaviruse/situation-reports/20200907-weekly-epi-update-4.pdf</a:t>
            </a:r>
          </a:p>
          <a:p>
            <a:endParaRPr lang="de-DE" baseline="0" dirty="0" smtClean="0"/>
          </a:p>
          <a:p>
            <a:r>
              <a:rPr lang="de-DE" baseline="0" dirty="0" smtClean="0"/>
              <a:t>Anstieg der Fallzahlen um 5% und Rückgang der Todesfälle um 2% im Vergleich zur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47353" y="913705"/>
            <a:ext cx="3850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29.902.487 </a:t>
            </a:r>
            <a:r>
              <a:rPr lang="en-US" sz="2400" b="1" dirty="0" err="1" smtClean="0">
                <a:solidFill>
                  <a:srgbClr val="366092"/>
                </a:solidFill>
              </a:rPr>
              <a:t>Fälle</a:t>
            </a:r>
            <a:r>
              <a:rPr lang="en-US" sz="2400" b="1" dirty="0" smtClean="0">
                <a:solidFill>
                  <a:srgbClr val="366092"/>
                </a:solidFill>
              </a:rPr>
              <a:t> </a:t>
            </a:r>
            <a:endParaRPr lang="en-US" sz="2400" b="1" dirty="0">
              <a:solidFill>
                <a:srgbClr val="366092"/>
              </a:solidFill>
            </a:endParaRPr>
          </a:p>
          <a:p>
            <a:r>
              <a:rPr lang="en-US" sz="2400" b="1" dirty="0" smtClean="0">
                <a:solidFill>
                  <a:srgbClr val="366092"/>
                </a:solidFill>
              </a:rPr>
              <a:t>941.291 </a:t>
            </a:r>
            <a:r>
              <a:rPr lang="en-US" sz="2400" b="1" dirty="0" err="1" smtClean="0">
                <a:solidFill>
                  <a:srgbClr val="366092"/>
                </a:solidFill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</a:rPr>
              <a:t>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(3,2%)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17.09.2020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915756"/>
              </p:ext>
            </p:extLst>
          </p:nvPr>
        </p:nvGraphicFramePr>
        <p:xfrm>
          <a:off x="311491" y="1744702"/>
          <a:ext cx="8649835" cy="4636119"/>
        </p:xfrm>
        <a:graphic>
          <a:graphicData uri="http://schemas.openxmlformats.org/drawingml/2006/table">
            <a:tbl>
              <a:tblPr firstRow="1" firstCol="1" bandRow="1"/>
              <a:tblGrid>
                <a:gridCol w="1217761"/>
                <a:gridCol w="1217761"/>
                <a:gridCol w="1467434"/>
                <a:gridCol w="1655152"/>
                <a:gridCol w="1567557"/>
                <a:gridCol w="721560"/>
                <a:gridCol w="802610"/>
              </a:tblGrid>
              <a:tr h="798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Indien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5.118.253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652.390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47,74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6.630.891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271.171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82,41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4.419.083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221.194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104,81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577.325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77.304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172,63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614.360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70.981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11,21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151,23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404.888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60.787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90,71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736.377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49.521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-7,47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98,37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1.079.519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43.730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42,03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29,98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744.400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41.624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128,03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Mexiko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680.931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33.424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-8,55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0416" y="64863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Subregionen in der EU/EEA/UK-Region und Schweiz mit einer 7- Tages-Inzidenz  &gt;50 pro 100.000 EW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23529" y="803527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17.09.2020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192618"/>
              </p:ext>
            </p:extLst>
          </p:nvPr>
        </p:nvGraphicFramePr>
        <p:xfrm>
          <a:off x="170418" y="986823"/>
          <a:ext cx="8457560" cy="579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9322"/>
                <a:gridCol w="2349322"/>
                <a:gridCol w="939729"/>
                <a:gridCol w="939729"/>
                <a:gridCol w="939729"/>
                <a:gridCol w="939729"/>
              </a:tblGrid>
              <a:tr h="295291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Land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Region/</a:t>
                      </a:r>
                      <a:r>
                        <a:rPr lang="en-US" sz="1000" dirty="0" err="1">
                          <a:effectLst/>
                        </a:rPr>
                        <a:t>Provinz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Inzidenz7T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Fälle7T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Trend7T (%)*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err="1">
                          <a:effectLst/>
                        </a:rPr>
                        <a:t>Risikogebiet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laut</a:t>
                      </a:r>
                      <a:r>
                        <a:rPr lang="en-US" sz="1000" dirty="0">
                          <a:effectLst/>
                        </a:rPr>
                        <a:t> RKI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rowSpan="5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err="1">
                          <a:effectLst/>
                        </a:rPr>
                        <a:t>Kroatien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err="1">
                          <a:effectLst/>
                        </a:rPr>
                        <a:t>Brodsko-Posavska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53,31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74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-2.63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err="1">
                          <a:effectLst/>
                        </a:rPr>
                        <a:t>Dubrovačko-neretvanska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56,83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69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-50.00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2020-09-09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err="1">
                          <a:effectLst/>
                        </a:rPr>
                        <a:t>Požeško-slavonska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91,01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61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27.08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2020-09-09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Splitsko-Dalmatinska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76,16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341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-31.39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2020-08-20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Virovitičko-podravska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64,41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48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33.33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Luxemburg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Luxembourg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60,43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371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33.45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Malta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Malta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80,44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397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71.86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Montenegro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Montenegro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197,69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1230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15.71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2020-06-15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Niederlande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North Holland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88,98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2539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57.60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South Holland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91,96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3411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56.47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Utrecht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60,52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791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46.75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Nordmazedonien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Eastern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83,42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148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57.45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2020-06-15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Northeastern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 66,41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117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116.67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2020-06-15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Southeastern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52,43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91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152.78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2020-06-15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Norwegen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Viken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58,27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165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-37.74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Österreich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Tirol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67,71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511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58.70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Vorarlberg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70,25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277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177.00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Wien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110,88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2104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38.60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Portugal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Lisbon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75,82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2158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55.59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rowSpan="17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Rumänien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Alba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 50,09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163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52.34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Bacău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53,66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314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-23.97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2020-08-12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Bihor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56,64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318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1.60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2020-08-07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Brașov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55,42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306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-0.97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2020-08-12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Brăila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57,68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167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-9.24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2020-08-12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București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78,09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1429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-4.22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2020-08-12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Caraș-Severin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52,71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143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-14.37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Covasna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55,90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113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22.83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Iași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56,71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450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12.50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2020-09-09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Ilfov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61,20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297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22.22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2020-08-12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Maramureș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54,70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252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40.00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Neamț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53,42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236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-3.28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Prahova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58,64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421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18.26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2020-08-12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Sibiu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50,87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204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38.78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Suceava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59,40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371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51.43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Vâlcea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96,56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338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126.85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2020-08-20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Vaslui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 61,52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230</a:t>
                      </a:r>
                      <a:endParaRPr lang="de-DE" sz="1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-7.26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2020-08-12</a:t>
                      </a:r>
                      <a:endParaRPr lang="de-DE" sz="1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9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17.09.2020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00931"/>
              </p:ext>
            </p:extLst>
          </p:nvPr>
        </p:nvGraphicFramePr>
        <p:xfrm>
          <a:off x="467542" y="1052736"/>
          <a:ext cx="8208916" cy="511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254"/>
                <a:gridCol w="2280254"/>
                <a:gridCol w="912102"/>
                <a:gridCol w="912102"/>
                <a:gridCol w="912102"/>
                <a:gridCol w="912102"/>
              </a:tblGrid>
              <a:tr h="234303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Land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Region/</a:t>
                      </a:r>
                      <a:r>
                        <a:rPr lang="en-US" sz="1200" dirty="0" err="1">
                          <a:effectLst/>
                        </a:rPr>
                        <a:t>Provinz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Inzidenz7T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Fälle7T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Trend7T (%)*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Risikogebiet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laut</a:t>
                      </a:r>
                      <a:r>
                        <a:rPr lang="en-US" sz="1200" dirty="0">
                          <a:effectLst/>
                        </a:rPr>
                        <a:t> RKI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0582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Schweiz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Fribourg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58,99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188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-23.27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Geneva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79,68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398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27.16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Vaud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130,89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1046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39.65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058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Slowenien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Primorsko-notranjska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74,22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1200.00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rowSpan="18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Spanien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Andalucía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79,48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6698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7.03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Aragón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193,32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2553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24.60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Canarias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70,64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1559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-23.43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2020-09-02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Cantabria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143,39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834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13.32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Castilla-La Mancha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266,80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5429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72.73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Castilla y León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174,48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4201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29.94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Cataluña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84,52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6395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-15.95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Ciudad Autónoma de Ceuta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76,62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3.17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Ciudad Autónoma de Melilla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179,48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152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14.29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Comunidad de Madrid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390,46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25933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20.03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Comunidad Foral de Navarra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327,26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2127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62.00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Comunidad Valenciana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78,33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3897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2.77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Extremadura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128,78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1372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41.01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Galicia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58,99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1593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-8.61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Illes Balears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110,84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1317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-10.53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La Rioja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210,80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661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30.89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País Vasco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159,42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3472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-15.79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Región de Murcia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155,55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2314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-13.14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2020-08-14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9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17.09.2020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67286"/>
              </p:ext>
            </p:extLst>
          </p:nvPr>
        </p:nvGraphicFramePr>
        <p:xfrm>
          <a:off x="467542" y="980721"/>
          <a:ext cx="8424937" cy="4985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0260"/>
                <a:gridCol w="2240794"/>
                <a:gridCol w="1035571"/>
                <a:gridCol w="936104"/>
                <a:gridCol w="936104"/>
                <a:gridCol w="936104"/>
              </a:tblGrid>
              <a:tr h="747837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Land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Region/</a:t>
                      </a:r>
                      <a:r>
                        <a:rPr lang="en-US" sz="1200" dirty="0" err="1">
                          <a:effectLst/>
                        </a:rPr>
                        <a:t>Provinz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Inzidenz7T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Fälle7T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Trend7T (%)*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Risikogebiet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laut</a:t>
                      </a:r>
                      <a:r>
                        <a:rPr lang="en-US" sz="1200" dirty="0">
                          <a:effectLst/>
                        </a:rPr>
                        <a:t> RKI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rowSpan="14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Tschechische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Republik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Jihoceský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75,06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482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86.10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Jihomoravský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73,51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873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57.01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Karlovarský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92,91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274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101.47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Královéhradecký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77,86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429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97.70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Liberecký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75,28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333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139.57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Moravskoslezský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53,35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642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132.61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Olomoucký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58,50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370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150.00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Pardubický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95,90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499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115.09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Plzenský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98,69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577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121.07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Prague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183,09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2396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60.91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Stredoceský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121,45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1663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79.78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Ústecký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52,39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430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159.04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Vysocina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77,76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396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45.05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Zlínský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100,01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583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276.13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Ungarn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Budapest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116,08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2034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46.33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Győr-Moson-Sopron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60,37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282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184.85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Pest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52,70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674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41.30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9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mit &gt;70.000 neue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17.09.2020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9" name="Grafik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719"/>
            <a:ext cx="8982236" cy="5668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38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4" y="332656"/>
            <a:ext cx="7542791" cy="3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2757618" y="653587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17.09.2020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3893" y="388851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62456"/>
              </p:ext>
            </p:extLst>
          </p:nvPr>
        </p:nvGraphicFramePr>
        <p:xfrm>
          <a:off x="46726" y="4335290"/>
          <a:ext cx="1428930" cy="5410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 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91,83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Libyen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66,01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054347"/>
              </p:ext>
            </p:extLst>
          </p:nvPr>
        </p:nvGraphicFramePr>
        <p:xfrm>
          <a:off x="1739044" y="4487391"/>
          <a:ext cx="1662100" cy="17716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9028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562,51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172,63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164,28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128,03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114,1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104,81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104,18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98,37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93,97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236364"/>
              </p:ext>
            </p:extLst>
          </p:nvPr>
        </p:nvGraphicFramePr>
        <p:xfrm>
          <a:off x="3563888" y="4437593"/>
          <a:ext cx="1524000" cy="196405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0120"/>
                <a:gridCol w="4438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82,41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and Caicos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81,16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76,55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64,69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 Maarten (Niederländischer Teil)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Ecuador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53,87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Trinidad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Tobago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52,98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83110"/>
              </p:ext>
            </p:extLst>
          </p:nvPr>
        </p:nvGraphicFramePr>
        <p:xfrm>
          <a:off x="5496272" y="4398463"/>
          <a:ext cx="1524000" cy="20876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8266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342,58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296,44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123,76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116,87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111,69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74,38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65,47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61,35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59,37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21795"/>
              </p:ext>
            </p:extLst>
          </p:nvPr>
        </p:nvGraphicFramePr>
        <p:xfrm>
          <a:off x="7347957" y="4199643"/>
          <a:ext cx="1524000" cy="26174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192,39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179,84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151,23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Tschechien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93,86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90,71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80,44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Rep.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79,56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60,45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60,43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u.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Herzegovina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59,01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Ungarn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55,82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50,73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73544"/>
              </p:ext>
            </p:extLst>
          </p:nvPr>
        </p:nvGraphicFramePr>
        <p:xfrm>
          <a:off x="46726" y="5733256"/>
          <a:ext cx="1428930" cy="70294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124,33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Französisch Polynesien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121,74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835696" y="3583844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42 </a:t>
            </a:r>
            <a:r>
              <a:rPr lang="de-DE" sz="1400" b="1" dirty="0" smtClean="0"/>
              <a:t>Länder/Territorien mit einer 7-Tages-Inzidenz &gt; 50 Fälle / 100.000 </a:t>
            </a:r>
            <a:r>
              <a:rPr lang="de-DE" sz="1400" b="1" dirty="0" err="1" smtClean="0"/>
              <a:t>Ew</a:t>
            </a:r>
            <a:r>
              <a:rPr lang="de-DE" sz="1400" b="1" dirty="0" smtClean="0"/>
              <a:t>.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</a:t>
            </a:r>
            <a:r>
              <a:rPr lang="de-DE" sz="2400" dirty="0" smtClean="0"/>
              <a:t>Einwohner - EU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17.09.2020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8438"/>
            <a:ext cx="694124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Subregionen in EU/EEA/UK </a:t>
            </a:r>
            <a:r>
              <a:rPr lang="de-DE" sz="2400" dirty="0"/>
              <a:t>und </a:t>
            </a:r>
            <a:r>
              <a:rPr lang="de-DE" sz="2400" dirty="0" smtClean="0"/>
              <a:t>CH mit 7d-Inzidenz </a:t>
            </a:r>
            <a:r>
              <a:rPr lang="de-DE" sz="2400" dirty="0"/>
              <a:t>&gt;</a:t>
            </a:r>
            <a:r>
              <a:rPr lang="de-DE" sz="2400" dirty="0" smtClean="0"/>
              <a:t>50/100.000 </a:t>
            </a:r>
            <a:r>
              <a:rPr lang="de-DE" sz="2400" dirty="0" err="1" smtClean="0"/>
              <a:t>Ew</a:t>
            </a:r>
            <a:r>
              <a:rPr lang="de-DE" sz="2400" dirty="0"/>
              <a:t>.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3" name="Textfeld 2"/>
          <p:cNvSpPr txBox="1"/>
          <p:nvPr/>
        </p:nvSpPr>
        <p:spPr>
          <a:xfrm>
            <a:off x="383882" y="1467454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Seit dem letzten Bericht (Stand </a:t>
            </a:r>
            <a:r>
              <a:rPr lang="de-DE" sz="1200" dirty="0" smtClean="0"/>
              <a:t>16.09</a:t>
            </a:r>
            <a:r>
              <a:rPr lang="de-DE" sz="1200" dirty="0" smtClean="0"/>
              <a:t>.) NEU auf der Liste 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212469" y="620688"/>
            <a:ext cx="8745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Länder: Andorra, Belgien (1), </a:t>
            </a:r>
            <a:r>
              <a:rPr lang="de-DE" sz="1600" dirty="0" smtClean="0"/>
              <a:t>Bulgarien (1), Dänemark </a:t>
            </a:r>
            <a:r>
              <a:rPr lang="de-DE" sz="1600" dirty="0" smtClean="0"/>
              <a:t>(1), Frankreich </a:t>
            </a:r>
            <a:r>
              <a:rPr lang="de-DE" sz="1600" dirty="0" smtClean="0"/>
              <a:t>(10), Großbritannien (1), </a:t>
            </a:r>
            <a:r>
              <a:rPr lang="de-DE" sz="1600" dirty="0" smtClean="0"/>
              <a:t>Irland (1), Kroatien </a:t>
            </a:r>
            <a:r>
              <a:rPr lang="de-DE" sz="1600" dirty="0" smtClean="0"/>
              <a:t>(5), Luxemburg, Malta, Monaco</a:t>
            </a:r>
            <a:r>
              <a:rPr lang="de-DE" sz="1600" dirty="0" smtClean="0"/>
              <a:t>, Niederlande </a:t>
            </a:r>
            <a:r>
              <a:rPr lang="de-DE" sz="1600" dirty="0" smtClean="0"/>
              <a:t>(</a:t>
            </a:r>
            <a:r>
              <a:rPr lang="de-DE" sz="1600" dirty="0"/>
              <a:t>3</a:t>
            </a:r>
            <a:r>
              <a:rPr lang="de-DE" sz="1600" dirty="0" smtClean="0"/>
              <a:t>), </a:t>
            </a:r>
            <a:r>
              <a:rPr lang="de-DE" sz="1600" dirty="0" smtClean="0"/>
              <a:t>Norwegen </a:t>
            </a:r>
            <a:r>
              <a:rPr lang="de-DE" sz="1600" dirty="0"/>
              <a:t>(1), </a:t>
            </a:r>
            <a:r>
              <a:rPr lang="de-DE" sz="1600" dirty="0" smtClean="0"/>
              <a:t>Österreich (3), Portugal (1), Rumänien (</a:t>
            </a:r>
            <a:r>
              <a:rPr lang="de-DE" sz="1600" dirty="0" smtClean="0"/>
              <a:t>17), </a:t>
            </a:r>
            <a:r>
              <a:rPr lang="de-DE" sz="1600" dirty="0" smtClean="0"/>
              <a:t>Schweiz (3), Slowenien (1), Spanien (18), </a:t>
            </a:r>
            <a:r>
              <a:rPr lang="en-US" sz="1600" dirty="0" err="1" smtClean="0"/>
              <a:t>Tschechien</a:t>
            </a:r>
            <a:r>
              <a:rPr lang="en-US" sz="1600" dirty="0" smtClean="0"/>
              <a:t> (</a:t>
            </a:r>
            <a:r>
              <a:rPr lang="en-US" sz="1600" dirty="0" smtClean="0"/>
              <a:t>14), </a:t>
            </a:r>
            <a:r>
              <a:rPr lang="en-US" sz="1600" dirty="0" err="1" smtClean="0"/>
              <a:t>Ungarn</a:t>
            </a:r>
            <a:r>
              <a:rPr lang="en-US" sz="1600" dirty="0" smtClean="0"/>
              <a:t> </a:t>
            </a:r>
            <a:r>
              <a:rPr lang="en-US" sz="1600" dirty="0" smtClean="0"/>
              <a:t>(3)</a:t>
            </a:r>
            <a:endParaRPr lang="de-DE" sz="12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-16855" y="1451685"/>
            <a:ext cx="916085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90438"/>
              </p:ext>
            </p:extLst>
          </p:nvPr>
        </p:nvGraphicFramePr>
        <p:xfrm>
          <a:off x="212470" y="1858587"/>
          <a:ext cx="8784421" cy="476906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79210"/>
                <a:gridCol w="2147822"/>
                <a:gridCol w="1751935"/>
                <a:gridCol w="990224"/>
                <a:gridCol w="609368"/>
                <a:gridCol w="1805862"/>
              </a:tblGrid>
              <a:tr h="44794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Land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Region/</a:t>
                      </a:r>
                      <a:r>
                        <a:rPr lang="en-US" sz="1400" kern="1200" dirty="0" err="1">
                          <a:effectLst/>
                        </a:rPr>
                        <a:t>Provinz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Inzidenz pro 100.000 </a:t>
                      </a: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Ew</a:t>
                      </a: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(7d)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Fälle  (7d)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Trend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Risikogebiet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laut</a:t>
                      </a:r>
                      <a:r>
                        <a:rPr lang="en-US" sz="1400" kern="1200" dirty="0">
                          <a:effectLst/>
                        </a:rPr>
                        <a:t> RKI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67396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Bulgarien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Blagoevgrad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53,42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2020-08-07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rowSpan="2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Frankreich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Bourgogne-Franche-Comté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50,54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1421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Pays de la Loire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52,00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1954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Großbritannien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Greater Glasgow and Clyde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52,82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635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Luxemburg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Luxembourg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60,43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Niederlande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Utrecht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60,52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791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rowSpan="8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Rumänien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Alba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50,09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Caraș-Severin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52,71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Covasna</a:t>
                      </a:r>
                      <a:endParaRPr lang="de-DE" sz="1400" b="1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55,90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Iași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56,71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2020-09-09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Maramureș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54,70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Sibiu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50,87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Suceava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59,40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Vaslui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61,52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2020-08-12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rowSpan="2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Tschechien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Moravskoslezský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53,35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642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Ústecký</a:t>
                      </a:r>
                      <a:endParaRPr lang="de-DE" sz="1400" b="1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52,39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796136" y="6597353"/>
            <a:ext cx="3364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17.09.2020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Globale Situation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973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WHO, Stand: 14.09.2020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868"/>
            <a:ext cx="8996891" cy="53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6" y="620687"/>
            <a:ext cx="8563138" cy="605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17.09.2020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AutoShape 2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155575" y="-27654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307975" y="-26130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2" descr="https://ago-item-storage.s3.us-east-1.amazonaws.com/eb81f12dbe7a4d32b2b9dcab56df9300/EURO_COVID_SubNational.png?X-Amz-Security-Token=IQoJb3JpZ2luX2VjEPz%2F%2F%2F%2F%2F%2F%2F%2F%2F%2FwEaCXVzLWVhc3QtMSJIMEYCIQD254lORRMG%2FJX8iIPnHsyuMsqZMn8nKLkalrpF5UQyOwIhAPfPyQ6HUNNbz67BRGhicmdo2CUB9odquEHXfIBsaGHwKrQDCBUQABoMNjA0NzU4MTAyNjY1IgwcSZGpcD4ynwfuMtUqkQMzuCZk75ZSDVvENOXgqO0qqgp0JkMefLyceePk5t%2FXrQi6hMeZlOHXp2kRgJBqsPskcbs9Q41qsrW%2FQvSDolWR0yr1yFL4bgNgdRDvoVzGqFS5vrnBX3AJf2BOVZF0ti97lVAylJZSsVLvvSnJRtyXbbkfS1qWKMjuY4Ji3%2FwKsqlxmNGSVsIJEW0GoAkmHuMzmy7%2B%2FA15ta6Cnl%2B%2FevsbNgGEXGn0xKPXW3NSZAW%2BKkGydxN0HKUKm91stUR817QbvLLCgyB6zKT%2B5lqMMtlmbvXN2DbsqkMf73UcqDWjGOCHaNRKEFv0AfTjq%2F%2Fn2jRlkpy6cJOH7t6Eb01LBsCLAteB7e2hYGWfvcHGXftiEzKLpqG%2BDkBEdh7rZGWMac6V0vLeiaAfFo0LU5PtGip5EEUdnKpoLDJg1mPLws1Gtwk%2BzUdp2isUWI0FzKoJtpA%2FAtL6%2BJBIVlIqZDx3gOBN0A5prYgmPrwpFl3hzJWrIzo2TgYYV2EdKPv6wOsPtsg1ZxDYmSu%2Ff5JCbdjXzY35NDCmnI37BTrqAfRTyK%2Brj235ehXFv13PRd9%2FXvpxxLSD6FjTteRFbirxdlBvJuf2Qje9%2Fgdde82LZmu35YLGqyDxXseO1Amicjvjy6xd6AoMaFn7YVcPtahHxvwxb1u4URVaNjoydPJG0XhWaPQ11YCLQQu%2FNs%2BTeTiNbGfdpqpq6mMBuHeosRO6zFwBzThNJNwluPd3YevrqwapZfTMKIgkYTncwttLCcCRgdoHVp5H%2BWfx9%2BGRWLS1ZRirBPvhMXQA%2BgFX14kNWtPecX9IgTp0Rn8ctgAXTWyI8UP%2BULtR6GRNFLXlmVKj6pcEqoCFwGkSBA%3D%3D&amp;X-Amz-Algorithm=AWS4-HMAC-SHA256&amp;X-Amz-Date=20200917T134016Z&amp;X-Amz-SignedHeaders=host&amp;X-Amz-Expires=300&amp;X-Amz-Credential=ASIAYZTTEKKE6XT7M7VX%2F20200917%2Fus-east-1%2Fs3%2Faws4_request&amp;X-Amz-Signature=0ab058b2b6b1f0589d1be000ac2cdb4a971826b967728399810db254651453a2"/>
          <p:cNvSpPr>
            <a:spLocks noChangeAspect="1" noChangeArrowheads="1"/>
          </p:cNvSpPr>
          <p:nvPr/>
        </p:nvSpPr>
        <p:spPr bwMode="auto">
          <a:xfrm>
            <a:off x="155575" y="-3733800"/>
            <a:ext cx="11010900" cy="77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ago-item-storage.s3.us-east-1.amazonaws.com/eb81f12dbe7a4d32b2b9dcab56df9300/EURO_COVID_SubNational.png?X-Amz-Security-Token=IQoJb3JpZ2luX2VjEPz%2F%2F%2F%2F%2F%2F%2F%2F%2F%2FwEaCXVzLWVhc3QtMSJIMEYCIQD254lORRMG%2FJX8iIPnHsyuMsqZMn8nKLkalrpF5UQyOwIhAPfPyQ6HUNNbz67BRGhicmdo2CUB9odquEHXfIBsaGHwKrQDCBUQABoMNjA0NzU4MTAyNjY1IgwcSZGpcD4ynwfuMtUqkQMzuCZk75ZSDVvENOXgqO0qqgp0JkMefLyceePk5t%2FXrQi6hMeZlOHXp2kRgJBqsPskcbs9Q41qsrW%2FQvSDolWR0yr1yFL4bgNgdRDvoVzGqFS5vrnBX3AJf2BOVZF0ti97lVAylJZSsVLvvSnJRtyXbbkfS1qWKMjuY4Ji3%2FwKsqlxmNGSVsIJEW0GoAkmHuMzmy7%2B%2FA15ta6Cnl%2B%2FevsbNgGEXGn0xKPXW3NSZAW%2BKkGydxN0HKUKm91stUR817QbvLLCgyB6zKT%2B5lqMMtlmbvXN2DbsqkMf73UcqDWjGOCHaNRKEFv0AfTjq%2F%2Fn2jRlkpy6cJOH7t6Eb01LBsCLAteB7e2hYGWfvcHGXftiEzKLpqG%2BDkBEdh7rZGWMac6V0vLeiaAfFo0LU5PtGip5EEUdnKpoLDJg1mPLws1Gtwk%2BzUdp2isUWI0FzKoJtpA%2FAtL6%2BJBIVlIqZDx3gOBN0A5prYgmPrwpFl3hzJWrIzo2TgYYV2EdKPv6wOsPtsg1ZxDYmSu%2Ff5JCbdjXzY35NDCmnI37BTrqAfRTyK%2Brj235ehXFv13PRd9%2FXvpxxLSD6FjTteRFbirxdlBvJuf2Qje9%2Fgdde82LZmu35YLGqyDxXseO1Amicjvjy6xd6AoMaFn7YVcPtahHxvwxb1u4URVaNjoydPJG0XhWaPQ11YCLQQu%2FNs%2BTeTiNbGfdpqpq6mMBuHeosRO6zFwBzThNJNwluPd3YevrqwapZfTMKIgkYTncwttLCcCRgdoHVp5H%2BWfx9%2BGRWLS1ZRirBPvhMXQA%2BgFX14kNWtPecX9IgTp0Rn8ctgAXTWyI8UP%2BULtR6GRNFLXlmVKj6pcEqoCFwGkSBA%3D%3D&amp;X-Amz-Algorithm=AWS4-HMAC-SHA256&amp;X-Amz-Date=20200917T134016Z&amp;X-Amz-SignedHeaders=host&amp;X-Amz-Expires=300&amp;X-Amz-Credential=ASIAYZTTEKKE6XT7M7VX%2F20200917%2Fus-east-1%2Fs3%2Faws4_request&amp;X-Amz-Signature=0ab058b2b6b1f0589d1be000ac2cdb4a971826b967728399810db254651453a2"/>
          <p:cNvSpPr>
            <a:spLocks noChangeAspect="1" noChangeArrowheads="1"/>
          </p:cNvSpPr>
          <p:nvPr/>
        </p:nvSpPr>
        <p:spPr bwMode="auto">
          <a:xfrm>
            <a:off x="307975" y="-3581400"/>
            <a:ext cx="11010900" cy="77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2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0416" y="64863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Subregionen in der EU/EEA/UK-Region und Schweiz mit einer 7- Tages-Inzidenz  &gt;50 pro 100.000 EW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23529" y="803527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17.09.2020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58006"/>
              </p:ext>
            </p:extLst>
          </p:nvPr>
        </p:nvGraphicFramePr>
        <p:xfrm>
          <a:off x="395534" y="803534"/>
          <a:ext cx="8352932" cy="5793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0258"/>
                <a:gridCol w="2320258"/>
                <a:gridCol w="928104"/>
                <a:gridCol w="928104"/>
                <a:gridCol w="928104"/>
                <a:gridCol w="928104"/>
              </a:tblGrid>
              <a:tr h="386255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Land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Region/Provinz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Inzidenz7T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Fälle7T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Trend7T (%)*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Risikogebiet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laut</a:t>
                      </a:r>
                      <a:r>
                        <a:rPr lang="en-US" sz="1200" dirty="0">
                          <a:effectLst/>
                        </a:rPr>
                        <a:t> RKI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rowSpan="2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Albanien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Lezhë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57,51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20.00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Tiranë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52,73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472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14.56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Andorra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Andorra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235,92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182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78.43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2020-08-26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Belgien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Brussels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88,95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1081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3.35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2020-08-21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rowSpan="8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Bosnien und Herzegowina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Banja Luka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66,72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371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113.22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Hercegovačko-neretvanski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221,61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492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111.16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Kanton 10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149,77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126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46.51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Kanton Sarajevo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53,43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221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72.66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Srednjobosanski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51,44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131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107.94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Trebinje-Foča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65,05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96.77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Zapadno-hercegovački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324,56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308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242.22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Zeničko-dobojski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114,42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417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304.85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2020-06-15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Bulgarien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Blagoevgrad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53,42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163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23.48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2020-08-07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7504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Dänemark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Hovedstaden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 72,68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1334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52.98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rowSpan="10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Frankreich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Auvergne-Rhône-Alpes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 89,67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7127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24.14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75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Bourgogne-Franche-Comté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 50,54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1421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26.20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Corse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92,26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309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-3.74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Hauts-de-France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101,19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6075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42.37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2020-09-16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Île-de-France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104,55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12729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-9.77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75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Normandie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52,94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1763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17.85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Nouvelle-Aquitaine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73,23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4362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-2.07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Occitanie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88,72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5186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23.01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75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Pays de la Loire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52,00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1954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14.00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Provence-Alpes-Côte d'Azur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147,43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7417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1.19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7504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Großbritannien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Greater Glasgow and Clyde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52,82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635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19.81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7504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Irland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Dublin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67,54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910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61.63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2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1357</Words>
  <Application>Microsoft Office PowerPoint</Application>
  <PresentationFormat>Bildschirmpräsentation (4:3)</PresentationFormat>
  <Paragraphs>858</Paragraphs>
  <Slides>12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Hintergrund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Singer, Regina</cp:lastModifiedBy>
  <cp:revision>726</cp:revision>
  <dcterms:created xsi:type="dcterms:W3CDTF">2020-04-16T05:25:18Z</dcterms:created>
  <dcterms:modified xsi:type="dcterms:W3CDTF">2020-09-18T08:22:05Z</dcterms:modified>
</cp:coreProperties>
</file>