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70" r:id="rId3"/>
    <p:sldId id="264" r:id="rId4"/>
    <p:sldId id="272" r:id="rId5"/>
    <p:sldId id="273" r:id="rId6"/>
    <p:sldId id="266" r:id="rId7"/>
    <p:sldId id="274" r:id="rId8"/>
    <p:sldId id="275" r:id="rId9"/>
    <p:sldId id="269" r:id="rId10"/>
    <p:sldId id="271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60"/>
  </p:normalViewPr>
  <p:slideViewPr>
    <p:cSldViewPr snapToGrid="0" snapToObjects="1">
      <p:cViewPr>
        <p:scale>
          <a:sx n="80" d="100"/>
          <a:sy n="80" d="100"/>
        </p:scale>
        <p:origin x="-279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2"/>
          <c:tx>
            <c:strRef>
              <c:f>Tabelle2!$E$2</c:f>
              <c:strCache>
                <c:ptCount val="1"/>
                <c:pt idx="0">
                  <c:v>AG 0-4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Tabelle2!$E$3:$E$18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34</c:v>
                </c:pt>
                <c:pt idx="7">
                  <c:v>115</c:v>
                </c:pt>
                <c:pt idx="8">
                  <c:v>217</c:v>
                </c:pt>
                <c:pt idx="9">
                  <c:v>243</c:v>
                </c:pt>
                <c:pt idx="10">
                  <c:v>203</c:v>
                </c:pt>
                <c:pt idx="11">
                  <c:v>144</c:v>
                </c:pt>
                <c:pt idx="12">
                  <c:v>162</c:v>
                </c:pt>
                <c:pt idx="13">
                  <c:v>106</c:v>
                </c:pt>
                <c:pt idx="14">
                  <c:v>125</c:v>
                </c:pt>
                <c:pt idx="15">
                  <c:v>102</c:v>
                </c:pt>
              </c:numCache>
            </c:numRef>
          </c:val>
        </c:ser>
        <c:ser>
          <c:idx val="5"/>
          <c:order val="3"/>
          <c:tx>
            <c:strRef>
              <c:f>Tabelle2!$F$2</c:f>
              <c:strCache>
                <c:ptCount val="1"/>
                <c:pt idx="0">
                  <c:v>AG 5-19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Tabelle2!$F$3:$F$18</c:f>
              <c:numCache>
                <c:formatCode>General</c:formatCode>
                <c:ptCount val="16"/>
                <c:pt idx="4">
                  <c:v>8</c:v>
                </c:pt>
                <c:pt idx="5">
                  <c:v>59</c:v>
                </c:pt>
                <c:pt idx="6">
                  <c:v>279</c:v>
                </c:pt>
                <c:pt idx="7">
                  <c:v>817</c:v>
                </c:pt>
                <c:pt idx="8">
                  <c:v>1295</c:v>
                </c:pt>
                <c:pt idx="9">
                  <c:v>1544</c:v>
                </c:pt>
                <c:pt idx="10">
                  <c:v>1180</c:v>
                </c:pt>
                <c:pt idx="11">
                  <c:v>841</c:v>
                </c:pt>
                <c:pt idx="12">
                  <c:v>662</c:v>
                </c:pt>
                <c:pt idx="13">
                  <c:v>457</c:v>
                </c:pt>
                <c:pt idx="14">
                  <c:v>446</c:v>
                </c:pt>
                <c:pt idx="15">
                  <c:v>350</c:v>
                </c:pt>
              </c:numCache>
            </c:numRef>
          </c:val>
        </c:ser>
        <c:ser>
          <c:idx val="6"/>
          <c:order val="4"/>
          <c:tx>
            <c:strRef>
              <c:f>Tabelle2!$G$2</c:f>
              <c:strCache>
                <c:ptCount val="1"/>
                <c:pt idx="0">
                  <c:v>AG 20-39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Tabelle2!$G$3:$G$18</c:f>
              <c:numCache>
                <c:formatCode>General</c:formatCode>
                <c:ptCount val="16"/>
                <c:pt idx="0">
                  <c:v>4</c:v>
                </c:pt>
                <c:pt idx="1">
                  <c:v>3</c:v>
                </c:pt>
                <c:pt idx="4">
                  <c:v>57</c:v>
                </c:pt>
                <c:pt idx="5">
                  <c:v>257</c:v>
                </c:pt>
                <c:pt idx="6">
                  <c:v>1678</c:v>
                </c:pt>
                <c:pt idx="7">
                  <c:v>6120</c:v>
                </c:pt>
                <c:pt idx="8">
                  <c:v>8363</c:v>
                </c:pt>
                <c:pt idx="9">
                  <c:v>7945</c:v>
                </c:pt>
                <c:pt idx="10">
                  <c:v>6080</c:v>
                </c:pt>
                <c:pt idx="11">
                  <c:v>4086</c:v>
                </c:pt>
                <c:pt idx="12">
                  <c:v>3094</c:v>
                </c:pt>
                <c:pt idx="13">
                  <c:v>1971</c:v>
                </c:pt>
                <c:pt idx="14">
                  <c:v>1703</c:v>
                </c:pt>
                <c:pt idx="15">
                  <c:v>1315</c:v>
                </c:pt>
              </c:numCache>
            </c:numRef>
          </c:val>
        </c:ser>
        <c:ser>
          <c:idx val="7"/>
          <c:order val="5"/>
          <c:tx>
            <c:strRef>
              <c:f>Tabelle2!$H$2</c:f>
              <c:strCache>
                <c:ptCount val="1"/>
                <c:pt idx="0">
                  <c:v>AG 40-59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Tabelle2!$H$3:$H$18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4">
                  <c:v>43</c:v>
                </c:pt>
                <c:pt idx="5">
                  <c:v>346</c:v>
                </c:pt>
                <c:pt idx="6">
                  <c:v>2662</c:v>
                </c:pt>
                <c:pt idx="7">
                  <c:v>8238</c:v>
                </c:pt>
                <c:pt idx="8">
                  <c:v>10978</c:v>
                </c:pt>
                <c:pt idx="9">
                  <c:v>10687</c:v>
                </c:pt>
                <c:pt idx="10">
                  <c:v>7669</c:v>
                </c:pt>
                <c:pt idx="11">
                  <c:v>4711</c:v>
                </c:pt>
                <c:pt idx="12">
                  <c:v>3098</c:v>
                </c:pt>
                <c:pt idx="13">
                  <c:v>1896</c:v>
                </c:pt>
                <c:pt idx="14">
                  <c:v>1657</c:v>
                </c:pt>
                <c:pt idx="15">
                  <c:v>1231</c:v>
                </c:pt>
              </c:numCache>
            </c:numRef>
          </c:val>
        </c:ser>
        <c:ser>
          <c:idx val="8"/>
          <c:order val="6"/>
          <c:tx>
            <c:strRef>
              <c:f>Tabelle2!$I$2</c:f>
              <c:strCache>
                <c:ptCount val="1"/>
                <c:pt idx="0">
                  <c:v>AG 60-79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Tabelle2!$I$3:$I$18</c:f>
              <c:numCache>
                <c:formatCode>General</c:formatCode>
                <c:ptCount val="16"/>
                <c:pt idx="2">
                  <c:v>1</c:v>
                </c:pt>
                <c:pt idx="4">
                  <c:v>11</c:v>
                </c:pt>
                <c:pt idx="5">
                  <c:v>108</c:v>
                </c:pt>
                <c:pt idx="6">
                  <c:v>807</c:v>
                </c:pt>
                <c:pt idx="7">
                  <c:v>3205</c:v>
                </c:pt>
                <c:pt idx="8">
                  <c:v>6126</c:v>
                </c:pt>
                <c:pt idx="9">
                  <c:v>6780</c:v>
                </c:pt>
                <c:pt idx="10">
                  <c:v>4730</c:v>
                </c:pt>
                <c:pt idx="11">
                  <c:v>2956</c:v>
                </c:pt>
                <c:pt idx="12">
                  <c:v>1984</c:v>
                </c:pt>
                <c:pt idx="13">
                  <c:v>1180</c:v>
                </c:pt>
                <c:pt idx="14">
                  <c:v>903</c:v>
                </c:pt>
                <c:pt idx="15">
                  <c:v>615</c:v>
                </c:pt>
              </c:numCache>
            </c:numRef>
          </c:val>
        </c:ser>
        <c:ser>
          <c:idx val="9"/>
          <c:order val="7"/>
          <c:tx>
            <c:strRef>
              <c:f>Tabelle2!$J$2</c:f>
              <c:strCache>
                <c:ptCount val="1"/>
                <c:pt idx="0">
                  <c:v>AG 80+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Tabelle2!$J$3:$J$18</c:f>
              <c:numCache>
                <c:formatCode>General</c:formatCode>
                <c:ptCount val="16"/>
                <c:pt idx="3">
                  <c:v>2</c:v>
                </c:pt>
                <c:pt idx="5">
                  <c:v>17</c:v>
                </c:pt>
                <c:pt idx="6">
                  <c:v>127</c:v>
                </c:pt>
                <c:pt idx="7">
                  <c:v>716</c:v>
                </c:pt>
                <c:pt idx="8">
                  <c:v>2196</c:v>
                </c:pt>
                <c:pt idx="9">
                  <c:v>4053</c:v>
                </c:pt>
                <c:pt idx="10">
                  <c:v>4023</c:v>
                </c:pt>
                <c:pt idx="11">
                  <c:v>2616</c:v>
                </c:pt>
                <c:pt idx="12">
                  <c:v>1849</c:v>
                </c:pt>
                <c:pt idx="13">
                  <c:v>941</c:v>
                </c:pt>
                <c:pt idx="14">
                  <c:v>690</c:v>
                </c:pt>
                <c:pt idx="15">
                  <c:v>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65792"/>
        <c:axId val="35684352"/>
      </c:barChart>
      <c:lineChart>
        <c:grouping val="standard"/>
        <c:varyColors val="0"/>
        <c:ser>
          <c:idx val="2"/>
          <c:order val="0"/>
          <c:tx>
            <c:strRef>
              <c:f>Tabelle2!$C$2</c:f>
              <c:strCache>
                <c:ptCount val="1"/>
                <c:pt idx="0">
                  <c:v>Mittelwert (gesamt)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Tabelle2!$C$3:$C$18</c:f>
              <c:numCache>
                <c:formatCode>0.0</c:formatCode>
                <c:ptCount val="16"/>
                <c:pt idx="0">
                  <c:v>32.428571428571431</c:v>
                </c:pt>
                <c:pt idx="1">
                  <c:v>37.571428571428569</c:v>
                </c:pt>
                <c:pt idx="2">
                  <c:v>42</c:v>
                </c:pt>
                <c:pt idx="3">
                  <c:v>84.5</c:v>
                </c:pt>
                <c:pt idx="4">
                  <c:v>37.280991735537192</c:v>
                </c:pt>
                <c:pt idx="5">
                  <c:v>43.007547169811318</c:v>
                </c:pt>
                <c:pt idx="6">
                  <c:v>45.275460891354932</c:v>
                </c:pt>
                <c:pt idx="7">
                  <c:v>46.111758888137004</c:v>
                </c:pt>
                <c:pt idx="8">
                  <c:v>48.851585261353897</c:v>
                </c:pt>
                <c:pt idx="9">
                  <c:v>51.556764367080504</c:v>
                </c:pt>
                <c:pt idx="10">
                  <c:v>52.689428511618168</c:v>
                </c:pt>
                <c:pt idx="11">
                  <c:v>52.071837957535493</c:v>
                </c:pt>
                <c:pt idx="12">
                  <c:v>51.003779150152084</c:v>
                </c:pt>
                <c:pt idx="13">
                  <c:v>49.082888108685694</c:v>
                </c:pt>
                <c:pt idx="14">
                  <c:v>47.229724837074585</c:v>
                </c:pt>
                <c:pt idx="15">
                  <c:v>46.229333333333336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Tabelle2!$D$2</c:f>
              <c:strCache>
                <c:ptCount val="1"/>
                <c:pt idx="0">
                  <c:v>Median (gesamt)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Tabelle2!$A$3:$A$18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Tabelle2!$D$3:$D$18</c:f>
              <c:numCache>
                <c:formatCode>General</c:formatCode>
                <c:ptCount val="16"/>
                <c:pt idx="0">
                  <c:v>33</c:v>
                </c:pt>
                <c:pt idx="1">
                  <c:v>38</c:v>
                </c:pt>
                <c:pt idx="2">
                  <c:v>46.5</c:v>
                </c:pt>
                <c:pt idx="3">
                  <c:v>84.5</c:v>
                </c:pt>
                <c:pt idx="4">
                  <c:v>34</c:v>
                </c:pt>
                <c:pt idx="5">
                  <c:v>44</c:v>
                </c:pt>
                <c:pt idx="6">
                  <c:v>47</c:v>
                </c:pt>
                <c:pt idx="7">
                  <c:v>48</c:v>
                </c:pt>
                <c:pt idx="8">
                  <c:v>50</c:v>
                </c:pt>
                <c:pt idx="9">
                  <c:v>52</c:v>
                </c:pt>
                <c:pt idx="10">
                  <c:v>53</c:v>
                </c:pt>
                <c:pt idx="11">
                  <c:v>52</c:v>
                </c:pt>
                <c:pt idx="12">
                  <c:v>51</c:v>
                </c:pt>
                <c:pt idx="13">
                  <c:v>49</c:v>
                </c:pt>
                <c:pt idx="14">
                  <c:v>46</c:v>
                </c:pt>
                <c:pt idx="15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88448"/>
        <c:axId val="35686272"/>
      </c:lineChart>
      <c:catAx>
        <c:axId val="35665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684352"/>
        <c:crosses val="autoZero"/>
        <c:auto val="1"/>
        <c:lblAlgn val="ctr"/>
        <c:lblOffset val="100"/>
        <c:noMultiLvlLbl val="0"/>
      </c:catAx>
      <c:valAx>
        <c:axId val="35684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Anzahl 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665792"/>
        <c:crosses val="autoZero"/>
        <c:crossBetween val="between"/>
      </c:valAx>
      <c:valAx>
        <c:axId val="356862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Alter in Jahren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5688448"/>
        <c:crosses val="max"/>
        <c:crossBetween val="between"/>
      </c:valAx>
      <c:catAx>
        <c:axId val="3568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862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5481111133603"/>
          <c:y val="0.13032149879783334"/>
          <c:w val="0.81374167560674449"/>
          <c:h val="0.645630193100229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Verlauf_AG_Geschlecht!$D$22</c:f>
              <c:strCache>
                <c:ptCount val="1"/>
                <c:pt idx="0">
                  <c:v>%-w</c:v>
                </c:pt>
              </c:strCache>
            </c:strRef>
          </c:tx>
          <c:invertIfNegative val="0"/>
          <c:cat>
            <c:numRef>
              <c:f>Verlauf_AG_Geschlecht!$A$23:$A$38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Verlauf_AG_Geschlecht!$D$23:$D$38</c:f>
              <c:numCache>
                <c:formatCode>0%</c:formatCode>
                <c:ptCount val="16"/>
                <c:pt idx="0">
                  <c:v>0.2857142857142857</c:v>
                </c:pt>
                <c:pt idx="1">
                  <c:v>0.2857142857142857</c:v>
                </c:pt>
                <c:pt idx="2">
                  <c:v>0.5</c:v>
                </c:pt>
                <c:pt idx="3">
                  <c:v>1</c:v>
                </c:pt>
                <c:pt idx="4">
                  <c:v>0.45454545454545453</c:v>
                </c:pt>
                <c:pt idx="5">
                  <c:v>0.4679245283018868</c:v>
                </c:pt>
                <c:pt idx="6">
                  <c:v>0.43716433941997851</c:v>
                </c:pt>
                <c:pt idx="7">
                  <c:v>0.44946102171535696</c:v>
                </c:pt>
                <c:pt idx="8">
                  <c:v>0.50111473160692843</c:v>
                </c:pt>
                <c:pt idx="9">
                  <c:v>0.54698910954516333</c:v>
                </c:pt>
                <c:pt idx="10">
                  <c:v>0.56812080536912757</c:v>
                </c:pt>
                <c:pt idx="11">
                  <c:v>0.55528031290743152</c:v>
                </c:pt>
                <c:pt idx="12">
                  <c:v>0.55039689865239061</c:v>
                </c:pt>
                <c:pt idx="13">
                  <c:v>0.51817904063550257</c:v>
                </c:pt>
                <c:pt idx="14">
                  <c:v>0.51676028265990215</c:v>
                </c:pt>
                <c:pt idx="15">
                  <c:v>0.50958505217180294</c:v>
                </c:pt>
              </c:numCache>
            </c:numRef>
          </c:val>
        </c:ser>
        <c:ser>
          <c:idx val="1"/>
          <c:order val="1"/>
          <c:tx>
            <c:strRef>
              <c:f>Verlauf_AG_Geschlecht!$E$22</c:f>
              <c:strCache>
                <c:ptCount val="1"/>
                <c:pt idx="0">
                  <c:v>%-m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Verlauf_AG_Geschlecht!$A$23:$A$38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cat>
          <c:val>
            <c:numRef>
              <c:f>Verlauf_AG_Geschlecht!$E$23:$E$38</c:f>
              <c:numCache>
                <c:formatCode>0%</c:formatCode>
                <c:ptCount val="16"/>
                <c:pt idx="0">
                  <c:v>0.7142857142857143</c:v>
                </c:pt>
                <c:pt idx="1">
                  <c:v>0.7142857142857143</c:v>
                </c:pt>
                <c:pt idx="2">
                  <c:v>0.5</c:v>
                </c:pt>
                <c:pt idx="3">
                  <c:v>0</c:v>
                </c:pt>
                <c:pt idx="4">
                  <c:v>0.54545454545454541</c:v>
                </c:pt>
                <c:pt idx="5">
                  <c:v>0.5320754716981132</c:v>
                </c:pt>
                <c:pt idx="6">
                  <c:v>0.56283566058002144</c:v>
                </c:pt>
                <c:pt idx="7">
                  <c:v>0.55053897828464304</c:v>
                </c:pt>
                <c:pt idx="8">
                  <c:v>0.49888526839307151</c:v>
                </c:pt>
                <c:pt idx="9">
                  <c:v>0.45301089045483667</c:v>
                </c:pt>
                <c:pt idx="10">
                  <c:v>0.43187919463087249</c:v>
                </c:pt>
                <c:pt idx="11">
                  <c:v>0.44471968709256843</c:v>
                </c:pt>
                <c:pt idx="12">
                  <c:v>0.44960310134760939</c:v>
                </c:pt>
                <c:pt idx="13">
                  <c:v>0.48182095936449743</c:v>
                </c:pt>
                <c:pt idx="14">
                  <c:v>0.48323971734009785</c:v>
                </c:pt>
                <c:pt idx="15">
                  <c:v>0.49041494782819706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184448"/>
        <c:axId val="36186368"/>
      </c:barChart>
      <c:catAx>
        <c:axId val="361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186368"/>
        <c:crosses val="autoZero"/>
        <c:auto val="1"/>
        <c:lblAlgn val="ctr"/>
        <c:lblOffset val="100"/>
        <c:noMultiLvlLbl val="0"/>
      </c:catAx>
      <c:valAx>
        <c:axId val="3618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Anteil in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6184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'Abb. risk age'!$E$1</c:f>
              <c:strCache>
                <c:ptCount val="1"/>
                <c:pt idx="0">
                  <c:v>no risk (%)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'Abb. risk age'!$A$2:$A$8</c:f>
              <c:strCache>
                <c:ptCount val="7"/>
                <c:pt idx="0">
                  <c:v>0 – 4 years</c:v>
                </c:pt>
                <c:pt idx="1">
                  <c:v>5 – 19 years</c:v>
                </c:pt>
                <c:pt idx="2">
                  <c:v>20 – 39 years</c:v>
                </c:pt>
                <c:pt idx="3">
                  <c:v>40 – 59 years</c:v>
                </c:pt>
                <c:pt idx="4">
                  <c:v>60 – 79 years</c:v>
                </c:pt>
                <c:pt idx="5">
                  <c:v>80 years and older</c:v>
                </c:pt>
                <c:pt idx="6">
                  <c:v>Total</c:v>
                </c:pt>
              </c:strCache>
            </c:strRef>
          </c:cat>
          <c:val>
            <c:numRef>
              <c:f>'Abb. risk age'!$Q$2:$Q$8</c:f>
              <c:numCache>
                <c:formatCode>0%</c:formatCode>
                <c:ptCount val="7"/>
                <c:pt idx="0">
                  <c:v>0.84615384615384615</c:v>
                </c:pt>
                <c:pt idx="1">
                  <c:v>0.7168141592920354</c:v>
                </c:pt>
                <c:pt idx="2">
                  <c:v>0.73948717948717946</c:v>
                </c:pt>
                <c:pt idx="3">
                  <c:v>0.49554367201426025</c:v>
                </c:pt>
                <c:pt idx="4">
                  <c:v>0.21154529307282416</c:v>
                </c:pt>
                <c:pt idx="5">
                  <c:v>0.15075048944964106</c:v>
                </c:pt>
                <c:pt idx="6">
                  <c:v>0.29122312301727177</c:v>
                </c:pt>
              </c:numCache>
            </c:numRef>
          </c:val>
        </c:ser>
        <c:ser>
          <c:idx val="5"/>
          <c:order val="1"/>
          <c:tx>
            <c:strRef>
              <c:f>'Abb. risk age'!$G$1</c:f>
              <c:strCache>
                <c:ptCount val="1"/>
                <c:pt idx="0">
                  <c:v>1 risk factor (%)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'Abb. risk age'!$A$2:$A$8</c:f>
              <c:strCache>
                <c:ptCount val="7"/>
                <c:pt idx="0">
                  <c:v>0 – 4 years</c:v>
                </c:pt>
                <c:pt idx="1">
                  <c:v>5 – 19 years</c:v>
                </c:pt>
                <c:pt idx="2">
                  <c:v>20 – 39 years</c:v>
                </c:pt>
                <c:pt idx="3">
                  <c:v>40 – 59 years</c:v>
                </c:pt>
                <c:pt idx="4">
                  <c:v>60 – 79 years</c:v>
                </c:pt>
                <c:pt idx="5">
                  <c:v>80 years and older</c:v>
                </c:pt>
                <c:pt idx="6">
                  <c:v>Total</c:v>
                </c:pt>
              </c:strCache>
            </c:strRef>
          </c:cat>
          <c:val>
            <c:numRef>
              <c:f>'Abb. risk age'!$S$2:$S$8</c:f>
              <c:numCache>
                <c:formatCode>0%</c:formatCode>
                <c:ptCount val="7"/>
                <c:pt idx="0">
                  <c:v>7.6923076923076927E-2</c:v>
                </c:pt>
                <c:pt idx="1">
                  <c:v>0.15929203539823009</c:v>
                </c:pt>
                <c:pt idx="2">
                  <c:v>0.19589743589743588</c:v>
                </c:pt>
                <c:pt idx="3">
                  <c:v>0.30481283422459893</c:v>
                </c:pt>
                <c:pt idx="4">
                  <c:v>0.35595026642984012</c:v>
                </c:pt>
                <c:pt idx="5">
                  <c:v>0.32564716119208181</c:v>
                </c:pt>
                <c:pt idx="6">
                  <c:v>0.32217130771942193</c:v>
                </c:pt>
              </c:numCache>
            </c:numRef>
          </c:val>
        </c:ser>
        <c:ser>
          <c:idx val="7"/>
          <c:order val="2"/>
          <c:tx>
            <c:strRef>
              <c:f>'Abb. risk age'!$I$1</c:f>
              <c:strCache>
                <c:ptCount val="1"/>
                <c:pt idx="0">
                  <c:v>2 risk factors (%)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'Abb. risk age'!$A$2:$A$8</c:f>
              <c:strCache>
                <c:ptCount val="7"/>
                <c:pt idx="0">
                  <c:v>0 – 4 years</c:v>
                </c:pt>
                <c:pt idx="1">
                  <c:v>5 – 19 years</c:v>
                </c:pt>
                <c:pt idx="2">
                  <c:v>20 – 39 years</c:v>
                </c:pt>
                <c:pt idx="3">
                  <c:v>40 – 59 years</c:v>
                </c:pt>
                <c:pt idx="4">
                  <c:v>60 – 79 years</c:v>
                </c:pt>
                <c:pt idx="5">
                  <c:v>80 years and older</c:v>
                </c:pt>
                <c:pt idx="6">
                  <c:v>Total</c:v>
                </c:pt>
              </c:strCache>
            </c:strRef>
          </c:cat>
          <c:val>
            <c:numRef>
              <c:f>'Abb. risk age'!$U$2:$U$8</c:f>
              <c:numCache>
                <c:formatCode>0%</c:formatCode>
                <c:ptCount val="7"/>
                <c:pt idx="0">
                  <c:v>7.6923076923076927E-2</c:v>
                </c:pt>
                <c:pt idx="1">
                  <c:v>9.7345132743362831E-2</c:v>
                </c:pt>
                <c:pt idx="2">
                  <c:v>5.2307692307692305E-2</c:v>
                </c:pt>
                <c:pt idx="3">
                  <c:v>0.13511586452762922</c:v>
                </c:pt>
                <c:pt idx="4">
                  <c:v>0.24564831261101244</c:v>
                </c:pt>
                <c:pt idx="5">
                  <c:v>0.27974766151838154</c:v>
                </c:pt>
                <c:pt idx="6">
                  <c:v>0.2195981670778992</c:v>
                </c:pt>
              </c:numCache>
            </c:numRef>
          </c:val>
        </c:ser>
        <c:ser>
          <c:idx val="9"/>
          <c:order val="3"/>
          <c:tx>
            <c:strRef>
              <c:f>'Abb. risk age'!$K$1</c:f>
              <c:strCache>
                <c:ptCount val="1"/>
                <c:pt idx="0">
                  <c:v>3 risk factors and more (%)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'Abb. risk age'!$A$2:$A$8</c:f>
              <c:strCache>
                <c:ptCount val="7"/>
                <c:pt idx="0">
                  <c:v>0 – 4 years</c:v>
                </c:pt>
                <c:pt idx="1">
                  <c:v>5 – 19 years</c:v>
                </c:pt>
                <c:pt idx="2">
                  <c:v>20 – 39 years</c:v>
                </c:pt>
                <c:pt idx="3">
                  <c:v>40 – 59 years</c:v>
                </c:pt>
                <c:pt idx="4">
                  <c:v>60 – 79 years</c:v>
                </c:pt>
                <c:pt idx="5">
                  <c:v>80 years and older</c:v>
                </c:pt>
                <c:pt idx="6">
                  <c:v>Total</c:v>
                </c:pt>
              </c:strCache>
            </c:strRef>
          </c:cat>
          <c:val>
            <c:numRef>
              <c:f>'Abb. risk age'!$W$2:$W$8</c:f>
              <c:numCache>
                <c:formatCode>0%</c:formatCode>
                <c:ptCount val="7"/>
                <c:pt idx="0">
                  <c:v>0</c:v>
                </c:pt>
                <c:pt idx="1">
                  <c:v>2.1149101163200565E-4</c:v>
                </c:pt>
                <c:pt idx="2">
                  <c:v>8.4596404652802258E-4</c:v>
                </c:pt>
                <c:pt idx="3">
                  <c:v>1.2759957701797674E-2</c:v>
                </c:pt>
                <c:pt idx="4">
                  <c:v>7.416284807895665E-2</c:v>
                </c:pt>
                <c:pt idx="5">
                  <c:v>7.9027141346492774E-2</c:v>
                </c:pt>
                <c:pt idx="6">
                  <c:v>0.16679591117377512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44608"/>
        <c:axId val="49846528"/>
      </c:barChart>
      <c:catAx>
        <c:axId val="498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Age groups (years)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9846528"/>
        <c:crosses val="autoZero"/>
        <c:auto val="1"/>
        <c:lblAlgn val="ctr"/>
        <c:lblOffset val="100"/>
        <c:noMultiLvlLbl val="0"/>
      </c:catAx>
      <c:valAx>
        <c:axId val="49846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Proportion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9844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7"/>
          <c:order val="0"/>
          <c:tx>
            <c:strRef>
              <c:f>'Abb. ICU Risk age'!$E$1</c:f>
              <c:strCache>
                <c:ptCount val="1"/>
                <c:pt idx="0">
                  <c:v>no risk (%)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'Abb. ICU Risk age'!$A$4:$A$7</c:f>
              <c:strCache>
                <c:ptCount val="4"/>
                <c:pt idx="0">
                  <c:v>20 – 39 years</c:v>
                </c:pt>
                <c:pt idx="1">
                  <c:v>40 – 59 years</c:v>
                </c:pt>
                <c:pt idx="2">
                  <c:v>60 – 79 years</c:v>
                </c:pt>
                <c:pt idx="3">
                  <c:v>80 years and older</c:v>
                </c:pt>
              </c:strCache>
            </c:strRef>
          </c:cat>
          <c:val>
            <c:numRef>
              <c:f>'Abb. ICU Risk age'!$E$4:$E$7</c:f>
              <c:numCache>
                <c:formatCode>0%</c:formatCode>
                <c:ptCount val="4"/>
                <c:pt idx="0">
                  <c:v>0.52307692307692311</c:v>
                </c:pt>
                <c:pt idx="1">
                  <c:v>0.37055837563451777</c:v>
                </c:pt>
                <c:pt idx="2">
                  <c:v>0.15307971014492755</c:v>
                </c:pt>
                <c:pt idx="3">
                  <c:v>0.10139165009940358</c:v>
                </c:pt>
              </c:numCache>
            </c:numRef>
          </c:val>
        </c:ser>
        <c:ser>
          <c:idx val="9"/>
          <c:order val="1"/>
          <c:tx>
            <c:strRef>
              <c:f>'Abb. ICU Risk age'!$G$1</c:f>
              <c:strCache>
                <c:ptCount val="1"/>
                <c:pt idx="0">
                  <c:v>1 risk factor (%)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'Abb. ICU Risk age'!$A$4:$A$7</c:f>
              <c:strCache>
                <c:ptCount val="4"/>
                <c:pt idx="0">
                  <c:v>20 – 39 years</c:v>
                </c:pt>
                <c:pt idx="1">
                  <c:v>40 – 59 years</c:v>
                </c:pt>
                <c:pt idx="2">
                  <c:v>60 – 79 years</c:v>
                </c:pt>
                <c:pt idx="3">
                  <c:v>80 years and older</c:v>
                </c:pt>
              </c:strCache>
            </c:strRef>
          </c:cat>
          <c:val>
            <c:numRef>
              <c:f>'Abb. ICU Risk age'!$G$4:$G$7</c:f>
              <c:numCache>
                <c:formatCode>0%</c:formatCode>
                <c:ptCount val="4"/>
                <c:pt idx="0">
                  <c:v>0.29230769230769232</c:v>
                </c:pt>
                <c:pt idx="1">
                  <c:v>0.32741116751269034</c:v>
                </c:pt>
                <c:pt idx="2">
                  <c:v>0.33605072463768115</c:v>
                </c:pt>
                <c:pt idx="3">
                  <c:v>0.27634194831013914</c:v>
                </c:pt>
              </c:numCache>
            </c:numRef>
          </c:val>
        </c:ser>
        <c:ser>
          <c:idx val="0"/>
          <c:order val="2"/>
          <c:tx>
            <c:strRef>
              <c:f>'Abb. ICU Risk age'!$I$1</c:f>
              <c:strCache>
                <c:ptCount val="1"/>
                <c:pt idx="0">
                  <c:v>2 risk factors (%)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'Abb. ICU Risk age'!$A$4:$A$7</c:f>
              <c:strCache>
                <c:ptCount val="4"/>
                <c:pt idx="0">
                  <c:v>20 – 39 years</c:v>
                </c:pt>
                <c:pt idx="1">
                  <c:v>40 – 59 years</c:v>
                </c:pt>
                <c:pt idx="2">
                  <c:v>60 – 79 years</c:v>
                </c:pt>
                <c:pt idx="3">
                  <c:v>80 years and older</c:v>
                </c:pt>
              </c:strCache>
            </c:strRef>
          </c:cat>
          <c:val>
            <c:numRef>
              <c:f>'Abb. ICU Risk age'!$I$4:$I$7</c:f>
              <c:numCache>
                <c:formatCode>0%</c:formatCode>
                <c:ptCount val="4"/>
                <c:pt idx="0">
                  <c:v>0.15384615384615385</c:v>
                </c:pt>
                <c:pt idx="1">
                  <c:v>0.16751269035532995</c:v>
                </c:pt>
                <c:pt idx="2">
                  <c:v>0.26449275362318841</c:v>
                </c:pt>
                <c:pt idx="3">
                  <c:v>0.29821073558648109</c:v>
                </c:pt>
              </c:numCache>
            </c:numRef>
          </c:val>
        </c:ser>
        <c:ser>
          <c:idx val="1"/>
          <c:order val="3"/>
          <c:tx>
            <c:strRef>
              <c:f>'Abb. ICU Risk age'!$K$1</c:f>
              <c:strCache>
                <c:ptCount val="1"/>
                <c:pt idx="0">
                  <c:v>3 risk factors and more (%)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'Abb. ICU Risk age'!$A$4:$A$7</c:f>
              <c:strCache>
                <c:ptCount val="4"/>
                <c:pt idx="0">
                  <c:v>20 – 39 years</c:v>
                </c:pt>
                <c:pt idx="1">
                  <c:v>40 – 59 years</c:v>
                </c:pt>
                <c:pt idx="2">
                  <c:v>60 – 79 years</c:v>
                </c:pt>
                <c:pt idx="3">
                  <c:v>80 years and older</c:v>
                </c:pt>
              </c:strCache>
            </c:strRef>
          </c:cat>
          <c:val>
            <c:numRef>
              <c:f>'Abb. ICU Risk age'!$K$4:$K$7</c:f>
              <c:numCache>
                <c:formatCode>0%</c:formatCode>
                <c:ptCount val="4"/>
                <c:pt idx="0">
                  <c:v>3.0769230769230771E-2</c:v>
                </c:pt>
                <c:pt idx="1">
                  <c:v>0.13451776649746192</c:v>
                </c:pt>
                <c:pt idx="2">
                  <c:v>0.24637681159420291</c:v>
                </c:pt>
                <c:pt idx="3">
                  <c:v>0.32405566600397612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94464"/>
        <c:axId val="59700736"/>
      </c:barChart>
      <c:catAx>
        <c:axId val="59694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Age groups (years)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9700736"/>
        <c:crosses val="autoZero"/>
        <c:auto val="1"/>
        <c:lblAlgn val="ctr"/>
        <c:lblOffset val="100"/>
        <c:noMultiLvlLbl val="0"/>
      </c:catAx>
      <c:valAx>
        <c:axId val="59700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Proportion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9694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561D0-2150-4EE0-91CB-2D4C8B3ABB6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54D6B60-C764-4003-B199-D2CC735E23FD}">
      <dgm:prSet/>
      <dgm:spPr/>
      <dgm:t>
        <a:bodyPr/>
        <a:lstStyle/>
        <a:p>
          <a:pPr rtl="0"/>
          <a:r>
            <a:rPr lang="de-DE" b="1" dirty="0" smtClean="0"/>
            <a:t>mittlere Altersgruppe </a:t>
          </a:r>
          <a:r>
            <a:rPr lang="de-DE" dirty="0" smtClean="0"/>
            <a:t>unterschätzt möglicherweise individuelles Risiko für schweren Verlauf (längere Dauer bis KH-Aufnahme und lange ITS-Liegedauern), daher ggf. mehr in Kommunikationsstrategien </a:t>
          </a:r>
          <a:r>
            <a:rPr lang="de-DE" b="1" dirty="0" smtClean="0"/>
            <a:t>berücksichtigen</a:t>
          </a:r>
          <a:endParaRPr lang="de-DE" b="1" dirty="0"/>
        </a:p>
      </dgm:t>
    </dgm:pt>
    <dgm:pt modelId="{DA33D7B7-4511-4EF1-9A6E-7ACF50E84B60}" type="parTrans" cxnId="{C9F858FD-B724-45F0-9912-2C2E77B9ACD9}">
      <dgm:prSet/>
      <dgm:spPr/>
      <dgm:t>
        <a:bodyPr/>
        <a:lstStyle/>
        <a:p>
          <a:endParaRPr lang="de-DE"/>
        </a:p>
      </dgm:t>
    </dgm:pt>
    <dgm:pt modelId="{B30F1DC7-5FFC-407C-851C-3370354B5BA5}" type="sibTrans" cxnId="{C9F858FD-B724-45F0-9912-2C2E77B9ACD9}">
      <dgm:prSet/>
      <dgm:spPr/>
      <dgm:t>
        <a:bodyPr/>
        <a:lstStyle/>
        <a:p>
          <a:endParaRPr lang="de-DE"/>
        </a:p>
      </dgm:t>
    </dgm:pt>
    <dgm:pt modelId="{83CF172B-EF7A-4842-8FB9-CF0A43F78229}">
      <dgm:prSet/>
      <dgm:spPr/>
      <dgm:t>
        <a:bodyPr/>
        <a:lstStyle/>
        <a:p>
          <a:pPr rtl="0"/>
          <a:r>
            <a:rPr lang="de-DE" b="1" dirty="0" smtClean="0"/>
            <a:t>vornehmlich Fälle hohen Alters mit Risikofaktoren </a:t>
          </a:r>
          <a:r>
            <a:rPr lang="de-DE" dirty="0" smtClean="0"/>
            <a:t>unter schweren Fällen (aber: unklar, ob jeweilige Erkrankungen bereits vorlagen oder durch COVID-19 entstanden sind)</a:t>
          </a:r>
          <a:endParaRPr lang="de-DE" dirty="0"/>
        </a:p>
      </dgm:t>
    </dgm:pt>
    <dgm:pt modelId="{244EA76F-B953-44F9-9075-EDDC60AE171B}" type="parTrans" cxnId="{B4FD233C-C3DD-4115-A1E2-9DF4E3E4F349}">
      <dgm:prSet/>
      <dgm:spPr/>
      <dgm:t>
        <a:bodyPr/>
        <a:lstStyle/>
        <a:p>
          <a:endParaRPr lang="de-DE"/>
        </a:p>
      </dgm:t>
    </dgm:pt>
    <dgm:pt modelId="{3A807E75-7C30-4D63-8863-375C94120F23}" type="sibTrans" cxnId="{B4FD233C-C3DD-4115-A1E2-9DF4E3E4F349}">
      <dgm:prSet/>
      <dgm:spPr/>
      <dgm:t>
        <a:bodyPr/>
        <a:lstStyle/>
        <a:p>
          <a:endParaRPr lang="de-DE"/>
        </a:p>
      </dgm:t>
    </dgm:pt>
    <dgm:pt modelId="{77210304-F6F1-4F90-AFF8-A3C879C78BC2}">
      <dgm:prSet/>
      <dgm:spPr/>
      <dgm:t>
        <a:bodyPr/>
        <a:lstStyle/>
        <a:p>
          <a:pPr rtl="0"/>
          <a:r>
            <a:rPr lang="de-DE" b="1" dirty="0" smtClean="0"/>
            <a:t>80% milde Fälle </a:t>
          </a:r>
          <a:r>
            <a:rPr lang="de-DE" dirty="0" smtClean="0"/>
            <a:t>in den Meldedaten, entspricht internationalen Erfahrungen, spiegelt aber auch die angewendete Teststrategie wieder</a:t>
          </a:r>
          <a:endParaRPr lang="de-DE" dirty="0"/>
        </a:p>
      </dgm:t>
    </dgm:pt>
    <dgm:pt modelId="{587AA84D-1ADD-424D-8C93-6240C0A57E41}" type="parTrans" cxnId="{7E649DF9-5654-4304-8904-9C71B123D43D}">
      <dgm:prSet/>
      <dgm:spPr/>
      <dgm:t>
        <a:bodyPr/>
        <a:lstStyle/>
        <a:p>
          <a:endParaRPr lang="de-DE"/>
        </a:p>
      </dgm:t>
    </dgm:pt>
    <dgm:pt modelId="{144E0F9C-33BD-4B77-A4BA-87B477EE349F}" type="sibTrans" cxnId="{7E649DF9-5654-4304-8904-9C71B123D43D}">
      <dgm:prSet/>
      <dgm:spPr/>
      <dgm:t>
        <a:bodyPr/>
        <a:lstStyle/>
        <a:p>
          <a:endParaRPr lang="de-DE"/>
        </a:p>
      </dgm:t>
    </dgm:pt>
    <dgm:pt modelId="{065D2682-885E-4557-9F4F-583983DD6CFE}">
      <dgm:prSet/>
      <dgm:spPr/>
      <dgm:t>
        <a:bodyPr/>
        <a:lstStyle/>
        <a:p>
          <a:pPr rtl="0"/>
          <a:r>
            <a:rPr lang="de-DE" dirty="0" smtClean="0"/>
            <a:t>Qualität der Meldedaten gut hinsichtlich der Information, ob eine Hospitalisierung oder Tod vorlag </a:t>
          </a:r>
          <a:endParaRPr lang="de-DE" dirty="0"/>
        </a:p>
      </dgm:t>
    </dgm:pt>
    <dgm:pt modelId="{85D1735A-3EED-49B4-A153-8EB20935D682}" type="parTrans" cxnId="{88229F7B-55C9-4224-B447-FB71665482E7}">
      <dgm:prSet/>
      <dgm:spPr/>
      <dgm:t>
        <a:bodyPr/>
        <a:lstStyle/>
        <a:p>
          <a:endParaRPr lang="de-DE"/>
        </a:p>
      </dgm:t>
    </dgm:pt>
    <dgm:pt modelId="{B2A2F0C4-C147-4D64-A208-A78770D17101}" type="sibTrans" cxnId="{88229F7B-55C9-4224-B447-FB71665482E7}">
      <dgm:prSet/>
      <dgm:spPr/>
      <dgm:t>
        <a:bodyPr/>
        <a:lstStyle/>
        <a:p>
          <a:endParaRPr lang="de-DE"/>
        </a:p>
      </dgm:t>
    </dgm:pt>
    <dgm:pt modelId="{DEC3D2CD-00B3-41FF-B6E0-755AEC5C7094}">
      <dgm:prSet/>
      <dgm:spPr/>
      <dgm:t>
        <a:bodyPr/>
        <a:lstStyle/>
        <a:p>
          <a:pPr rtl="0"/>
          <a:r>
            <a:rPr lang="de-DE" dirty="0" smtClean="0"/>
            <a:t>begrenzt hinsichtlich Detailtiefe zu Risikofaktoren, ITS-Aufenthalt und Beatmung sowie z.T. für Angaben, die erst später erhoben werden können</a:t>
          </a:r>
          <a:endParaRPr lang="de-DE" dirty="0"/>
        </a:p>
      </dgm:t>
    </dgm:pt>
    <dgm:pt modelId="{34306EA0-10AD-4B19-A6F6-CF263F350403}" type="parTrans" cxnId="{2C25E521-AA0C-4B00-8DDE-CE79EDA3110C}">
      <dgm:prSet/>
      <dgm:spPr/>
      <dgm:t>
        <a:bodyPr/>
        <a:lstStyle/>
        <a:p>
          <a:endParaRPr lang="de-DE"/>
        </a:p>
      </dgm:t>
    </dgm:pt>
    <dgm:pt modelId="{A37A4368-9D34-4119-9732-C686D87A5619}" type="sibTrans" cxnId="{2C25E521-AA0C-4B00-8DDE-CE79EDA3110C}">
      <dgm:prSet/>
      <dgm:spPr/>
      <dgm:t>
        <a:bodyPr/>
        <a:lstStyle/>
        <a:p>
          <a:endParaRPr lang="de-DE"/>
        </a:p>
      </dgm:t>
    </dgm:pt>
    <dgm:pt modelId="{AD03A990-C5D4-4C48-A058-CA389BA6D518}">
      <dgm:prSet custT="1"/>
      <dgm:spPr/>
      <dgm:t>
        <a:bodyPr/>
        <a:lstStyle/>
        <a:p>
          <a:pPr rtl="0"/>
          <a:r>
            <a:rPr lang="de-DE" sz="4000" dirty="0" smtClean="0"/>
            <a:t>Fazit</a:t>
          </a:r>
          <a:endParaRPr lang="de-DE" sz="4000" dirty="0"/>
        </a:p>
      </dgm:t>
    </dgm:pt>
    <dgm:pt modelId="{A7196429-2B61-4A95-B04B-516500F33930}" type="parTrans" cxnId="{8BD56E42-6ADB-4209-AA02-C211576CF6A8}">
      <dgm:prSet/>
      <dgm:spPr/>
      <dgm:t>
        <a:bodyPr/>
        <a:lstStyle/>
        <a:p>
          <a:endParaRPr lang="de-DE"/>
        </a:p>
      </dgm:t>
    </dgm:pt>
    <dgm:pt modelId="{73D3F6F0-B377-42E5-899E-4ECBEFBA79A4}" type="sibTrans" cxnId="{8BD56E42-6ADB-4209-AA02-C211576CF6A8}">
      <dgm:prSet/>
      <dgm:spPr/>
      <dgm:t>
        <a:bodyPr/>
        <a:lstStyle/>
        <a:p>
          <a:endParaRPr lang="de-DE"/>
        </a:p>
      </dgm:t>
    </dgm:pt>
    <dgm:pt modelId="{75BAAC14-943E-47B0-BCF2-58E5C7494A3E}" type="pres">
      <dgm:prSet presAssocID="{B99561D0-2150-4EE0-91CB-2D4C8B3ABB6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de-DE"/>
        </a:p>
      </dgm:t>
    </dgm:pt>
    <dgm:pt modelId="{702B11CF-B7BF-47CF-8BB4-A552C9F32B93}" type="pres">
      <dgm:prSet presAssocID="{AD03A990-C5D4-4C48-A058-CA389BA6D518}" presName="parTx1" presStyleLbl="node1" presStyleIdx="0" presStyleCnt="1" custScaleX="38191" custScaleY="37392"/>
      <dgm:spPr/>
      <dgm:t>
        <a:bodyPr/>
        <a:lstStyle/>
        <a:p>
          <a:endParaRPr lang="de-DE"/>
        </a:p>
      </dgm:t>
    </dgm:pt>
    <dgm:pt modelId="{BA8F0871-757A-4307-8E3F-7380DC79C22F}" type="pres">
      <dgm:prSet presAssocID="{AD03A990-C5D4-4C48-A058-CA389BA6D518}" presName="spPre1" presStyleCnt="0"/>
      <dgm:spPr/>
    </dgm:pt>
    <dgm:pt modelId="{4E64EF60-7CCB-4B08-9D45-54D7B27C64C8}" type="pres">
      <dgm:prSet presAssocID="{AD03A990-C5D4-4C48-A058-CA389BA6D518}" presName="chLin1" presStyleCnt="0"/>
      <dgm:spPr/>
    </dgm:pt>
    <dgm:pt modelId="{9E00DF51-7758-4EB4-A06A-4CB022D05F80}" type="pres">
      <dgm:prSet presAssocID="{DA33D7B7-4511-4EF1-9A6E-7ACF50E84B60}" presName="Name11" presStyleLbl="parChTrans1D1" presStyleIdx="0" presStyleCnt="10"/>
      <dgm:spPr/>
    </dgm:pt>
    <dgm:pt modelId="{74EC9A3D-1602-4922-8286-F8EC38E81C30}" type="pres">
      <dgm:prSet presAssocID="{754D6B60-C764-4003-B199-D2CC735E23FD}" presName="txAndLines1" presStyleCnt="0"/>
      <dgm:spPr/>
    </dgm:pt>
    <dgm:pt modelId="{C57C4EB4-9963-4B25-A29F-97ABB3738658}" type="pres">
      <dgm:prSet presAssocID="{754D6B60-C764-4003-B199-D2CC735E23FD}" presName="anchor1" presStyleCnt="0"/>
      <dgm:spPr/>
    </dgm:pt>
    <dgm:pt modelId="{BE3DBAFC-C922-45A3-AC74-3D9DA37C1DDD}" type="pres">
      <dgm:prSet presAssocID="{754D6B60-C764-4003-B199-D2CC735E23FD}" presName="backup1" presStyleCnt="0"/>
      <dgm:spPr/>
    </dgm:pt>
    <dgm:pt modelId="{2EEE9CDF-B0BF-4589-98EE-6724471590D4}" type="pres">
      <dgm:prSet presAssocID="{754D6B60-C764-4003-B199-D2CC735E23FD}" presName="preLine1" presStyleLbl="parChTrans1D1" presStyleIdx="1" presStyleCnt="10"/>
      <dgm:spPr/>
    </dgm:pt>
    <dgm:pt modelId="{DA7174D5-9A26-4B31-8E4C-C09A254A65EB}" type="pres">
      <dgm:prSet presAssocID="{754D6B60-C764-4003-B199-D2CC735E23F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4E5CBA-94C3-4D58-8C24-4433C9389A75}" type="pres">
      <dgm:prSet presAssocID="{244EA76F-B953-44F9-9075-EDDC60AE171B}" presName="Name11" presStyleLbl="parChTrans1D1" presStyleIdx="2" presStyleCnt="10"/>
      <dgm:spPr/>
    </dgm:pt>
    <dgm:pt modelId="{6094FA3C-7CAA-444D-91F7-4BA9513184CD}" type="pres">
      <dgm:prSet presAssocID="{83CF172B-EF7A-4842-8FB9-CF0A43F78229}" presName="txAndLines1" presStyleCnt="0"/>
      <dgm:spPr/>
    </dgm:pt>
    <dgm:pt modelId="{0D227384-C8BA-4564-A965-A65E28FDB606}" type="pres">
      <dgm:prSet presAssocID="{83CF172B-EF7A-4842-8FB9-CF0A43F78229}" presName="anchor1" presStyleCnt="0"/>
      <dgm:spPr/>
    </dgm:pt>
    <dgm:pt modelId="{AAF4B171-B1BD-4E8B-B1DC-817FDD6DDF05}" type="pres">
      <dgm:prSet presAssocID="{83CF172B-EF7A-4842-8FB9-CF0A43F78229}" presName="backup1" presStyleCnt="0"/>
      <dgm:spPr/>
    </dgm:pt>
    <dgm:pt modelId="{37B92869-78F6-46D1-ADAF-165FBF5D3745}" type="pres">
      <dgm:prSet presAssocID="{83CF172B-EF7A-4842-8FB9-CF0A43F78229}" presName="preLine1" presStyleLbl="parChTrans1D1" presStyleIdx="3" presStyleCnt="10"/>
      <dgm:spPr/>
    </dgm:pt>
    <dgm:pt modelId="{8F829445-0C2C-4A7F-955C-A723A5E9424C}" type="pres">
      <dgm:prSet presAssocID="{83CF172B-EF7A-4842-8FB9-CF0A43F7822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D8E6C4-43FF-41BE-95E6-34503C7D8DF1}" type="pres">
      <dgm:prSet presAssocID="{587AA84D-1ADD-424D-8C93-6240C0A57E41}" presName="Name11" presStyleLbl="parChTrans1D1" presStyleIdx="4" presStyleCnt="10"/>
      <dgm:spPr/>
    </dgm:pt>
    <dgm:pt modelId="{95659E48-EE2B-4455-BC59-43FF2BD2262C}" type="pres">
      <dgm:prSet presAssocID="{77210304-F6F1-4F90-AFF8-A3C879C78BC2}" presName="txAndLines1" presStyleCnt="0"/>
      <dgm:spPr/>
    </dgm:pt>
    <dgm:pt modelId="{4607CB0F-5961-4CC3-A398-A780A6F5E098}" type="pres">
      <dgm:prSet presAssocID="{77210304-F6F1-4F90-AFF8-A3C879C78BC2}" presName="anchor1" presStyleCnt="0"/>
      <dgm:spPr/>
    </dgm:pt>
    <dgm:pt modelId="{FE744B5D-42DF-412A-8CDE-9E965D304580}" type="pres">
      <dgm:prSet presAssocID="{77210304-F6F1-4F90-AFF8-A3C879C78BC2}" presName="backup1" presStyleCnt="0"/>
      <dgm:spPr/>
    </dgm:pt>
    <dgm:pt modelId="{A76E0DAC-E62E-4881-9A83-037C28589162}" type="pres">
      <dgm:prSet presAssocID="{77210304-F6F1-4F90-AFF8-A3C879C78BC2}" presName="preLine1" presStyleLbl="parChTrans1D1" presStyleIdx="5" presStyleCnt="10"/>
      <dgm:spPr/>
    </dgm:pt>
    <dgm:pt modelId="{47F1145F-9D6E-47E2-A901-8B8DCA9534B0}" type="pres">
      <dgm:prSet presAssocID="{77210304-F6F1-4F90-AFF8-A3C879C78BC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4D2931-2F45-4166-AE09-56D026FAF570}" type="pres">
      <dgm:prSet presAssocID="{85D1735A-3EED-49B4-A153-8EB20935D682}" presName="Name11" presStyleLbl="parChTrans1D1" presStyleIdx="6" presStyleCnt="10"/>
      <dgm:spPr/>
    </dgm:pt>
    <dgm:pt modelId="{69C4A719-1EAD-48DD-BDF6-03E0079B2270}" type="pres">
      <dgm:prSet presAssocID="{065D2682-885E-4557-9F4F-583983DD6CFE}" presName="txAndLines1" presStyleCnt="0"/>
      <dgm:spPr/>
    </dgm:pt>
    <dgm:pt modelId="{E7D94C32-556B-4FFC-9DC0-9808AEB6A7D1}" type="pres">
      <dgm:prSet presAssocID="{065D2682-885E-4557-9F4F-583983DD6CFE}" presName="anchor1" presStyleCnt="0"/>
      <dgm:spPr/>
    </dgm:pt>
    <dgm:pt modelId="{E9186BD0-C12D-4265-A9BD-8BE39F10CB66}" type="pres">
      <dgm:prSet presAssocID="{065D2682-885E-4557-9F4F-583983DD6CFE}" presName="backup1" presStyleCnt="0"/>
      <dgm:spPr/>
    </dgm:pt>
    <dgm:pt modelId="{CC42DE37-DB9E-4F90-8266-8F0D911BBEC8}" type="pres">
      <dgm:prSet presAssocID="{065D2682-885E-4557-9F4F-583983DD6CFE}" presName="preLine1" presStyleLbl="parChTrans1D1" presStyleIdx="7" presStyleCnt="10"/>
      <dgm:spPr/>
    </dgm:pt>
    <dgm:pt modelId="{0D95752F-BE6F-4CCD-B7B0-329DB27C99A0}" type="pres">
      <dgm:prSet presAssocID="{065D2682-885E-4557-9F4F-583983DD6CF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CC619C-A848-4EEF-BB22-30CD861957FF}" type="pres">
      <dgm:prSet presAssocID="{34306EA0-10AD-4B19-A6F6-CF263F350403}" presName="Name11" presStyleLbl="parChTrans1D1" presStyleIdx="8" presStyleCnt="10"/>
      <dgm:spPr/>
    </dgm:pt>
    <dgm:pt modelId="{7E54DB80-D443-4440-921C-C3ECA7D483A1}" type="pres">
      <dgm:prSet presAssocID="{DEC3D2CD-00B3-41FF-B6E0-755AEC5C7094}" presName="txAndLines1" presStyleCnt="0"/>
      <dgm:spPr/>
    </dgm:pt>
    <dgm:pt modelId="{17C76C21-BFD7-48FE-B51B-4C245155D86C}" type="pres">
      <dgm:prSet presAssocID="{DEC3D2CD-00B3-41FF-B6E0-755AEC5C7094}" presName="anchor1" presStyleCnt="0"/>
      <dgm:spPr/>
    </dgm:pt>
    <dgm:pt modelId="{316955CA-5E67-4719-BC23-142CCEEE79FF}" type="pres">
      <dgm:prSet presAssocID="{DEC3D2CD-00B3-41FF-B6E0-755AEC5C7094}" presName="backup1" presStyleCnt="0"/>
      <dgm:spPr/>
    </dgm:pt>
    <dgm:pt modelId="{61558202-1A1A-44C8-98AD-49A7E4E61128}" type="pres">
      <dgm:prSet presAssocID="{DEC3D2CD-00B3-41FF-B6E0-755AEC5C7094}" presName="preLine1" presStyleLbl="parChTrans1D1" presStyleIdx="9" presStyleCnt="10"/>
      <dgm:spPr/>
    </dgm:pt>
    <dgm:pt modelId="{97442EBD-DF4B-4157-A6C3-E1F39D8C2BC5}" type="pres">
      <dgm:prSet presAssocID="{DEC3D2CD-00B3-41FF-B6E0-755AEC5C709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0F1CAF-970C-4357-8047-5AEF5AB218D2}" type="presOf" srcId="{83CF172B-EF7A-4842-8FB9-CF0A43F78229}" destId="{8F829445-0C2C-4A7F-955C-A723A5E9424C}" srcOrd="0" destOrd="0" presId="urn:microsoft.com/office/officeart/2009/3/layout/SubStepProcess"/>
    <dgm:cxn modelId="{653FF25D-30DD-48AC-8250-57DB6914E2E3}" type="presOf" srcId="{065D2682-885E-4557-9F4F-583983DD6CFE}" destId="{0D95752F-BE6F-4CCD-B7B0-329DB27C99A0}" srcOrd="0" destOrd="0" presId="urn:microsoft.com/office/officeart/2009/3/layout/SubStepProcess"/>
    <dgm:cxn modelId="{8BD56E42-6ADB-4209-AA02-C211576CF6A8}" srcId="{B99561D0-2150-4EE0-91CB-2D4C8B3ABB67}" destId="{AD03A990-C5D4-4C48-A058-CA389BA6D518}" srcOrd="0" destOrd="0" parTransId="{A7196429-2B61-4A95-B04B-516500F33930}" sibTransId="{73D3F6F0-B377-42E5-899E-4ECBEFBA79A4}"/>
    <dgm:cxn modelId="{5EFE8816-7464-47AF-BB97-2AF1D2F6C282}" type="presOf" srcId="{B99561D0-2150-4EE0-91CB-2D4C8B3ABB67}" destId="{75BAAC14-943E-47B0-BCF2-58E5C7494A3E}" srcOrd="0" destOrd="0" presId="urn:microsoft.com/office/officeart/2009/3/layout/SubStepProcess"/>
    <dgm:cxn modelId="{85D1CB85-632A-4321-A2DA-1498070B22D1}" type="presOf" srcId="{AD03A990-C5D4-4C48-A058-CA389BA6D518}" destId="{702B11CF-B7BF-47CF-8BB4-A552C9F32B93}" srcOrd="0" destOrd="0" presId="urn:microsoft.com/office/officeart/2009/3/layout/SubStepProcess"/>
    <dgm:cxn modelId="{F4552E6C-B0A3-496D-8ACE-9B8B617B52FD}" type="presOf" srcId="{DEC3D2CD-00B3-41FF-B6E0-755AEC5C7094}" destId="{97442EBD-DF4B-4157-A6C3-E1F39D8C2BC5}" srcOrd="0" destOrd="0" presId="urn:microsoft.com/office/officeart/2009/3/layout/SubStepProcess"/>
    <dgm:cxn modelId="{D086B28B-B453-4C13-94D4-EC046C54ACEF}" type="presOf" srcId="{77210304-F6F1-4F90-AFF8-A3C879C78BC2}" destId="{47F1145F-9D6E-47E2-A901-8B8DCA9534B0}" srcOrd="0" destOrd="0" presId="urn:microsoft.com/office/officeart/2009/3/layout/SubStepProcess"/>
    <dgm:cxn modelId="{C9F858FD-B724-45F0-9912-2C2E77B9ACD9}" srcId="{AD03A990-C5D4-4C48-A058-CA389BA6D518}" destId="{754D6B60-C764-4003-B199-D2CC735E23FD}" srcOrd="0" destOrd="0" parTransId="{DA33D7B7-4511-4EF1-9A6E-7ACF50E84B60}" sibTransId="{B30F1DC7-5FFC-407C-851C-3370354B5BA5}"/>
    <dgm:cxn modelId="{88229F7B-55C9-4224-B447-FB71665482E7}" srcId="{AD03A990-C5D4-4C48-A058-CA389BA6D518}" destId="{065D2682-885E-4557-9F4F-583983DD6CFE}" srcOrd="3" destOrd="0" parTransId="{85D1735A-3EED-49B4-A153-8EB20935D682}" sibTransId="{B2A2F0C4-C147-4D64-A208-A78770D17101}"/>
    <dgm:cxn modelId="{2C25E521-AA0C-4B00-8DDE-CE79EDA3110C}" srcId="{AD03A990-C5D4-4C48-A058-CA389BA6D518}" destId="{DEC3D2CD-00B3-41FF-B6E0-755AEC5C7094}" srcOrd="4" destOrd="0" parTransId="{34306EA0-10AD-4B19-A6F6-CF263F350403}" sibTransId="{A37A4368-9D34-4119-9732-C686D87A5619}"/>
    <dgm:cxn modelId="{7E649DF9-5654-4304-8904-9C71B123D43D}" srcId="{AD03A990-C5D4-4C48-A058-CA389BA6D518}" destId="{77210304-F6F1-4F90-AFF8-A3C879C78BC2}" srcOrd="2" destOrd="0" parTransId="{587AA84D-1ADD-424D-8C93-6240C0A57E41}" sibTransId="{144E0F9C-33BD-4B77-A4BA-87B477EE349F}"/>
    <dgm:cxn modelId="{B4FD233C-C3DD-4115-A1E2-9DF4E3E4F349}" srcId="{AD03A990-C5D4-4C48-A058-CA389BA6D518}" destId="{83CF172B-EF7A-4842-8FB9-CF0A43F78229}" srcOrd="1" destOrd="0" parTransId="{244EA76F-B953-44F9-9075-EDDC60AE171B}" sibTransId="{3A807E75-7C30-4D63-8863-375C94120F23}"/>
    <dgm:cxn modelId="{4DFFD627-2FBC-44FE-AC44-A261F4533E33}" type="presOf" srcId="{754D6B60-C764-4003-B199-D2CC735E23FD}" destId="{DA7174D5-9A26-4B31-8E4C-C09A254A65EB}" srcOrd="0" destOrd="0" presId="urn:microsoft.com/office/officeart/2009/3/layout/SubStepProcess"/>
    <dgm:cxn modelId="{2861C712-B80F-434A-94C8-0028B3C7D128}" type="presParOf" srcId="{75BAAC14-943E-47B0-BCF2-58E5C7494A3E}" destId="{702B11CF-B7BF-47CF-8BB4-A552C9F32B93}" srcOrd="0" destOrd="0" presId="urn:microsoft.com/office/officeart/2009/3/layout/SubStepProcess"/>
    <dgm:cxn modelId="{84419C11-6201-4CB5-B53B-E4A6589C080D}" type="presParOf" srcId="{75BAAC14-943E-47B0-BCF2-58E5C7494A3E}" destId="{BA8F0871-757A-4307-8E3F-7380DC79C22F}" srcOrd="1" destOrd="0" presId="urn:microsoft.com/office/officeart/2009/3/layout/SubStepProcess"/>
    <dgm:cxn modelId="{C42CEF29-3899-432C-953D-5B47289C1E34}" type="presParOf" srcId="{75BAAC14-943E-47B0-BCF2-58E5C7494A3E}" destId="{4E64EF60-7CCB-4B08-9D45-54D7B27C64C8}" srcOrd="2" destOrd="0" presId="urn:microsoft.com/office/officeart/2009/3/layout/SubStepProcess"/>
    <dgm:cxn modelId="{81E52972-A666-4479-8271-2D2E788C2419}" type="presParOf" srcId="{4E64EF60-7CCB-4B08-9D45-54D7B27C64C8}" destId="{9E00DF51-7758-4EB4-A06A-4CB022D05F80}" srcOrd="0" destOrd="0" presId="urn:microsoft.com/office/officeart/2009/3/layout/SubStepProcess"/>
    <dgm:cxn modelId="{B890B296-65ED-4877-8DF8-4E9C210C73A7}" type="presParOf" srcId="{4E64EF60-7CCB-4B08-9D45-54D7B27C64C8}" destId="{74EC9A3D-1602-4922-8286-F8EC38E81C30}" srcOrd="1" destOrd="0" presId="urn:microsoft.com/office/officeart/2009/3/layout/SubStepProcess"/>
    <dgm:cxn modelId="{FF91D130-DD1F-4EA1-80CF-5C18E371AD3C}" type="presParOf" srcId="{74EC9A3D-1602-4922-8286-F8EC38E81C30}" destId="{C57C4EB4-9963-4B25-A29F-97ABB3738658}" srcOrd="0" destOrd="0" presId="urn:microsoft.com/office/officeart/2009/3/layout/SubStepProcess"/>
    <dgm:cxn modelId="{C578D34A-B367-4C0C-9075-73217E905155}" type="presParOf" srcId="{74EC9A3D-1602-4922-8286-F8EC38E81C30}" destId="{BE3DBAFC-C922-45A3-AC74-3D9DA37C1DDD}" srcOrd="1" destOrd="0" presId="urn:microsoft.com/office/officeart/2009/3/layout/SubStepProcess"/>
    <dgm:cxn modelId="{B0F35E57-EC09-415F-9A17-F757684B36D4}" type="presParOf" srcId="{74EC9A3D-1602-4922-8286-F8EC38E81C30}" destId="{2EEE9CDF-B0BF-4589-98EE-6724471590D4}" srcOrd="2" destOrd="0" presId="urn:microsoft.com/office/officeart/2009/3/layout/SubStepProcess"/>
    <dgm:cxn modelId="{1B6F1ADB-4682-41AF-8D2E-A9F89FD9995C}" type="presParOf" srcId="{74EC9A3D-1602-4922-8286-F8EC38E81C30}" destId="{DA7174D5-9A26-4B31-8E4C-C09A254A65EB}" srcOrd="3" destOrd="0" presId="urn:microsoft.com/office/officeart/2009/3/layout/SubStepProcess"/>
    <dgm:cxn modelId="{C3F5626B-C94D-4D51-B612-B71E2577073C}" type="presParOf" srcId="{4E64EF60-7CCB-4B08-9D45-54D7B27C64C8}" destId="{494E5CBA-94C3-4D58-8C24-4433C9389A75}" srcOrd="2" destOrd="0" presId="urn:microsoft.com/office/officeart/2009/3/layout/SubStepProcess"/>
    <dgm:cxn modelId="{37EEB066-F34D-489C-B082-4FC30F5FE714}" type="presParOf" srcId="{4E64EF60-7CCB-4B08-9D45-54D7B27C64C8}" destId="{6094FA3C-7CAA-444D-91F7-4BA9513184CD}" srcOrd="3" destOrd="0" presId="urn:microsoft.com/office/officeart/2009/3/layout/SubStepProcess"/>
    <dgm:cxn modelId="{6AF8B1FC-9688-4CAB-A3F1-FE890B118271}" type="presParOf" srcId="{6094FA3C-7CAA-444D-91F7-4BA9513184CD}" destId="{0D227384-C8BA-4564-A965-A65E28FDB606}" srcOrd="0" destOrd="0" presId="urn:microsoft.com/office/officeart/2009/3/layout/SubStepProcess"/>
    <dgm:cxn modelId="{E97CE05B-514F-4145-BE7A-1A0D960CB77E}" type="presParOf" srcId="{6094FA3C-7CAA-444D-91F7-4BA9513184CD}" destId="{AAF4B171-B1BD-4E8B-B1DC-817FDD6DDF05}" srcOrd="1" destOrd="0" presId="urn:microsoft.com/office/officeart/2009/3/layout/SubStepProcess"/>
    <dgm:cxn modelId="{213F8AB5-6F4D-4F45-A1F5-5AE4B098FC5A}" type="presParOf" srcId="{6094FA3C-7CAA-444D-91F7-4BA9513184CD}" destId="{37B92869-78F6-46D1-ADAF-165FBF5D3745}" srcOrd="2" destOrd="0" presId="urn:microsoft.com/office/officeart/2009/3/layout/SubStepProcess"/>
    <dgm:cxn modelId="{CF1EB4F9-B910-4065-B2AB-94BF83F16E15}" type="presParOf" srcId="{6094FA3C-7CAA-444D-91F7-4BA9513184CD}" destId="{8F829445-0C2C-4A7F-955C-A723A5E9424C}" srcOrd="3" destOrd="0" presId="urn:microsoft.com/office/officeart/2009/3/layout/SubStepProcess"/>
    <dgm:cxn modelId="{6D685047-391C-4000-97D9-B2B103CFA711}" type="presParOf" srcId="{4E64EF60-7CCB-4B08-9D45-54D7B27C64C8}" destId="{E4D8E6C4-43FF-41BE-95E6-34503C7D8DF1}" srcOrd="4" destOrd="0" presId="urn:microsoft.com/office/officeart/2009/3/layout/SubStepProcess"/>
    <dgm:cxn modelId="{3931D811-DED5-49BE-8BA3-FC6DF27E6243}" type="presParOf" srcId="{4E64EF60-7CCB-4B08-9D45-54D7B27C64C8}" destId="{95659E48-EE2B-4455-BC59-43FF2BD2262C}" srcOrd="5" destOrd="0" presId="urn:microsoft.com/office/officeart/2009/3/layout/SubStepProcess"/>
    <dgm:cxn modelId="{383A7424-1342-448A-B105-609BEDF443F5}" type="presParOf" srcId="{95659E48-EE2B-4455-BC59-43FF2BD2262C}" destId="{4607CB0F-5961-4CC3-A398-A780A6F5E098}" srcOrd="0" destOrd="0" presId="urn:microsoft.com/office/officeart/2009/3/layout/SubStepProcess"/>
    <dgm:cxn modelId="{0D4C8F81-79F6-4F00-AB13-E986A9502DA2}" type="presParOf" srcId="{95659E48-EE2B-4455-BC59-43FF2BD2262C}" destId="{FE744B5D-42DF-412A-8CDE-9E965D304580}" srcOrd="1" destOrd="0" presId="urn:microsoft.com/office/officeart/2009/3/layout/SubStepProcess"/>
    <dgm:cxn modelId="{9C8B9B5F-F980-4618-BDE8-21196DD0A81B}" type="presParOf" srcId="{95659E48-EE2B-4455-BC59-43FF2BD2262C}" destId="{A76E0DAC-E62E-4881-9A83-037C28589162}" srcOrd="2" destOrd="0" presId="urn:microsoft.com/office/officeart/2009/3/layout/SubStepProcess"/>
    <dgm:cxn modelId="{D7F98D2D-1AC2-4695-BAE6-49D3546FE1AC}" type="presParOf" srcId="{95659E48-EE2B-4455-BC59-43FF2BD2262C}" destId="{47F1145F-9D6E-47E2-A901-8B8DCA9534B0}" srcOrd="3" destOrd="0" presId="urn:microsoft.com/office/officeart/2009/3/layout/SubStepProcess"/>
    <dgm:cxn modelId="{309F9A7F-9E5E-45AD-A064-F837CD59A362}" type="presParOf" srcId="{4E64EF60-7CCB-4B08-9D45-54D7B27C64C8}" destId="{A74D2931-2F45-4166-AE09-56D026FAF570}" srcOrd="6" destOrd="0" presId="urn:microsoft.com/office/officeart/2009/3/layout/SubStepProcess"/>
    <dgm:cxn modelId="{AA519D5F-3E01-4687-BDDA-F4E839BB9228}" type="presParOf" srcId="{4E64EF60-7CCB-4B08-9D45-54D7B27C64C8}" destId="{69C4A719-1EAD-48DD-BDF6-03E0079B2270}" srcOrd="7" destOrd="0" presId="urn:microsoft.com/office/officeart/2009/3/layout/SubStepProcess"/>
    <dgm:cxn modelId="{10C83A5F-F64B-4A98-8B95-951D0C012C47}" type="presParOf" srcId="{69C4A719-1EAD-48DD-BDF6-03E0079B2270}" destId="{E7D94C32-556B-4FFC-9DC0-9808AEB6A7D1}" srcOrd="0" destOrd="0" presId="urn:microsoft.com/office/officeart/2009/3/layout/SubStepProcess"/>
    <dgm:cxn modelId="{2760D8CD-61D0-4C01-8AD6-37B97089837A}" type="presParOf" srcId="{69C4A719-1EAD-48DD-BDF6-03E0079B2270}" destId="{E9186BD0-C12D-4265-A9BD-8BE39F10CB66}" srcOrd="1" destOrd="0" presId="urn:microsoft.com/office/officeart/2009/3/layout/SubStepProcess"/>
    <dgm:cxn modelId="{61B0DF68-1C35-4B71-BD4E-1AF793A31133}" type="presParOf" srcId="{69C4A719-1EAD-48DD-BDF6-03E0079B2270}" destId="{CC42DE37-DB9E-4F90-8266-8F0D911BBEC8}" srcOrd="2" destOrd="0" presId="urn:microsoft.com/office/officeart/2009/3/layout/SubStepProcess"/>
    <dgm:cxn modelId="{286ACBFB-BD67-4144-93AD-D1E00560E144}" type="presParOf" srcId="{69C4A719-1EAD-48DD-BDF6-03E0079B2270}" destId="{0D95752F-BE6F-4CCD-B7B0-329DB27C99A0}" srcOrd="3" destOrd="0" presId="urn:microsoft.com/office/officeart/2009/3/layout/SubStepProcess"/>
    <dgm:cxn modelId="{A0265B03-523B-41B2-8364-42C6DD47576C}" type="presParOf" srcId="{4E64EF60-7CCB-4B08-9D45-54D7B27C64C8}" destId="{A2CC619C-A848-4EEF-BB22-30CD861957FF}" srcOrd="8" destOrd="0" presId="urn:microsoft.com/office/officeart/2009/3/layout/SubStepProcess"/>
    <dgm:cxn modelId="{BC3EB397-A867-480B-8EDE-C3D9C7528ADA}" type="presParOf" srcId="{4E64EF60-7CCB-4B08-9D45-54D7B27C64C8}" destId="{7E54DB80-D443-4440-921C-C3ECA7D483A1}" srcOrd="9" destOrd="0" presId="urn:microsoft.com/office/officeart/2009/3/layout/SubStepProcess"/>
    <dgm:cxn modelId="{35156C05-3B0E-4958-BB66-3DD6B32C0343}" type="presParOf" srcId="{7E54DB80-D443-4440-921C-C3ECA7D483A1}" destId="{17C76C21-BFD7-48FE-B51B-4C245155D86C}" srcOrd="0" destOrd="0" presId="urn:microsoft.com/office/officeart/2009/3/layout/SubStepProcess"/>
    <dgm:cxn modelId="{121DFC69-2CDD-4331-9741-744EC9036ED4}" type="presParOf" srcId="{7E54DB80-D443-4440-921C-C3ECA7D483A1}" destId="{316955CA-5E67-4719-BC23-142CCEEE79FF}" srcOrd="1" destOrd="0" presId="urn:microsoft.com/office/officeart/2009/3/layout/SubStepProcess"/>
    <dgm:cxn modelId="{7189C62D-8A20-44D8-9C50-5E186610B062}" type="presParOf" srcId="{7E54DB80-D443-4440-921C-C3ECA7D483A1}" destId="{61558202-1A1A-44C8-98AD-49A7E4E61128}" srcOrd="2" destOrd="0" presId="urn:microsoft.com/office/officeart/2009/3/layout/SubStepProcess"/>
    <dgm:cxn modelId="{39F72D83-AEE9-439B-9548-6BC44BDA6773}" type="presParOf" srcId="{7E54DB80-D443-4440-921C-C3ECA7D483A1}" destId="{97442EBD-DF4B-4157-A6C3-E1F39D8C2BC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11CF-B7BF-47CF-8BB4-A552C9F32B93}">
      <dsp:nvSpPr>
        <dsp:cNvPr id="0" name=""/>
        <dsp:cNvSpPr/>
      </dsp:nvSpPr>
      <dsp:spPr>
        <a:xfrm>
          <a:off x="6008" y="1705505"/>
          <a:ext cx="1931651" cy="189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Fazit</a:t>
          </a:r>
          <a:endParaRPr lang="de-DE" sz="4000" kern="1200" dirty="0"/>
        </a:p>
      </dsp:txBody>
      <dsp:txXfrm>
        <a:off x="288892" y="1982470"/>
        <a:ext cx="1365883" cy="1337308"/>
      </dsp:txXfrm>
    </dsp:sp>
    <dsp:sp modelId="{9E00DF51-7758-4EB4-A06A-4CB022D05F80}">
      <dsp:nvSpPr>
        <dsp:cNvPr id="0" name=""/>
        <dsp:cNvSpPr/>
      </dsp:nvSpPr>
      <dsp:spPr>
        <a:xfrm rot="18168526">
          <a:off x="1574021" y="1475455"/>
          <a:ext cx="2243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31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E9CDF-B0BF-4589-98EE-6724471590D4}">
      <dsp:nvSpPr>
        <dsp:cNvPr id="0" name=""/>
        <dsp:cNvSpPr/>
      </dsp:nvSpPr>
      <dsp:spPr>
        <a:xfrm>
          <a:off x="3303285" y="532802"/>
          <a:ext cx="59119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74D5-9A26-4B31-8E4C-C09A254A65EB}">
      <dsp:nvSpPr>
        <dsp:cNvPr id="0" name=""/>
        <dsp:cNvSpPr/>
      </dsp:nvSpPr>
      <dsp:spPr>
        <a:xfrm>
          <a:off x="3894479" y="3221"/>
          <a:ext cx="4192104" cy="1059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mittlere Altersgruppe </a:t>
          </a:r>
          <a:r>
            <a:rPr lang="de-DE" sz="1300" kern="1200" dirty="0" smtClean="0"/>
            <a:t>unterschätzt möglicherweise individuelles Risiko für schweren Verlauf (längere Dauer bis KH-Aufnahme und lange ITS-Liegedauern), daher ggf. mehr in Kommunikationsstrategien </a:t>
          </a:r>
          <a:r>
            <a:rPr lang="de-DE" sz="1300" b="1" kern="1200" dirty="0" smtClean="0"/>
            <a:t>berücksichtigen</a:t>
          </a:r>
          <a:endParaRPr lang="de-DE" sz="1300" b="1" kern="1200" dirty="0"/>
        </a:p>
      </dsp:txBody>
      <dsp:txXfrm>
        <a:off x="3894479" y="3221"/>
        <a:ext cx="4192104" cy="1059161"/>
      </dsp:txXfrm>
    </dsp:sp>
    <dsp:sp modelId="{494E5CBA-94C3-4D58-8C24-4433C9389A75}">
      <dsp:nvSpPr>
        <dsp:cNvPr id="0" name=""/>
        <dsp:cNvSpPr/>
      </dsp:nvSpPr>
      <dsp:spPr>
        <a:xfrm rot="19332198">
          <a:off x="1926522" y="2063290"/>
          <a:ext cx="1538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81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92869-78F6-46D1-ADAF-165FBF5D3745}">
      <dsp:nvSpPr>
        <dsp:cNvPr id="0" name=""/>
        <dsp:cNvSpPr/>
      </dsp:nvSpPr>
      <dsp:spPr>
        <a:xfrm>
          <a:off x="3303285" y="1591963"/>
          <a:ext cx="59119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29445-0C2C-4A7F-955C-A723A5E9424C}">
      <dsp:nvSpPr>
        <dsp:cNvPr id="0" name=""/>
        <dsp:cNvSpPr/>
      </dsp:nvSpPr>
      <dsp:spPr>
        <a:xfrm>
          <a:off x="3894479" y="1062382"/>
          <a:ext cx="4192104" cy="1059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vornehmlich Fälle hohen Alters mit Risikofaktoren </a:t>
          </a:r>
          <a:r>
            <a:rPr lang="de-DE" sz="1300" kern="1200" dirty="0" smtClean="0"/>
            <a:t>unter schweren Fällen (aber: unklar, ob jeweilige Erkrankungen bereits vorlagen oder durch COVID-19 entstanden sind)</a:t>
          </a:r>
          <a:endParaRPr lang="de-DE" sz="1300" kern="1200" dirty="0"/>
        </a:p>
      </dsp:txBody>
      <dsp:txXfrm>
        <a:off x="3894479" y="1062382"/>
        <a:ext cx="4192104" cy="1059161"/>
      </dsp:txXfrm>
    </dsp:sp>
    <dsp:sp modelId="{E4D8E6C4-43FF-41BE-95E6-34503C7D8DF1}">
      <dsp:nvSpPr>
        <dsp:cNvPr id="0" name=""/>
        <dsp:cNvSpPr/>
      </dsp:nvSpPr>
      <dsp:spPr>
        <a:xfrm>
          <a:off x="2087878" y="2651125"/>
          <a:ext cx="1215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4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0DAC-E62E-4881-9A83-037C28589162}">
      <dsp:nvSpPr>
        <dsp:cNvPr id="0" name=""/>
        <dsp:cNvSpPr/>
      </dsp:nvSpPr>
      <dsp:spPr>
        <a:xfrm>
          <a:off x="3303285" y="2651125"/>
          <a:ext cx="59119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1145F-9D6E-47E2-A901-8B8DCA9534B0}">
      <dsp:nvSpPr>
        <dsp:cNvPr id="0" name=""/>
        <dsp:cNvSpPr/>
      </dsp:nvSpPr>
      <dsp:spPr>
        <a:xfrm>
          <a:off x="3894479" y="2121544"/>
          <a:ext cx="4192104" cy="1059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80% milde Fälle </a:t>
          </a:r>
          <a:r>
            <a:rPr lang="de-DE" sz="1300" kern="1200" dirty="0" smtClean="0"/>
            <a:t>in den Meldedaten, entspricht internationalen Erfahrungen, spiegelt aber auch die angewendete Teststrategie wieder</a:t>
          </a:r>
          <a:endParaRPr lang="de-DE" sz="1300" kern="1200" dirty="0"/>
        </a:p>
      </dsp:txBody>
      <dsp:txXfrm>
        <a:off x="3894479" y="2121544"/>
        <a:ext cx="4192104" cy="1059161"/>
      </dsp:txXfrm>
    </dsp:sp>
    <dsp:sp modelId="{A74D2931-2F45-4166-AE09-56D026FAF570}">
      <dsp:nvSpPr>
        <dsp:cNvPr id="0" name=""/>
        <dsp:cNvSpPr/>
      </dsp:nvSpPr>
      <dsp:spPr>
        <a:xfrm rot="2267802">
          <a:off x="1926522" y="3238959"/>
          <a:ext cx="1538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81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2DE37-DB9E-4F90-8266-8F0D911BBEC8}">
      <dsp:nvSpPr>
        <dsp:cNvPr id="0" name=""/>
        <dsp:cNvSpPr/>
      </dsp:nvSpPr>
      <dsp:spPr>
        <a:xfrm>
          <a:off x="3303285" y="3710286"/>
          <a:ext cx="59119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5752F-BE6F-4CCD-B7B0-329DB27C99A0}">
      <dsp:nvSpPr>
        <dsp:cNvPr id="0" name=""/>
        <dsp:cNvSpPr/>
      </dsp:nvSpPr>
      <dsp:spPr>
        <a:xfrm>
          <a:off x="3894479" y="3180705"/>
          <a:ext cx="4192104" cy="1059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Qualität der Meldedaten gut hinsichtlich der Information, ob eine Hospitalisierung oder Tod vorlag </a:t>
          </a:r>
          <a:endParaRPr lang="de-DE" sz="1300" kern="1200" dirty="0"/>
        </a:p>
      </dsp:txBody>
      <dsp:txXfrm>
        <a:off x="3894479" y="3180705"/>
        <a:ext cx="4192104" cy="1059161"/>
      </dsp:txXfrm>
    </dsp:sp>
    <dsp:sp modelId="{A2CC619C-A848-4EEF-BB22-30CD861957FF}">
      <dsp:nvSpPr>
        <dsp:cNvPr id="0" name=""/>
        <dsp:cNvSpPr/>
      </dsp:nvSpPr>
      <dsp:spPr>
        <a:xfrm rot="3431474">
          <a:off x="1574021" y="3826794"/>
          <a:ext cx="2243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31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58202-1A1A-44C8-98AD-49A7E4E61128}">
      <dsp:nvSpPr>
        <dsp:cNvPr id="0" name=""/>
        <dsp:cNvSpPr/>
      </dsp:nvSpPr>
      <dsp:spPr>
        <a:xfrm>
          <a:off x="3303285" y="4769447"/>
          <a:ext cx="59119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42EBD-DF4B-4157-A6C3-E1F39D8C2BC5}">
      <dsp:nvSpPr>
        <dsp:cNvPr id="0" name=""/>
        <dsp:cNvSpPr/>
      </dsp:nvSpPr>
      <dsp:spPr>
        <a:xfrm>
          <a:off x="3894479" y="4239867"/>
          <a:ext cx="4192104" cy="10591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begrenzt hinsichtlich Detailtiefe zu Risikofaktoren, ITS-Aufenthalt und Beatmung sowie z.T. für Angaben, die erst später erhoben werden können</a:t>
          </a:r>
          <a:endParaRPr lang="de-DE" sz="1300" kern="1200" dirty="0"/>
        </a:p>
      </dsp:txBody>
      <dsp:txXfrm>
        <a:off x="3894479" y="4239867"/>
        <a:ext cx="4192104" cy="105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Auswertung der Meldedaten zu COVID-19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Beschreibung der ersten Welle mit Fokus auf Krankheitsschwere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Beteiligte: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Julia </a:t>
            </a:r>
            <a:r>
              <a:rPr lang="de-DE" sz="2000" dirty="0"/>
              <a:t>Schilling, Dirk Schumacher, Ann-Sophie Lehfeld, Michaela Diercke, Walter Haas, Silke Buda und hilfreiche </a:t>
            </a:r>
            <a:r>
              <a:rPr lang="de-DE" sz="2000" dirty="0" smtClean="0"/>
              <a:t>Anmerkungen  </a:t>
            </a:r>
            <a:r>
              <a:rPr lang="de-DE" sz="2000" dirty="0"/>
              <a:t>durch viele </a:t>
            </a:r>
            <a:r>
              <a:rPr lang="de-DE" sz="2000" dirty="0" smtClean="0"/>
              <a:t>weitere </a:t>
            </a:r>
            <a:r>
              <a:rPr lang="de-DE" sz="2000" dirty="0"/>
              <a:t/>
            </a:r>
            <a:br>
              <a:rPr lang="de-DE" sz="2000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962400" y="6623050"/>
            <a:ext cx="5181600" cy="195263"/>
          </a:xfrm>
        </p:spPr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6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505826" cy="930275"/>
          </a:xfrm>
        </p:spPr>
        <p:txBody>
          <a:bodyPr/>
          <a:lstStyle/>
          <a:p>
            <a:r>
              <a:rPr lang="de-DE" dirty="0" smtClean="0"/>
              <a:t>Auswertung der ersten 200.00 Fälle (204.183, Datenstand 24.07.2020)</a:t>
            </a:r>
          </a:p>
          <a:p>
            <a:r>
              <a:rPr lang="de-DE" dirty="0" smtClean="0"/>
              <a:t>Start der Welle ab KW 10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05180"/>
              </p:ext>
            </p:extLst>
          </p:nvPr>
        </p:nvGraphicFramePr>
        <p:xfrm>
          <a:off x="228601" y="2085975"/>
          <a:ext cx="4953000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05339"/>
              </p:ext>
            </p:extLst>
          </p:nvPr>
        </p:nvGraphicFramePr>
        <p:xfrm>
          <a:off x="5333999" y="2085975"/>
          <a:ext cx="3705225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52401" y="6142739"/>
            <a:ext cx="484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Abb</a:t>
            </a:r>
            <a:r>
              <a:rPr lang="de-DE" sz="1000" b="1" dirty="0" smtClean="0"/>
              <a:t>. 1: Altersverteilung von COVID-19 Fällen. </a:t>
            </a:r>
            <a:r>
              <a:rPr lang="de-DE" sz="1200" dirty="0"/>
              <a:t> 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276849" y="6156140"/>
            <a:ext cx="370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Abb</a:t>
            </a:r>
            <a:r>
              <a:rPr lang="de-DE" sz="1000" b="1" dirty="0" smtClean="0"/>
              <a:t>. 2: Geschlechterverteilung von COVID-19 Fällen</a:t>
            </a:r>
            <a:r>
              <a:rPr lang="de-DE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94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Krankheitsschwere | Hinweise zur Methodik </a:t>
            </a:r>
            <a:endParaRPr lang="de-DE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9843386"/>
              </p:ext>
            </p:extLst>
          </p:nvPr>
        </p:nvGraphicFramePr>
        <p:xfrm>
          <a:off x="308345" y="3136607"/>
          <a:ext cx="8335926" cy="33479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78642"/>
                <a:gridCol w="2778642"/>
                <a:gridCol w="2778642"/>
              </a:tblGrid>
              <a:tr h="33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Krankheitsverlauf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Definition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Datenvollständigkeit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(%)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Milde</a:t>
                      </a:r>
                      <a:r>
                        <a:rPr lang="en-GB" sz="1600" baseline="0" dirty="0" smtClean="0">
                          <a:effectLst/>
                        </a:rPr>
                        <a:t>r </a:t>
                      </a:r>
                      <a:r>
                        <a:rPr lang="en-GB" sz="1600" baseline="0" dirty="0" err="1" smtClean="0">
                          <a:effectLst/>
                        </a:rPr>
                        <a:t>Verlauf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ohne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Pneumonie</a:t>
                      </a:r>
                      <a:r>
                        <a:rPr lang="en-GB" sz="1600" baseline="0" dirty="0" smtClean="0">
                          <a:effectLst/>
                        </a:rPr>
                        <a:t>, </a:t>
                      </a:r>
                      <a:r>
                        <a:rPr lang="en-GB" sz="1600" baseline="0" dirty="0" err="1" smtClean="0">
                          <a:effectLst/>
                        </a:rPr>
                        <a:t>nicht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hospitalisiert</a:t>
                      </a:r>
                      <a:r>
                        <a:rPr lang="en-GB" sz="1600" baseline="0" dirty="0" smtClean="0">
                          <a:effectLst/>
                        </a:rPr>
                        <a:t>, </a:t>
                      </a:r>
                      <a:r>
                        <a:rPr lang="en-GB" sz="1600" baseline="0" dirty="0" err="1" smtClean="0">
                          <a:effectLst/>
                        </a:rPr>
                        <a:t>nicht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verstorben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A.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Moderater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Verlauf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mit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Pneumonie</a:t>
                      </a:r>
                      <a:r>
                        <a:rPr lang="en-GB" sz="1600" dirty="0" smtClean="0">
                          <a:effectLst/>
                        </a:rPr>
                        <a:t>, </a:t>
                      </a:r>
                      <a:r>
                        <a:rPr lang="en-GB" sz="1600" dirty="0" err="1" smtClean="0">
                          <a:effectLst/>
                        </a:rPr>
                        <a:t>nicht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hospitalisiert</a:t>
                      </a:r>
                      <a:r>
                        <a:rPr lang="en-GB" sz="1600" dirty="0" smtClean="0">
                          <a:effectLst/>
                        </a:rPr>
                        <a:t>, </a:t>
                      </a:r>
                      <a:r>
                        <a:rPr lang="en-GB" sz="1600" dirty="0" err="1" smtClean="0">
                          <a:effectLst/>
                        </a:rPr>
                        <a:t>nicht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verstorben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87% </a:t>
                      </a:r>
                      <a:r>
                        <a:rPr lang="en-GB" sz="1600" dirty="0" smtClean="0">
                          <a:effectLst/>
                        </a:rPr>
                        <a:t>(</a:t>
                      </a:r>
                      <a:r>
                        <a:rPr lang="en-GB" sz="1600" dirty="0" err="1" smtClean="0">
                          <a:effectLst/>
                        </a:rPr>
                        <a:t>bezieht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sich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hier</a:t>
                      </a:r>
                      <a:r>
                        <a:rPr lang="en-GB" sz="1600" dirty="0" smtClean="0">
                          <a:effectLst/>
                        </a:rPr>
                        <a:t> auf </a:t>
                      </a:r>
                      <a:r>
                        <a:rPr lang="en-GB" sz="1600" dirty="0" err="1" smtClean="0">
                          <a:effectLst/>
                        </a:rPr>
                        <a:t>Fälle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mit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vorhandener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Angabe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zu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klinischen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Informationen</a:t>
                      </a:r>
                      <a:r>
                        <a:rPr lang="en-GB" sz="1600" baseline="0" dirty="0" smtClean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Schwerer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Verlauf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hospitalisiert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87%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47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Kritischer</a:t>
                      </a:r>
                      <a:r>
                        <a:rPr lang="en-GB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Verlauf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intensivpflichtig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90% </a:t>
                      </a:r>
                      <a:r>
                        <a:rPr lang="en-GB" sz="1600" dirty="0" err="1" smtClean="0">
                          <a:effectLst/>
                        </a:rPr>
                        <a:t>bezogen</a:t>
                      </a:r>
                      <a:r>
                        <a:rPr lang="en-GB" sz="1600" baseline="0" dirty="0" smtClean="0">
                          <a:effectLst/>
                        </a:rPr>
                        <a:t> auf </a:t>
                      </a:r>
                      <a:r>
                        <a:rPr lang="en-GB" sz="1600" baseline="0" dirty="0" err="1" smtClean="0">
                          <a:effectLst/>
                        </a:rPr>
                        <a:t>hospitalisierte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Fälle</a:t>
                      </a:r>
                      <a:r>
                        <a:rPr lang="en-GB" sz="1600" dirty="0" smtClean="0">
                          <a:effectLst/>
                        </a:rPr>
                        <a:t>, </a:t>
                      </a:r>
                      <a:r>
                        <a:rPr lang="en-GB" sz="1600" dirty="0">
                          <a:effectLst/>
                        </a:rPr>
                        <a:t>14% </a:t>
                      </a:r>
                      <a:r>
                        <a:rPr lang="en-GB" sz="1600" dirty="0" err="1" smtClean="0">
                          <a:effectLst/>
                        </a:rPr>
                        <a:t>bezogen</a:t>
                      </a:r>
                      <a:r>
                        <a:rPr lang="en-GB" sz="1600" baseline="0" dirty="0" smtClean="0">
                          <a:effectLst/>
                        </a:rPr>
                        <a:t> auf </a:t>
                      </a:r>
                      <a:r>
                        <a:rPr lang="en-GB" sz="1600" baseline="0" dirty="0" err="1" smtClean="0">
                          <a:effectLst/>
                        </a:rPr>
                        <a:t>alle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Fälle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verstorben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100%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Inhaltsplatzhalter 4"/>
          <p:cNvSpPr txBox="1">
            <a:spLocks/>
          </p:cNvSpPr>
          <p:nvPr/>
        </p:nvSpPr>
        <p:spPr>
          <a:xfrm>
            <a:off x="457199" y="1155700"/>
            <a:ext cx="7995685" cy="17576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Berücksichtigte Fälle: </a:t>
            </a:r>
          </a:p>
          <a:p>
            <a:pPr lvl="1"/>
            <a:r>
              <a:rPr lang="de-DE" dirty="0" smtClean="0"/>
              <a:t>Fälle mit Angabe zum Alter, Hospitalisierungsstatus und </a:t>
            </a:r>
            <a:r>
              <a:rPr lang="de-DE" dirty="0" err="1" smtClean="0"/>
              <a:t>Verstorbenstatus</a:t>
            </a:r>
            <a:r>
              <a:rPr lang="de-DE" dirty="0" smtClean="0"/>
              <a:t> (Datenstand 24.07.2020)</a:t>
            </a:r>
          </a:p>
          <a:p>
            <a:pPr lvl="1"/>
            <a:r>
              <a:rPr lang="de-DE" dirty="0" smtClean="0"/>
              <a:t>Fälle mit Meldedatum bis zur KW 20</a:t>
            </a:r>
          </a:p>
          <a:p>
            <a:pPr lvl="1"/>
            <a:r>
              <a:rPr lang="de-DE" dirty="0" smtClean="0"/>
              <a:t>Gesamt: 152.455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8" y="1198865"/>
            <a:ext cx="7987868" cy="43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Krankheitsschwere | </a:t>
            </a:r>
            <a:r>
              <a:rPr lang="de-DE" dirty="0" smtClean="0"/>
              <a:t>Krankheitsverläufe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57508" y="5540709"/>
            <a:ext cx="80930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Tab. 1: Altersspezifische Verteilung der Krankheitsverläufe (mild, moderat, schwer und kritisch (n = 152.455)). Milde und moderate Fälle berücksichtigen zudem die Angabe, ob klinische Informationen vorhanden waren (n= 137.718) </a:t>
            </a:r>
            <a:endParaRPr lang="de-DE" sz="1300" dirty="0"/>
          </a:p>
        </p:txBody>
      </p:sp>
      <p:sp>
        <p:nvSpPr>
          <p:cNvPr id="9" name="Rechteck 8"/>
          <p:cNvSpPr/>
          <p:nvPr/>
        </p:nvSpPr>
        <p:spPr>
          <a:xfrm>
            <a:off x="2493185" y="1500467"/>
            <a:ext cx="5909342" cy="297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20856" y="3771406"/>
            <a:ext cx="3671037" cy="1777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482551" y="3782040"/>
            <a:ext cx="1153533" cy="1766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Krankheitsschwere | </a:t>
            </a:r>
            <a:r>
              <a:rPr lang="de-DE" dirty="0" smtClean="0"/>
              <a:t>Krankheitsverläufe II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80947" y="3689561"/>
            <a:ext cx="7924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Abb</a:t>
            </a:r>
            <a:r>
              <a:rPr lang="de-DE" sz="1000" b="1" dirty="0" smtClean="0"/>
              <a:t>. 3: </a:t>
            </a:r>
            <a:r>
              <a:rPr lang="de-DE" sz="1000" b="1" dirty="0"/>
              <a:t>Verteilung der Anzahl der Risikofaktoren (%) nach Krankheitsverlauf (mild, moderat, hospitalisiert, intensivpflichtig, verstorben).  </a:t>
            </a:r>
            <a:r>
              <a:rPr lang="de-DE" sz="1200" dirty="0" smtClean="0"/>
              <a:t> 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8" y="1201479"/>
            <a:ext cx="7239052" cy="24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2701"/>
              </p:ext>
            </p:extLst>
          </p:nvPr>
        </p:nvGraphicFramePr>
        <p:xfrm>
          <a:off x="2425246" y="4188772"/>
          <a:ext cx="6407463" cy="19989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62879"/>
                <a:gridCol w="2844584"/>
              </a:tblGrid>
              <a:tr h="239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Risikofaktoren (gesamt)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Anteil (%, Mehrfachnennung)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Herz-Kreislauf-Erkrankungen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22,8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Neurologische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smtClean="0">
                          <a:effectLst/>
                        </a:rPr>
                        <a:t>Lungenerkrankungen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smtClean="0">
                          <a:effectLst/>
                        </a:rPr>
                        <a:t>Nierenerkrankungen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Immunologische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Krebs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Lebererkrankungen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43150" y="6161048"/>
            <a:ext cx="6677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2: </a:t>
            </a:r>
            <a:r>
              <a:rPr lang="de-DE" sz="1000" b="1" dirty="0"/>
              <a:t>Anteil der genannten Risikofaktoren unter allen berücksichtigten Fällen mit Angabe zu Risikofaktoren (n = 65.132). </a:t>
            </a:r>
          </a:p>
        </p:txBody>
      </p:sp>
      <p:sp>
        <p:nvSpPr>
          <p:cNvPr id="10" name="Rechteck 9"/>
          <p:cNvSpPr/>
          <p:nvPr/>
        </p:nvSpPr>
        <p:spPr>
          <a:xfrm>
            <a:off x="2425246" y="4442859"/>
            <a:ext cx="6407463" cy="67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33916" y="4184650"/>
            <a:ext cx="8825024" cy="2304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Krankheitsschwere | Hospitalisierungen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52163"/>
              </p:ext>
            </p:extLst>
          </p:nvPr>
        </p:nvGraphicFramePr>
        <p:xfrm>
          <a:off x="457200" y="4316998"/>
          <a:ext cx="4189228" cy="1763916"/>
        </p:xfrm>
        <a:graphic>
          <a:graphicData uri="http://schemas.openxmlformats.org/drawingml/2006/table">
            <a:tbl>
              <a:tblPr firstRow="1" firstCol="1" bandRow="1"/>
              <a:tblGrid>
                <a:gridCol w="1406113"/>
                <a:gridCol w="857398"/>
                <a:gridCol w="1047445"/>
                <a:gridCol w="878272"/>
              </a:tblGrid>
              <a:tr h="18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Median (Tage)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IQR (Tage)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Gesamt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8,398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1-8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Altersgruppen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0-4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0-3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5-19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1-6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20-39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2-9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40-59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1,797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3-10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60-79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3,137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1-8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 Jahre</a:t>
                      </a:r>
                      <a:r>
                        <a:rPr lang="de-DE" sz="11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und älter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2,838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0-6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88622"/>
              </p:ext>
            </p:extLst>
          </p:nvPr>
        </p:nvGraphicFramePr>
        <p:xfrm>
          <a:off x="4848449" y="4316998"/>
          <a:ext cx="3999600" cy="1764753"/>
        </p:xfrm>
        <a:graphic>
          <a:graphicData uri="http://schemas.openxmlformats.org/drawingml/2006/table">
            <a:tbl>
              <a:tblPr firstRow="1" firstCol="1" bandRow="1"/>
              <a:tblGrid>
                <a:gridCol w="1342464"/>
                <a:gridCol w="818589"/>
                <a:gridCol w="1000031"/>
                <a:gridCol w="838516"/>
              </a:tblGrid>
              <a:tr h="22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Median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IQR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Gesamt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8,398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4-14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Altersgruppen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0-4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1-4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5-19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1-4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20-39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2-9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40-59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1,797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3-11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60-79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3,137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6-17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 Jahre</a:t>
                      </a:r>
                      <a:r>
                        <a:rPr lang="de-DE" sz="11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und älter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2,838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4-15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76375" y="2774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32300"/>
              </p:ext>
            </p:extLst>
          </p:nvPr>
        </p:nvGraphicFramePr>
        <p:xfrm>
          <a:off x="4976036" y="1325821"/>
          <a:ext cx="3817090" cy="230398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22854"/>
                <a:gridCol w="1494236"/>
              </a:tblGrid>
              <a:tr h="41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Risikofaktoren (gesamt)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Anteil (%, Mehrfachnennung)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Herz-Kreislauf-Erkrankungen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47%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Diabetes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20%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Neurologische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20%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Lungenerkrankungen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15%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Nierenerkrankungen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12%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Krebs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9,0%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Immunologische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7,5%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Lebererkrankungen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2,4%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61502" y="6039480"/>
            <a:ext cx="4412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4: </a:t>
            </a:r>
            <a:r>
              <a:rPr lang="de-DE" sz="1000" b="1" dirty="0"/>
              <a:t>Intervall von Erkrankungsbeginn bis Krankenhausaufnahme (n = 8.398). </a:t>
            </a:r>
          </a:p>
        </p:txBody>
      </p:sp>
      <p:sp>
        <p:nvSpPr>
          <p:cNvPr id="7" name="Rechteck 6"/>
          <p:cNvSpPr/>
          <p:nvPr/>
        </p:nvSpPr>
        <p:spPr>
          <a:xfrm>
            <a:off x="457200" y="5481083"/>
            <a:ext cx="4189228" cy="202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774018" y="6068737"/>
            <a:ext cx="4092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5: </a:t>
            </a:r>
            <a:r>
              <a:rPr lang="de-DE" sz="1000" b="1" dirty="0"/>
              <a:t>Dauer des Krankenhausaufenthalts (n = 8.398).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29140" y="3613851"/>
            <a:ext cx="484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Abb</a:t>
            </a:r>
            <a:r>
              <a:rPr lang="de-DE" sz="1000" b="1" dirty="0" smtClean="0"/>
              <a:t>. 4: </a:t>
            </a:r>
            <a:r>
              <a:rPr lang="de-DE" sz="1000" b="1" dirty="0"/>
              <a:t>Altersspezifische Verteilung der Risikofaktoren unter hospitalisierten Fällen.   </a:t>
            </a:r>
            <a:r>
              <a:rPr lang="de-DE" sz="1200" dirty="0"/>
              <a:t> 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90311" y="3594801"/>
            <a:ext cx="394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3: </a:t>
            </a:r>
            <a:r>
              <a:rPr lang="de-DE" sz="1000" b="1" dirty="0"/>
              <a:t>Anteil der genannten Risikofaktoren unter hospitalisierten Fällen mit Angabe zu Risikofaktoren (n = 14.185). </a:t>
            </a:r>
          </a:p>
        </p:txBody>
      </p:sp>
      <p:sp>
        <p:nvSpPr>
          <p:cNvPr id="23" name="Rechteck 22"/>
          <p:cNvSpPr/>
          <p:nvPr/>
        </p:nvSpPr>
        <p:spPr>
          <a:xfrm>
            <a:off x="4821214" y="5481084"/>
            <a:ext cx="3997842" cy="591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976036" y="2000250"/>
            <a:ext cx="3817090" cy="485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" name="Inhaltsplatzhalter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0545853"/>
              </p:ext>
            </p:extLst>
          </p:nvPr>
        </p:nvGraphicFramePr>
        <p:xfrm>
          <a:off x="233915" y="1325821"/>
          <a:ext cx="4656396" cy="228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7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33916" y="4184650"/>
            <a:ext cx="8825024" cy="2304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Krankheitsschwere | ITS-Fälle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94378"/>
              </p:ext>
            </p:extLst>
          </p:nvPr>
        </p:nvGraphicFramePr>
        <p:xfrm>
          <a:off x="4848449" y="4316998"/>
          <a:ext cx="3999600" cy="1764753"/>
        </p:xfrm>
        <a:graphic>
          <a:graphicData uri="http://schemas.openxmlformats.org/drawingml/2006/table">
            <a:tbl>
              <a:tblPr firstRow="1" firstCol="1" bandRow="1"/>
              <a:tblGrid>
                <a:gridCol w="1342464"/>
                <a:gridCol w="818589"/>
                <a:gridCol w="1000031"/>
                <a:gridCol w="838516"/>
              </a:tblGrid>
              <a:tr h="22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Median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IQR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Gesamt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597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5-18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Altersgruppen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0-4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6-6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5-19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20-39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3-14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40-59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7-20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60-79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319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6-19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 Jahre</a:t>
                      </a:r>
                      <a:r>
                        <a:rPr lang="de-DE" sz="11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und älter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4-12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88535"/>
              </p:ext>
            </p:extLst>
          </p:nvPr>
        </p:nvGraphicFramePr>
        <p:xfrm>
          <a:off x="4976036" y="1325821"/>
          <a:ext cx="3817090" cy="230398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22854"/>
                <a:gridCol w="1494236"/>
              </a:tblGrid>
              <a:tr h="41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Risikofaktoren (gesamt)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Anteil (%, Mehrfachnennung)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Herz-Kreislauf-Erkrankungen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Diabetes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Neurologische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Lungenerkrankungen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Nierenerkrankungen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Krebs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Immunologische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8.4%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Lebererkrankungen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3.6%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4774018" y="6068737"/>
            <a:ext cx="4092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7: Dauer ITS-Aufenthalt (n </a:t>
            </a:r>
            <a:r>
              <a:rPr lang="de-DE" sz="1000" b="1" dirty="0"/>
              <a:t>= </a:t>
            </a:r>
            <a:r>
              <a:rPr lang="de-DE" sz="1000" b="1" dirty="0" smtClean="0"/>
              <a:t>597).</a:t>
            </a:r>
            <a:endParaRPr lang="de-DE" sz="1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59487" y="3610751"/>
            <a:ext cx="469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Abb</a:t>
            </a:r>
            <a:r>
              <a:rPr lang="de-DE" sz="1000" b="1" dirty="0" smtClean="0"/>
              <a:t>. 5: </a:t>
            </a:r>
            <a:r>
              <a:rPr lang="de-DE" sz="1000" b="1" dirty="0"/>
              <a:t>Altersspezifische Verteilung der Risikofaktoren unter ITS-Fällen. Aufgrund geringer Fallzahlen wurden nur Fälle ab 20 Jahren dargestellt.    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99836" y="3604326"/>
            <a:ext cx="394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6: </a:t>
            </a:r>
            <a:r>
              <a:rPr lang="de-DE" sz="1000" b="1" dirty="0"/>
              <a:t>Anteil der genannten Risikofaktoren unter </a:t>
            </a:r>
            <a:r>
              <a:rPr lang="de-DE" sz="1000" b="1" dirty="0" smtClean="0"/>
              <a:t>hospitalisierten Fällen </a:t>
            </a:r>
            <a:r>
              <a:rPr lang="de-DE" sz="1000" b="1" dirty="0"/>
              <a:t>mit Angabe zu Risikofaktoren (n = </a:t>
            </a:r>
            <a:r>
              <a:rPr lang="de-DE" sz="1000" b="1" dirty="0" smtClean="0"/>
              <a:t>2.070). </a:t>
            </a:r>
            <a:endParaRPr lang="de-DE" sz="1000" b="1" dirty="0"/>
          </a:p>
        </p:txBody>
      </p:sp>
      <p:sp>
        <p:nvSpPr>
          <p:cNvPr id="23" name="Rechteck 22"/>
          <p:cNvSpPr/>
          <p:nvPr/>
        </p:nvSpPr>
        <p:spPr>
          <a:xfrm>
            <a:off x="4840264" y="5481085"/>
            <a:ext cx="3997842" cy="214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976036" y="1728787"/>
            <a:ext cx="3819512" cy="330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57200" y="4316998"/>
            <a:ext cx="4189227" cy="2064752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Intervall von der KH-Aufnahme bis zur ITS-Aufnahme: 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Gesamt</a:t>
            </a:r>
            <a:r>
              <a:rPr lang="de-DE" sz="1400" dirty="0">
                <a:solidFill>
                  <a:schemeClr val="tx1"/>
                </a:solidFill>
              </a:rPr>
              <a:t>: Median 0 </a:t>
            </a:r>
            <a:r>
              <a:rPr lang="de-DE" sz="1400" dirty="0" smtClean="0">
                <a:solidFill>
                  <a:schemeClr val="tx1"/>
                </a:solidFill>
              </a:rPr>
              <a:t>Tage,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75% der Fälle wurden innerhalb der ersten 3 Tage ITS-pflichtig  (IQR 0-3 Tage)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unabhängig davon, ob sie beatmet wurden oder später verstorben sind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Fälle mit ARDS wurden etwas früher aufgenommen (IQR 0-2 Tage)</a:t>
            </a:r>
            <a:endParaRPr lang="de-DE" sz="1400" dirty="0">
              <a:solidFill>
                <a:schemeClr val="tx1"/>
              </a:solidFill>
            </a:endParaRPr>
          </a:p>
        </p:txBody>
      </p:sp>
      <p:graphicFrame>
        <p:nvGraphicFramePr>
          <p:cNvPr id="25" name="Inhaltsplatzhalter 2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2813301"/>
              </p:ext>
            </p:extLst>
          </p:nvPr>
        </p:nvGraphicFramePr>
        <p:xfrm>
          <a:off x="244548" y="1325821"/>
          <a:ext cx="4614530" cy="230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4591050" y="4184650"/>
            <a:ext cx="4467889" cy="2304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Krankheitsschwere | Verstorbene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2330"/>
              </p:ext>
            </p:extLst>
          </p:nvPr>
        </p:nvGraphicFramePr>
        <p:xfrm>
          <a:off x="4848449" y="4316998"/>
          <a:ext cx="3999600" cy="1764753"/>
        </p:xfrm>
        <a:graphic>
          <a:graphicData uri="http://schemas.openxmlformats.org/drawingml/2006/table">
            <a:tbl>
              <a:tblPr firstRow="1" firstCol="1" bandRow="1"/>
              <a:tblGrid>
                <a:gridCol w="1342464"/>
                <a:gridCol w="818589"/>
                <a:gridCol w="1000031"/>
                <a:gridCol w="838516"/>
              </a:tblGrid>
              <a:tr h="22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Median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IQR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Tage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Gesamt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2.910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4-15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Altersgruppen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0-4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5-19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20-39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n. a.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40-59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148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9-19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60-79 Jahre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1.076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6-21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 Jahre</a:t>
                      </a:r>
                      <a:r>
                        <a:rPr lang="de-DE" sz="11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und älter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1.674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6-18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0001"/>
              </p:ext>
            </p:extLst>
          </p:nvPr>
        </p:nvGraphicFramePr>
        <p:xfrm>
          <a:off x="4976036" y="1325821"/>
          <a:ext cx="3817090" cy="23325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22854"/>
                <a:gridCol w="1494236"/>
              </a:tblGrid>
              <a:tr h="41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Risikofaktoren (gesamt)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noProof="0" dirty="0" smtClean="0">
                          <a:effectLst/>
                        </a:rPr>
                        <a:t>Anteil (%, Mehrfachnennung)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Herz-Kreislauf-Erkrankungen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36,6%</a:t>
                      </a:r>
                    </a:p>
                  </a:txBody>
                  <a:tcPr marL="9525" marR="9525" marT="9525" marB="0" anchor="ctr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Neurologische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17,8%</a:t>
                      </a:r>
                    </a:p>
                  </a:txBody>
                  <a:tcPr marL="9525" marR="9525" marT="9525" marB="0" anchor="ctr"/>
                </a:tc>
              </a:tr>
              <a:tr h="25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15,0%</a:t>
                      </a:r>
                    </a:p>
                  </a:txBody>
                  <a:tcPr marL="9525" marR="9525" marT="9525" marB="0" anchor="ctr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Nierenerkrankungen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11,4%</a:t>
                      </a:r>
                    </a:p>
                  </a:txBody>
                  <a:tcPr marL="9525" marR="9525" marT="9525" marB="0" anchor="ctr"/>
                </a:tc>
              </a:tr>
              <a:tr h="25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Lungenerkrankungen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10,9%</a:t>
                      </a:r>
                    </a:p>
                  </a:txBody>
                  <a:tcPr marL="9525" marR="9525" marT="9525" marB="0" anchor="ctr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Krebs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7,1%</a:t>
                      </a:r>
                    </a:p>
                  </a:txBody>
                  <a:tcPr marL="9525" marR="9525" marT="9525" marB="0" anchor="ctr"/>
                </a:tc>
              </a:tr>
              <a:tr h="27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Immunologische Störungen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5,0%</a:t>
                      </a:r>
                    </a:p>
                  </a:txBody>
                  <a:tcPr marL="9525" marR="9525" marT="9525" marB="0" anchor="ctr"/>
                </a:tc>
              </a:tr>
              <a:tr h="1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noProof="0" dirty="0" smtClean="0">
                          <a:effectLst/>
                        </a:rPr>
                        <a:t>Lebererkrankungen</a:t>
                      </a:r>
                      <a:endParaRPr lang="de-DE" sz="1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4774018" y="6068737"/>
            <a:ext cx="419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9: Intervall von Krankenhausaufnahme bis zum Versterben (n </a:t>
            </a:r>
            <a:r>
              <a:rPr lang="de-DE" sz="1000" b="1" dirty="0"/>
              <a:t>= </a:t>
            </a:r>
            <a:r>
              <a:rPr lang="de-DE" sz="1000" b="1" dirty="0" smtClean="0"/>
              <a:t>2,910).</a:t>
            </a:r>
            <a:endParaRPr lang="de-DE" sz="1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890311" y="3594801"/>
            <a:ext cx="394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Tab</a:t>
            </a:r>
            <a:r>
              <a:rPr lang="de-DE" sz="1000" b="1" dirty="0" smtClean="0"/>
              <a:t>. 8: </a:t>
            </a:r>
            <a:r>
              <a:rPr lang="de-DE" sz="1000" b="1" dirty="0"/>
              <a:t>Anteil der genannten Risikofaktoren unter </a:t>
            </a:r>
            <a:r>
              <a:rPr lang="de-DE" sz="1000" b="1" dirty="0" smtClean="0"/>
              <a:t>verstorbenen </a:t>
            </a:r>
            <a:r>
              <a:rPr lang="de-DE" sz="1000" b="1" dirty="0"/>
              <a:t>Fällen mit Angabe zu Risikofaktoren (n = </a:t>
            </a:r>
            <a:r>
              <a:rPr lang="de-DE" sz="1000" b="1" dirty="0" smtClean="0"/>
              <a:t>4.696). </a:t>
            </a:r>
            <a:endParaRPr lang="de-DE" sz="1000" b="1" dirty="0"/>
          </a:p>
        </p:txBody>
      </p:sp>
      <p:sp>
        <p:nvSpPr>
          <p:cNvPr id="23" name="Rechteck 22"/>
          <p:cNvSpPr/>
          <p:nvPr/>
        </p:nvSpPr>
        <p:spPr>
          <a:xfrm>
            <a:off x="4821214" y="5481084"/>
            <a:ext cx="3997842" cy="591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976036" y="2027582"/>
            <a:ext cx="3843020" cy="19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457200" y="1321058"/>
            <a:ext cx="3933826" cy="3502025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Todesfälle: 8.468</a:t>
            </a:r>
          </a:p>
          <a:p>
            <a:r>
              <a:rPr lang="de-DE" dirty="0" smtClean="0"/>
              <a:t>Davon</a:t>
            </a:r>
          </a:p>
          <a:p>
            <a:pPr lvl="1"/>
            <a:r>
              <a:rPr lang="de-DE" dirty="0" smtClean="0"/>
              <a:t>Hospitalisiert: 	74% (6.227)</a:t>
            </a:r>
          </a:p>
          <a:p>
            <a:pPr lvl="1"/>
            <a:r>
              <a:rPr lang="de-DE" dirty="0" smtClean="0"/>
              <a:t>ITS: 			19% (1.600)</a:t>
            </a:r>
          </a:p>
          <a:p>
            <a:pPr lvl="1"/>
            <a:r>
              <a:rPr lang="de-DE" dirty="0" smtClean="0"/>
              <a:t>ARDS: 		3,9% (331)</a:t>
            </a:r>
          </a:p>
          <a:p>
            <a:pPr lvl="1"/>
            <a:r>
              <a:rPr lang="de-DE" dirty="0" smtClean="0"/>
              <a:t>Beatmung: 	4,7% (398)</a:t>
            </a:r>
          </a:p>
          <a:p>
            <a:r>
              <a:rPr lang="de-DE" dirty="0" smtClean="0"/>
              <a:t>Risikofaktoren (für 54% der TO): </a:t>
            </a:r>
            <a:endParaRPr lang="de-DE" dirty="0"/>
          </a:p>
          <a:p>
            <a:pPr lvl="1"/>
            <a:r>
              <a:rPr lang="de-DE" dirty="0" smtClean="0"/>
              <a:t>Je ca. ein Drittel mit einem, zwei bzw. 3 und mehr RF</a:t>
            </a:r>
          </a:p>
          <a:p>
            <a:pPr lvl="1"/>
            <a:r>
              <a:rPr lang="de-DE" dirty="0" smtClean="0"/>
              <a:t>10% ohne vorhandene RF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965274" y="2466230"/>
            <a:ext cx="3843020" cy="237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Krisenstab,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946848"/>
              </p:ext>
            </p:extLst>
          </p:nvPr>
        </p:nvGraphicFramePr>
        <p:xfrm>
          <a:off x="457199" y="1155700"/>
          <a:ext cx="8092593" cy="530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/>
          <p:cNvSpPr/>
          <p:nvPr/>
        </p:nvSpPr>
        <p:spPr>
          <a:xfrm>
            <a:off x="4400550" y="1043325"/>
            <a:ext cx="4400550" cy="3321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400550" y="4517401"/>
            <a:ext cx="4400550" cy="180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Bildschirmpräsentation (4:3)</PresentationFormat>
  <Paragraphs>316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Auswertung der Meldedaten zu COVID-19  Beschreibung der ersten Welle mit Fokus auf Krankheitsschwere</vt:lpstr>
      <vt:lpstr>Einführung</vt:lpstr>
      <vt:lpstr>Krankheitsschwere | Hinweise zur Methodik </vt:lpstr>
      <vt:lpstr>Krankheitsschwere | Krankheitsverläufe </vt:lpstr>
      <vt:lpstr>Krankheitsschwere | Krankheitsverläufe II </vt:lpstr>
      <vt:lpstr>Krankheitsschwere | Hospitalisierungen</vt:lpstr>
      <vt:lpstr>Krankheitsschwere | ITS-Fälle</vt:lpstr>
      <vt:lpstr>Krankheitsschwere | Verstorbene</vt:lpstr>
      <vt:lpstr>PowerPoint-Präsentation</vt:lpstr>
      <vt:lpstr>Beteiligte:  Julia Schilling, Dirk Schumacher, Ann-Sophie Lehfeld, Michaela Diercke, Walter Haas, Silke Buda und hilfreiche Anmerkungen  durch viele weitere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Meinen, Anika</cp:lastModifiedBy>
  <cp:revision>142</cp:revision>
  <cp:lastPrinted>2020-09-17T15:40:03Z</cp:lastPrinted>
  <dcterms:created xsi:type="dcterms:W3CDTF">2015-11-02T12:29:13Z</dcterms:created>
  <dcterms:modified xsi:type="dcterms:W3CDTF">2020-09-18T08:43:26Z</dcterms:modified>
</cp:coreProperties>
</file>