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7" r:id="rId2"/>
    <p:sldId id="713" r:id="rId3"/>
    <p:sldId id="570" r:id="rId4"/>
    <p:sldId id="714" r:id="rId5"/>
    <p:sldId id="715" r:id="rId6"/>
    <p:sldId id="716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2639" autoAdjust="0"/>
  </p:normalViewPr>
  <p:slideViewPr>
    <p:cSldViewPr snapToGrid="0" snapToObjects="1">
      <p:cViewPr>
        <p:scale>
          <a:sx n="80" d="100"/>
          <a:sy n="80" d="100"/>
        </p:scale>
        <p:origin x="-24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 Mittwoch-Bericht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03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 Mittwoch-Bericht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94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https://www.destatis.de/DE/Themen/Querschnitt/Corona/Gesellschaft/bevoelkerung-sterbefaelle.html</a:t>
            </a:r>
          </a:p>
          <a:p>
            <a:r>
              <a:rPr lang="de-DE" dirty="0" smtClean="0"/>
              <a:t>In Sonderauswertung Tabelle mit „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Sterbefälle nach Kalenderwochen und Altersgruppen in den Bundesländern 2016-2020 (Wohnort/Registrierort)“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1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16.09.2020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16.09.2020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16.09.2020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</a:t>
            </a:r>
            <a:r>
              <a:rPr lang="de-DE" sz="2800" dirty="0" smtClean="0">
                <a:solidFill>
                  <a:schemeClr val="bg1"/>
                </a:solidFill>
              </a:rPr>
              <a:t>18.09.2020</a:t>
            </a:r>
            <a:r>
              <a:rPr lang="de-DE" sz="2800" dirty="0" smtClean="0">
                <a:solidFill>
                  <a:schemeClr val="bg1"/>
                </a:solidFill>
              </a:rPr>
              <a:t/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46136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18.09.2020</a:t>
                      </a:r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267.773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1.916</a:t>
                      </a:r>
                      <a:endParaRPr lang="de-DE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+0,72%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322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9.378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+7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0,07%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11,3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3,6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238.700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7-Tage Inzidenz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12,0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300677"/>
              </p:ext>
            </p:extLst>
          </p:nvPr>
        </p:nvGraphicFramePr>
        <p:xfrm>
          <a:off x="265066" y="496016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rgbClr val="FF0000"/>
                          </a:solidFill>
                        </a:rPr>
                        <a:t>17.09.2020</a:t>
                      </a:r>
                      <a:endParaRPr lang="de-DE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238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+5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135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+7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18.09.2020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1,16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0,91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1,43</a:t>
            </a:r>
            <a:r>
              <a:rPr lang="sv-SE" sz="1400" b="1" dirty="0" smtClean="0">
                <a:solidFill>
                  <a:srgbClr val="FF0000"/>
                </a:solidFill>
              </a:rPr>
              <a:t>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17.09.2020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1,07 (95</a:t>
            </a:r>
            <a:r>
              <a:rPr lang="de-DE" sz="1400" b="1" dirty="0" smtClean="0">
                <a:solidFill>
                  <a:srgbClr val="045AA6"/>
                </a:solidFill>
              </a:rPr>
              <a:t>%-Prädiktionsintervall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0,88 </a:t>
            </a:r>
            <a:r>
              <a:rPr lang="de-DE" sz="1400" b="1" dirty="0" smtClean="0">
                <a:solidFill>
                  <a:srgbClr val="045AA6"/>
                </a:solidFill>
              </a:rPr>
              <a:t>– </a:t>
            </a:r>
            <a:r>
              <a:rPr lang="de-DE" sz="1400" b="1" dirty="0" smtClean="0">
                <a:solidFill>
                  <a:srgbClr val="045AA6"/>
                </a:solidFill>
              </a:rPr>
              <a:t>1,29) </a:t>
            </a:r>
            <a:endParaRPr lang="de-DE" sz="1400" b="1" dirty="0" smtClean="0">
              <a:solidFill>
                <a:srgbClr val="045AA6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18.09.2020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1,21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1,07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1,37)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17.09.2020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 </a:t>
            </a:r>
            <a:r>
              <a:rPr lang="de-DE" sz="1400" b="1" dirty="0" smtClean="0">
                <a:solidFill>
                  <a:srgbClr val="045AA6"/>
                </a:solidFill>
              </a:rPr>
              <a:t>1,15(95</a:t>
            </a:r>
            <a:r>
              <a:rPr lang="de-DE" sz="1400" b="1" dirty="0" smtClean="0">
                <a:solidFill>
                  <a:srgbClr val="045AA6"/>
                </a:solidFill>
              </a:rPr>
              <a:t>%- 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1,02 </a:t>
            </a:r>
            <a:r>
              <a:rPr lang="de-DE" sz="1400" b="1" dirty="0" smtClean="0">
                <a:solidFill>
                  <a:srgbClr val="045AA6"/>
                </a:solidFill>
              </a:rPr>
              <a:t>– </a:t>
            </a:r>
            <a:r>
              <a:rPr lang="de-DE" sz="1400" b="1" dirty="0" smtClean="0">
                <a:solidFill>
                  <a:srgbClr val="045AA6"/>
                </a:solidFill>
              </a:rPr>
              <a:t>1,29) </a:t>
            </a:r>
            <a:endParaRPr lang="de-DE" sz="1400" b="1" dirty="0" smtClean="0">
              <a:solidFill>
                <a:srgbClr val="045AA6"/>
              </a:solidFill>
            </a:endParaRP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0" y="844550"/>
            <a:ext cx="9008169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</a:t>
            </a:r>
            <a:r>
              <a:rPr lang="de-DE" sz="1600" dirty="0" smtClean="0">
                <a:solidFill>
                  <a:schemeClr val="bg1"/>
                </a:solidFill>
              </a:rPr>
              <a:t>18.09.2020 </a:t>
            </a:r>
            <a:r>
              <a:rPr lang="de-DE" sz="1600" dirty="0" smtClean="0">
                <a:solidFill>
                  <a:schemeClr val="bg1"/>
                </a:solidFill>
              </a:rPr>
              <a:t>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275717" y="1695311"/>
            <a:ext cx="35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1.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7275717" y="1925595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7275717" y="3417886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7275717" y="2562339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5.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7275717" y="1516139"/>
            <a:ext cx="35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3.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172434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9.960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6" y="1635297"/>
            <a:ext cx="7164160" cy="499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584775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der SARS-CoV-2 Testungen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800" dirty="0" smtClean="0">
                <a:solidFill>
                  <a:schemeClr val="bg1"/>
                </a:solidFill>
              </a:rPr>
              <a:t>(</a:t>
            </a:r>
            <a:r>
              <a:rPr lang="de-DE" sz="1800" dirty="0">
                <a:solidFill>
                  <a:schemeClr val="bg1"/>
                </a:solidFill>
              </a:rPr>
              <a:t>S</a:t>
            </a:r>
            <a:r>
              <a:rPr lang="de-DE" sz="1800" dirty="0" smtClean="0">
                <a:solidFill>
                  <a:schemeClr val="bg1"/>
                </a:solidFill>
              </a:rPr>
              <a:t>tand </a:t>
            </a:r>
            <a:r>
              <a:rPr lang="de-DE" sz="1800" dirty="0" smtClean="0">
                <a:solidFill>
                  <a:schemeClr val="bg1"/>
                </a:solidFill>
              </a:rPr>
              <a:t>15.09.2020</a:t>
            </a:r>
            <a:r>
              <a:rPr lang="de-DE" sz="1800" dirty="0" smtClean="0">
                <a:solidFill>
                  <a:schemeClr val="bg1"/>
                </a:solidFill>
              </a:rPr>
              <a:t>)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315075" y="4962525"/>
            <a:ext cx="2705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Für die KW </a:t>
            </a:r>
            <a:r>
              <a:rPr lang="de-DE" sz="1600" dirty="0" smtClean="0"/>
              <a:t>37 </a:t>
            </a:r>
            <a:r>
              <a:rPr lang="de-DE" sz="1600" dirty="0"/>
              <a:t>wurden uns aus den teilnehmenden </a:t>
            </a:r>
            <a:r>
              <a:rPr lang="de-DE" sz="1600" dirty="0" smtClean="0"/>
              <a:t>Reisetestzentren </a:t>
            </a:r>
            <a:r>
              <a:rPr lang="de-DE" sz="1600" dirty="0"/>
              <a:t>insgesamt </a:t>
            </a:r>
            <a:r>
              <a:rPr lang="de-DE" sz="1600" dirty="0" smtClean="0"/>
              <a:t>156.641 </a:t>
            </a:r>
            <a:r>
              <a:rPr lang="de-DE" sz="1600" dirty="0"/>
              <a:t>Teste berichtet, davon waren </a:t>
            </a:r>
            <a:r>
              <a:rPr lang="de-DE" sz="1600" dirty="0" smtClean="0"/>
              <a:t>1.187 </a:t>
            </a:r>
            <a:r>
              <a:rPr lang="de-DE" sz="1600" dirty="0"/>
              <a:t>positiv </a:t>
            </a:r>
            <a:r>
              <a:rPr lang="de-DE" sz="1600" dirty="0" smtClean="0"/>
              <a:t>(0,76%). </a:t>
            </a:r>
            <a:endParaRPr lang="de-DE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5" y="888364"/>
            <a:ext cx="5996696" cy="59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38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584775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Rückstau an PCR-Proben zur SARS-CoV-2 Diagnostik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800" dirty="0" smtClean="0">
                <a:solidFill>
                  <a:schemeClr val="bg1"/>
                </a:solidFill>
              </a:rPr>
              <a:t>(Kalenderwoche </a:t>
            </a:r>
            <a:r>
              <a:rPr lang="de-DE" sz="1800" dirty="0" smtClean="0">
                <a:solidFill>
                  <a:schemeClr val="bg1"/>
                </a:solidFill>
              </a:rPr>
              <a:t>15–37, </a:t>
            </a:r>
            <a:r>
              <a:rPr lang="de-DE" sz="1800" dirty="0" smtClean="0">
                <a:solidFill>
                  <a:schemeClr val="bg1"/>
                </a:solidFill>
              </a:rPr>
              <a:t>2020)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4554" y="5529736"/>
            <a:ext cx="8081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</a:t>
            </a:r>
            <a:r>
              <a:rPr lang="de-DE" sz="1400" dirty="0" smtClean="0"/>
              <a:t>37 </a:t>
            </a:r>
            <a:r>
              <a:rPr lang="de-DE" sz="1400" dirty="0"/>
              <a:t>gaben </a:t>
            </a:r>
            <a:r>
              <a:rPr lang="de-DE" sz="1400" dirty="0" smtClean="0"/>
              <a:t>70 </a:t>
            </a:r>
            <a:r>
              <a:rPr lang="de-DE" sz="1400" dirty="0"/>
              <a:t>Labore einen Rückstau von insgesamt </a:t>
            </a:r>
            <a:r>
              <a:rPr lang="de-DE" sz="1400" dirty="0" smtClean="0"/>
              <a:t>32.397 </a:t>
            </a:r>
            <a:r>
              <a:rPr lang="de-DE" sz="1400" dirty="0"/>
              <a:t>abzuarbeitenden Proben an. 44 Labore nannten Lieferschwierigkeiten für Reagenzien.</a:t>
            </a:r>
          </a:p>
          <a:p>
            <a:endParaRPr lang="de-DE" sz="1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3" y="1211285"/>
            <a:ext cx="8901773" cy="430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9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Wöchentliche Sterbefallzahlen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6375" y="5145385"/>
            <a:ext cx="8402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Daten bis einschl. KW </a:t>
            </a:r>
            <a:r>
              <a:rPr lang="de-DE" dirty="0" smtClean="0"/>
              <a:t>33 (10.08. - 16.08.2020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KW33: 19.083 </a:t>
            </a:r>
            <a:r>
              <a:rPr lang="de-DE" dirty="0" smtClean="0"/>
              <a:t>Todesfälle </a:t>
            </a:r>
            <a:r>
              <a:rPr lang="de-DE" dirty="0" smtClean="0"/>
              <a:t>(+ 1.927zur </a:t>
            </a:r>
            <a:r>
              <a:rPr lang="de-DE" dirty="0" smtClean="0"/>
              <a:t>Vorwoche), ca. </a:t>
            </a:r>
            <a:r>
              <a:rPr lang="de-DE" dirty="0" smtClean="0"/>
              <a:t>17% </a:t>
            </a:r>
            <a:r>
              <a:rPr lang="de-DE" dirty="0" smtClean="0"/>
              <a:t>über dem Durchschnitt der </a:t>
            </a:r>
            <a:r>
              <a:rPr lang="de-DE" dirty="0"/>
              <a:t>V</a:t>
            </a:r>
            <a:r>
              <a:rPr lang="de-DE" dirty="0" smtClean="0"/>
              <a:t>orjahre 2016-19 (Nachmeldungen aber noch möglich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Erheblichen Anstieg im Vergleich zu den Vorjahren führt das Stat. Bundesamt auf eine Hitzeperiode zurück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4" y="956958"/>
            <a:ext cx="87534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492212" y="4706117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Datenstand 11.09.2020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87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Bildschirmpräsentation (4:3)</PresentationFormat>
  <Paragraphs>91</Paragraphs>
  <Slides>6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COVID-19:   Lage National, 18.09.2020  Informationen für den Krisenstab</vt:lpstr>
      <vt:lpstr>PowerPoint-Präsentation</vt:lpstr>
      <vt:lpstr>PowerPoint-Präsentation</vt:lpstr>
      <vt:lpstr>Anzahl der SARS-CoV-2 Testungen (Stand 15.09.2020)</vt:lpstr>
      <vt:lpstr>Rückstau an PCR-Proben zur SARS-CoV-2 Diagnostik (Kalenderwoche 15–37, 2020)</vt:lpstr>
      <vt:lpstr>Wöchentliche Sterbefallzahlen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Schönfeld, Viktoria</cp:lastModifiedBy>
  <cp:revision>2725</cp:revision>
  <cp:lastPrinted>2020-08-31T05:46:37Z</cp:lastPrinted>
  <dcterms:created xsi:type="dcterms:W3CDTF">2015-11-02T12:29:13Z</dcterms:created>
  <dcterms:modified xsi:type="dcterms:W3CDTF">2020-09-18T07:18:41Z</dcterms:modified>
</cp:coreProperties>
</file>